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9"/>
  </p:notesMasterIdLst>
  <p:sldIdLst>
    <p:sldId id="256" r:id="rId5"/>
    <p:sldId id="257" r:id="rId6"/>
    <p:sldId id="258" r:id="rId7"/>
    <p:sldId id="274" r:id="rId8"/>
    <p:sldId id="279" r:id="rId9"/>
    <p:sldId id="261" r:id="rId10"/>
    <p:sldId id="259" r:id="rId11"/>
    <p:sldId id="305" r:id="rId12"/>
    <p:sldId id="291" r:id="rId13"/>
    <p:sldId id="272" r:id="rId14"/>
    <p:sldId id="260" r:id="rId15"/>
    <p:sldId id="276" r:id="rId16"/>
    <p:sldId id="277" r:id="rId17"/>
    <p:sldId id="278" r:id="rId18"/>
    <p:sldId id="273" r:id="rId19"/>
    <p:sldId id="262" r:id="rId20"/>
    <p:sldId id="269" r:id="rId21"/>
    <p:sldId id="270" r:id="rId22"/>
    <p:sldId id="264" r:id="rId23"/>
    <p:sldId id="268" r:id="rId24"/>
    <p:sldId id="289" r:id="rId25"/>
    <p:sldId id="281" r:id="rId26"/>
    <p:sldId id="288" r:id="rId27"/>
    <p:sldId id="300" r:id="rId28"/>
    <p:sldId id="301" r:id="rId29"/>
    <p:sldId id="302" r:id="rId30"/>
    <p:sldId id="303" r:id="rId31"/>
    <p:sldId id="304" r:id="rId32"/>
    <p:sldId id="294" r:id="rId33"/>
    <p:sldId id="296" r:id="rId34"/>
    <p:sldId id="292" r:id="rId35"/>
    <p:sldId id="298" r:id="rId36"/>
    <p:sldId id="286" r:id="rId37"/>
    <p:sldId id="285" r:id="rId3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62975" autoAdjust="0"/>
  </p:normalViewPr>
  <p:slideViewPr>
    <p:cSldViewPr snapToGrid="0">
      <p:cViewPr varScale="1">
        <p:scale>
          <a:sx n="52" d="100"/>
          <a:sy n="52" d="100"/>
        </p:scale>
        <p:origin x="590" y="53"/>
      </p:cViewPr>
      <p:guideLst/>
    </p:cSldViewPr>
  </p:slideViewPr>
  <p:outlineViewPr>
    <p:cViewPr>
      <p:scale>
        <a:sx n="33" d="100"/>
        <a:sy n="33" d="100"/>
      </p:scale>
      <p:origin x="0" y="-318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2142" y="-7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A17A3-A3B4-48FE-A18D-AC1727F9FDCA}" type="datetimeFigureOut">
              <a:rPr lang="en-GB" smtClean="0"/>
              <a:t>28/04/2015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7B360-94C1-4579-8CE6-68266ABE7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713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.be/new/wp-content/uploads/2013/10/GSC-Letter-on-TISA-to-Karel-de-Gucht1.pdf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mtisa.org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ikileaks.org/tisa-financial/" TargetMode="External"/><Relationship Id="rId4" Type="http://schemas.openxmlformats.org/officeDocument/2006/relationships/hyperlink" Target="http://www.teamtisa.org/index.php/about-team-tisa/coalition-members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7B360-94C1-4579-8CE6-68266ABE77B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647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Needs a new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4FEFAC-B345-4288-8DA4-E026A47F566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88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  <a:p>
            <a:r>
              <a:rPr lang="en-CA" dirty="0" smtClean="0"/>
              <a:t>If left to governments to define would not be problem</a:t>
            </a:r>
          </a:p>
          <a:p>
            <a:endParaRPr lang="en-CA" dirty="0" smtClean="0"/>
          </a:p>
          <a:p>
            <a:r>
              <a:rPr lang="en-CA" dirty="0" smtClean="0"/>
              <a:t>But defined very narrowly</a:t>
            </a:r>
          </a:p>
          <a:p>
            <a:endParaRPr lang="en-CA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Major problem with “in competition with one or more service suppliers”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most public service systems involve a tightly regulated mix of - public, not-for-profit, and private - financing and delivery.  </a:t>
            </a:r>
          </a:p>
          <a:p>
            <a:endParaRPr lang="en-CA" dirty="0" smtClean="0"/>
          </a:p>
          <a:p>
            <a:r>
              <a:rPr lang="en-US" sz="1200" dirty="0" smtClean="0"/>
              <a:t>Recent </a:t>
            </a:r>
            <a:r>
              <a:rPr lang="en-US" sz="1200" baseline="0" dirty="0" smtClean="0"/>
              <a:t>interpretation shows only safe areas are </a:t>
            </a:r>
            <a:r>
              <a:rPr lang="en-US" sz="1200" dirty="0" smtClean="0"/>
              <a:t>(</a:t>
            </a:r>
            <a:r>
              <a:rPr lang="en-US" sz="1200" b="1" dirty="0" smtClean="0"/>
              <a:t>police and judiciary, prisons, statutory social security schemes, border security, air traffic control, etc.), which are currently of no commercial interest </a:t>
            </a:r>
            <a:r>
              <a:rPr lang="en-US" sz="1200" baseline="0" dirty="0" smtClean="0"/>
              <a:t>(EC reflections </a:t>
            </a:r>
            <a:r>
              <a:rPr lang="en-US" sz="1200" baseline="0" dirty="0" err="1" smtClean="0"/>
              <a:t>papwer</a:t>
            </a:r>
            <a:r>
              <a:rPr lang="en-US" sz="1200" baseline="0" dirty="0" smtClean="0"/>
              <a:t> 2011)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E8B02F-CA21-4034-96F6-D709AE67BF82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2569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7B360-94C1-4579-8CE6-68266ABE77B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375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Add stats</a:t>
            </a:r>
          </a:p>
          <a:p>
            <a:endParaRPr lang="en-GB" dirty="0" smtClean="0"/>
          </a:p>
          <a:p>
            <a:r>
              <a:rPr lang="en-GB" dirty="0" smtClean="0"/>
              <a:t>Corporate lobbying – </a:t>
            </a:r>
            <a:r>
              <a:rPr lang="en-GB" dirty="0" err="1" smtClean="0"/>
              <a:t>epseically</a:t>
            </a:r>
            <a:r>
              <a:rPr lang="en-GB" dirty="0" smtClean="0"/>
              <a:t> in America – Services Industries Association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E8B02F-CA21-4034-96F6-D709AE67BF82}" type="slidenum">
              <a:rPr lang="en-CA" smtClean="0"/>
              <a:pPr>
                <a:defRPr/>
              </a:pPr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3553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Really Good Friends</a:t>
            </a:r>
            <a:r>
              <a:rPr lang="en-GB" baseline="0" dirty="0" smtClean="0"/>
              <a:t> of Services</a:t>
            </a:r>
          </a:p>
          <a:p>
            <a:endParaRPr lang="en-GB" baseline="0" dirty="0" smtClean="0"/>
          </a:p>
          <a:p>
            <a:r>
              <a:rPr lang="en-GB" baseline="0" dirty="0" smtClean="0"/>
              <a:t>Gold standard </a:t>
            </a:r>
          </a:p>
          <a:p>
            <a:endParaRPr lang="en-GB" baseline="0" dirty="0" smtClean="0"/>
          </a:p>
          <a:p>
            <a:r>
              <a:rPr lang="en-GB" baseline="0" dirty="0" smtClean="0"/>
              <a:t>Large coverage of world economy </a:t>
            </a:r>
          </a:p>
          <a:p>
            <a:endParaRPr lang="en-GB" baseline="0" dirty="0" smtClean="0"/>
          </a:p>
          <a:p>
            <a:r>
              <a:rPr lang="en-GB" baseline="0" dirty="0" smtClean="0"/>
              <a:t>Forcing countries to join after it has been negotiated</a:t>
            </a:r>
          </a:p>
          <a:p>
            <a:endParaRPr lang="en-GB" baseline="0" dirty="0" smtClean="0"/>
          </a:p>
          <a:p>
            <a:r>
              <a:rPr lang="en-GB" baseline="0" dirty="0" smtClean="0"/>
              <a:t>China is latest country to announce joining talks – quite significant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E8B02F-CA21-4034-96F6-D709AE67BF82}" type="slidenum">
              <a:rPr lang="en-CA" smtClean="0"/>
              <a:pPr>
                <a:defRPr/>
              </a:pPr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779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7B360-94C1-4579-8CE6-68266ABE77B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222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u="sng" dirty="0" smtClean="0">
                <a:hlinkClick r:id="rId3"/>
              </a:rPr>
              <a:t>http://www.esf.be/new/wp-content/uploads/2013/10/GSC-Letter-on-TISA-to-Karel-de-Gucht1.pdf</a:t>
            </a:r>
            <a:endParaRPr lang="en-GB" u="sng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7B360-94C1-4579-8CE6-68266ABE77B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136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u="sng" dirty="0" smtClean="0">
                <a:hlinkClick r:id="rId3"/>
              </a:rPr>
              <a:t>http://www.teamtisa.org/</a:t>
            </a:r>
            <a:endParaRPr lang="en-GB" dirty="0" smtClean="0"/>
          </a:p>
          <a:p>
            <a:r>
              <a:rPr lang="el-GR" u="sng" dirty="0" smtClean="0">
                <a:hlinkClick r:id="rId4"/>
              </a:rPr>
              <a:t>http://www.teamtisa.org/index.php/about-team-tisa/coalition-members</a:t>
            </a:r>
            <a:endParaRPr lang="en-GB" dirty="0" smtClean="0"/>
          </a:p>
          <a:p>
            <a:r>
              <a:rPr lang="el-GR" u="sng" dirty="0" smtClean="0">
                <a:hlinkClick r:id="rId5"/>
              </a:rPr>
              <a:t>http://wikileaks.org/tisa-financial/</a:t>
            </a:r>
            <a:endParaRPr lang="en-GB" dirty="0" smtClean="0"/>
          </a:p>
          <a:p>
            <a:r>
              <a:rPr lang="el-GR" dirty="0" smtClean="0"/>
              <a:t>Testimony, Walmart, “Walmart ISA Comments 2013”, response to USTR “Request For Comments On An International Services Agreement” Docket Number: USTR–2013–0001. Online at: http://www.regulations.gov/#!documentDetail;D=USTR-2013-0001-0028</a:t>
            </a:r>
            <a:endParaRPr lang="en-GB" dirty="0" smtClean="0"/>
          </a:p>
          <a:p>
            <a:r>
              <a:rPr lang="el-GR" dirty="0" smtClean="0"/>
              <a:t>FedEx, response to USTR “Request For Comments On An International Services Agreement” Docket Number: USTR–2013–0001. 25 February, 2013. Online at: http://www.regulations.gov/#!documentDetail;D=USTR-2013-0001-0007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7B360-94C1-4579-8CE6-68266ABE77B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758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Only 1 mode is actually about trade in services – MODE</a:t>
            </a:r>
            <a:r>
              <a:rPr lang="en-GB" baseline="0" dirty="0" smtClean="0"/>
              <a:t> 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7B360-94C1-4579-8CE6-68266ABE77B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06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As</a:t>
            </a:r>
            <a:r>
              <a:rPr lang="en-AU" baseline="0" dirty="0" smtClean="0"/>
              <a:t> you can see there is a mixture of developed and developing nations involved in the TPP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83D4A-BCD5-402E-A039-08FA56DBD314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044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7B360-94C1-4579-8CE6-68266ABE77B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4930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 companies,</a:t>
            </a:r>
            <a:r>
              <a:rPr lang="en-US" baseline="0" dirty="0" smtClean="0"/>
              <a:t> some of whom have access to the text of the negotiations, are lobbying hard for the TPP.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graph, from the Sunlight </a:t>
            </a:r>
            <a:r>
              <a:rPr lang="en-US" baseline="0" dirty="0" err="1" smtClean="0"/>
              <a:t>Organisation</a:t>
            </a:r>
            <a:r>
              <a:rPr lang="en-US" baseline="0" dirty="0" smtClean="0"/>
              <a:t>, shows that the US </a:t>
            </a:r>
            <a:r>
              <a:rPr lang="en-US" baseline="0" dirty="0" err="1" smtClean="0"/>
              <a:t>pharma</a:t>
            </a:r>
            <a:r>
              <a:rPr lang="en-US" baseline="0" dirty="0" smtClean="0"/>
              <a:t> are the biggest lobbyists by far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83D4A-BCD5-402E-A039-08FA56DBD314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953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7B360-94C1-4579-8CE6-68266ABE77B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549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Increasingly about creating</a:t>
            </a:r>
            <a:r>
              <a:rPr lang="en-GB" baseline="0" dirty="0" smtClean="0"/>
              <a:t> rights for MNE investors</a:t>
            </a:r>
          </a:p>
          <a:p>
            <a:endParaRPr lang="en-GB" baseline="0" dirty="0" smtClean="0"/>
          </a:p>
          <a:p>
            <a:r>
              <a:rPr lang="en-GB" baseline="0" dirty="0" smtClean="0"/>
              <a:t>Note this often gives them more rights than local companies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7B360-94C1-4579-8CE6-68266ABE77B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734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altLang="en-US" dirty="0" smtClean="0"/>
              <a:t>Normal areas of agreement</a:t>
            </a:r>
            <a:r>
              <a:rPr lang="en-CA" altLang="en-US" baseline="0" dirty="0" smtClean="0"/>
              <a:t> is to stop government discriminating against foreign providers</a:t>
            </a:r>
          </a:p>
          <a:p>
            <a:endParaRPr lang="en-CA" altLang="en-US" baseline="0" dirty="0" smtClean="0"/>
          </a:p>
          <a:p>
            <a:r>
              <a:rPr lang="en-CA" altLang="en-US" baseline="0" dirty="0" smtClean="0"/>
              <a:t>But GATS goes further</a:t>
            </a:r>
            <a:endParaRPr lang="en-CA" altLang="en-US" dirty="0" smtClean="0"/>
          </a:p>
          <a:p>
            <a:endParaRPr lang="en-CA" altLang="en-US" dirty="0" smtClean="0"/>
          </a:p>
          <a:p>
            <a:r>
              <a:rPr lang="en-CA" altLang="en-US" dirty="0" smtClean="0"/>
              <a:t>For example, GATS Article XVI prohibits public monopolies and exclusive service suppliers in fully committed sectors, even on a regional or local level.</a:t>
            </a:r>
          </a:p>
          <a:p>
            <a:endParaRPr lang="en-CA" altLang="en-US" dirty="0" smtClean="0"/>
          </a:p>
          <a:p>
            <a:r>
              <a:rPr lang="en-CA" altLang="en-US" dirty="0" smtClean="0"/>
              <a:t>ALSO:</a:t>
            </a:r>
            <a:r>
              <a:rPr lang="en-CA" altLang="en-US" baseline="0" dirty="0" smtClean="0"/>
              <a:t> cant</a:t>
            </a:r>
            <a:r>
              <a:rPr lang="en-CA" altLang="en-US" dirty="0" smtClean="0"/>
              <a:t> restrict legal form of service providers in fully committed sectors (such as favouring community-based not-for-profits) which are so important in social services, child care, and education.</a:t>
            </a:r>
          </a:p>
          <a:p>
            <a:endParaRPr lang="en-CA" altLang="en-US" dirty="0" smtClean="0"/>
          </a:p>
          <a:p>
            <a:r>
              <a:rPr lang="en-CA" altLang="en-US" dirty="0" smtClean="0"/>
              <a:t>The GATS also develops  templates for pro-competitive regulation, tailored to certain sectors such as telecoms.</a:t>
            </a:r>
          </a:p>
          <a:p>
            <a:endParaRPr lang="en-CA" altLang="en-US" dirty="0" smtClean="0"/>
          </a:p>
          <a:p>
            <a:endParaRPr lang="en-CA" altLang="en-US" dirty="0" smtClean="0"/>
          </a:p>
          <a:p>
            <a:endParaRPr lang="en-CA" altLang="en-US" dirty="0" smtClean="0"/>
          </a:p>
          <a:p>
            <a:endParaRPr lang="en-CA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E8B02F-CA21-4034-96F6-D709AE67BF82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0315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GB" dirty="0" smtClean="0"/>
              <a:t>-</a:t>
            </a:r>
            <a:endParaRPr lang="en-GB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970BB5-0F2E-4545-AA8E-098C40CF85F6}" type="slidenum">
              <a:rPr lang="en-GB"/>
              <a:pPr>
                <a:spcBef>
                  <a:spcPct val="0"/>
                </a:spcBef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655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1 -More like constitution change than legal change</a:t>
            </a:r>
          </a:p>
          <a:p>
            <a:endParaRPr lang="en-GB" dirty="0"/>
          </a:p>
          <a:p>
            <a:r>
              <a:rPr lang="en-GB" dirty="0" smtClean="0"/>
              <a:t>2 - People outraged if law was made like this locally</a:t>
            </a:r>
          </a:p>
          <a:p>
            <a:endParaRPr lang="en-GB" dirty="0" smtClean="0"/>
          </a:p>
          <a:p>
            <a:r>
              <a:rPr lang="en-GB" dirty="0" smtClean="0"/>
              <a:t>3 – flexible provision + future provision</a:t>
            </a:r>
            <a:endParaRPr lang="en-GB" dirty="0"/>
          </a:p>
          <a:p>
            <a:endParaRPr lang="en-GB" dirty="0"/>
          </a:p>
          <a:p>
            <a:r>
              <a:rPr lang="en-GB" u="sng" dirty="0" smtClean="0"/>
              <a:t>ISDR</a:t>
            </a:r>
          </a:p>
          <a:p>
            <a:r>
              <a:rPr lang="en-GB" dirty="0" smtClean="0"/>
              <a:t>Private panels – can be a judge and a party at same time</a:t>
            </a:r>
          </a:p>
          <a:p>
            <a:r>
              <a:rPr lang="en-GB" dirty="0" smtClean="0"/>
              <a:t>Rights to investors to sue governments – unheard of</a:t>
            </a:r>
          </a:p>
          <a:p>
            <a:r>
              <a:rPr lang="en-GB" dirty="0" smtClean="0"/>
              <a:t>Australian tobacco and plain packaging example</a:t>
            </a:r>
          </a:p>
          <a:p>
            <a:endParaRPr lang="en-GB" dirty="0"/>
          </a:p>
          <a:p>
            <a:r>
              <a:rPr lang="en-GB" dirty="0" smtClean="0"/>
              <a:t>Chill effect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7B360-94C1-4579-8CE6-68266ABE77B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343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Trade Agreements </a:t>
            </a:r>
            <a:r>
              <a:rPr lang="en-GB" sz="1200" b="1" dirty="0" smtClean="0"/>
              <a:t>f</a:t>
            </a:r>
            <a:r>
              <a:rPr lang="el-GR" sz="1200" b="1" dirty="0" smtClean="0"/>
              <a:t>undamentally misconceives public services</a:t>
            </a:r>
            <a:r>
              <a:rPr lang="en-GB" sz="1200" b="1" dirty="0" smtClean="0"/>
              <a:t> </a:t>
            </a:r>
            <a:r>
              <a:rPr lang="en-GB" sz="1200" dirty="0" smtClean="0"/>
              <a:t>and </a:t>
            </a:r>
            <a:r>
              <a:rPr lang="el-GR" sz="1200" dirty="0" smtClean="0"/>
              <a:t>privilege the profits of the richest in the world over those who have the greatest need.</a:t>
            </a:r>
            <a:endParaRPr lang="en-GB" sz="120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7B360-94C1-4579-8CE6-68266ABE77B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998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Future services:</a:t>
            </a:r>
          </a:p>
          <a:p>
            <a:endParaRPr lang="en-CA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services evolve.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Previously: public health systems, public transport systems, public education and public waste and sanitation in many countries.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policy challenges such as medicine and biotechnology, climate change related energy and abatement measures, banking re-regulation or internet regulation are likely to require some form off public sector involvement.     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E8B02F-CA21-4034-96F6-D709AE67BF82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7358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Quals</a:t>
            </a:r>
            <a:r>
              <a:rPr lang="en-GB" dirty="0" smtClean="0"/>
              <a:t> – professional and trade standards</a:t>
            </a:r>
          </a:p>
          <a:p>
            <a:endParaRPr lang="en-GB" dirty="0"/>
          </a:p>
          <a:p>
            <a:r>
              <a:rPr lang="en-GB" dirty="0" smtClean="0"/>
              <a:t>Tech </a:t>
            </a:r>
            <a:r>
              <a:rPr lang="en-GB" dirty="0" err="1" smtClean="0"/>
              <a:t>standrads</a:t>
            </a:r>
            <a:r>
              <a:rPr lang="en-GB" dirty="0" smtClean="0"/>
              <a:t> – rules according to which the service must be performed + tech standards – rules about how patient care must be carried out OR how equipment is to be operated</a:t>
            </a:r>
          </a:p>
          <a:p>
            <a:r>
              <a:rPr lang="en-GB" dirty="0" smtClean="0"/>
              <a:t>Licensing requirements – professional licencing but also related to governments permission to companies to provides services </a:t>
            </a:r>
            <a:r>
              <a:rPr lang="en-GB" dirty="0" err="1" smtClean="0"/>
              <a:t>ie</a:t>
            </a:r>
            <a:r>
              <a:rPr lang="en-GB" dirty="0" smtClean="0"/>
              <a:t> licencing health facilities and laboratories, waste disposal, broadcast licenses, power plants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7B360-94C1-4579-8CE6-68266ABE77B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544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2337391"/>
          </a:xfrm>
        </p:spPr>
        <p:txBody>
          <a:bodyPr/>
          <a:lstStyle/>
          <a:p>
            <a:r>
              <a:rPr lang="en-GB" dirty="0" smtClean="0"/>
              <a:t>PSI Global Trade Work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513006"/>
            <a:ext cx="8825658" cy="1125794"/>
          </a:xfrm>
        </p:spPr>
        <p:txBody>
          <a:bodyPr/>
          <a:lstStyle/>
          <a:p>
            <a:pPr algn="r"/>
            <a:r>
              <a:rPr lang="en-GB" dirty="0" smtClean="0"/>
              <a:t>IAMRECON</a:t>
            </a:r>
          </a:p>
          <a:p>
            <a:pPr algn="r"/>
            <a:r>
              <a:rPr lang="en-GB" dirty="0" smtClean="0"/>
              <a:t>Education Sector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12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Restrictions on public services</a:t>
            </a:r>
            <a:endParaRPr lang="en-US" sz="4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2" y="1559858"/>
            <a:ext cx="9582617" cy="4688541"/>
          </a:xfrm>
        </p:spPr>
        <p:txBody>
          <a:bodyPr/>
          <a:lstStyle/>
          <a:p>
            <a:pPr eaLnBrk="1" hangingPunct="1">
              <a:defRPr/>
            </a:pPr>
            <a:r>
              <a:rPr lang="en-CA" sz="3600" dirty="0" smtClean="0">
                <a:effectLst/>
              </a:rPr>
              <a:t>Standstill: confining </a:t>
            </a:r>
            <a:r>
              <a:rPr lang="en-CA" sz="3600" dirty="0">
                <a:effectLst/>
              </a:rPr>
              <a:t>public services within existing boundaries, </a:t>
            </a:r>
            <a:endParaRPr lang="en-CA" sz="3600" dirty="0" smtClean="0">
              <a:effectLst/>
            </a:endParaRPr>
          </a:p>
          <a:p>
            <a:pPr eaLnBrk="1" hangingPunct="1">
              <a:defRPr/>
            </a:pPr>
            <a:r>
              <a:rPr lang="en-CA" sz="3600" dirty="0" smtClean="0">
                <a:effectLst/>
              </a:rPr>
              <a:t>Ratchet: locking </a:t>
            </a:r>
            <a:r>
              <a:rPr lang="en-CA" sz="3600" dirty="0">
                <a:effectLst/>
              </a:rPr>
              <a:t>in future </a:t>
            </a:r>
            <a:r>
              <a:rPr lang="en-CA" sz="3600" dirty="0" smtClean="0">
                <a:effectLst/>
              </a:rPr>
              <a:t>(failed) privatization and (failed) regulation </a:t>
            </a:r>
          </a:p>
          <a:p>
            <a:pPr>
              <a:defRPr/>
            </a:pPr>
            <a:r>
              <a:rPr lang="en-CA" sz="3600" dirty="0" smtClean="0"/>
              <a:t>Negative list: Future services</a:t>
            </a:r>
          </a:p>
          <a:p>
            <a:pPr>
              <a:defRPr/>
            </a:pPr>
            <a:r>
              <a:rPr lang="en-CA" sz="3600" dirty="0" smtClean="0"/>
              <a:t>Dom </a:t>
            </a:r>
            <a:r>
              <a:rPr lang="en-CA" sz="3600" dirty="0" err="1"/>
              <a:t>regs</a:t>
            </a:r>
            <a:r>
              <a:rPr lang="en-CA" sz="3600" dirty="0"/>
              <a:t>: Restricting governments options for regulating </a:t>
            </a:r>
          </a:p>
          <a:p>
            <a:pPr eaLnBrk="1" hangingPunct="1">
              <a:defRPr/>
            </a:pPr>
            <a:endParaRPr lang="en-CA" sz="3600" dirty="0" smtClean="0">
              <a:effectLst/>
            </a:endParaRPr>
          </a:p>
          <a:p>
            <a:pPr eaLnBrk="1" hangingPunct="1">
              <a:defRPr/>
            </a:pPr>
            <a:endParaRPr lang="en-US" sz="3600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547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Domestic regulation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16424"/>
            <a:ext cx="9546759" cy="4831975"/>
          </a:xfrm>
        </p:spPr>
        <p:txBody>
          <a:bodyPr>
            <a:noAutofit/>
          </a:bodyPr>
          <a:lstStyle/>
          <a:p>
            <a:r>
              <a:rPr lang="en-GB" sz="3200" dirty="0"/>
              <a:t>Binding rules that allow corporations to challenge new or costly regulations – </a:t>
            </a:r>
            <a:r>
              <a:rPr lang="en-GB" sz="3200" b="1" dirty="0"/>
              <a:t>even if domestic and foreign treated the same</a:t>
            </a:r>
          </a:p>
          <a:p>
            <a:r>
              <a:rPr lang="en-GB" sz="3200" dirty="0" smtClean="0"/>
              <a:t>Covers qualification requirements, technical standards and licensing requirements</a:t>
            </a:r>
          </a:p>
          <a:p>
            <a:r>
              <a:rPr lang="en-GB" sz="3200" dirty="0" smtClean="0"/>
              <a:t>Worker safety, environmental, consumer protection, universal service obligations, water standards, municipal zoning, toxic waste transport, educational institutions </a:t>
            </a:r>
            <a:r>
              <a:rPr lang="en-GB" sz="3200" dirty="0" err="1" smtClean="0"/>
              <a:t>etc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1558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9050"/>
            <a:ext cx="8763000" cy="1143000"/>
          </a:xfrm>
        </p:spPr>
        <p:txBody>
          <a:bodyPr anchor="t"/>
          <a:lstStyle/>
          <a:p>
            <a:pPr algn="ctr"/>
            <a:endParaRPr lang="en-US" dirty="0">
              <a:latin typeface="Gill Sans MT" pitchFamily="34" charset="0"/>
            </a:endParaRPr>
          </a:p>
        </p:txBody>
      </p:sp>
      <p:pic>
        <p:nvPicPr>
          <p:cNvPr id="4" name="Content Placeholder 3" descr="UNCTAD Graph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057399" y="87451"/>
            <a:ext cx="8131629" cy="627791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305800" y="1752600"/>
            <a:ext cx="2133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endParaRPr lang="en-US" sz="2000" b="1" dirty="0"/>
          </a:p>
          <a:p>
            <a:endParaRPr lang="en-US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76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1" y="167045"/>
            <a:ext cx="12637913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6979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1026" name="Picture 2" descr="http://corporateeurope.org/sites/default/files/styles/large/public/image1a.gif?itok=xfNA-M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450" y="976525"/>
            <a:ext cx="5257100" cy="527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0700" y="134035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15 arbitrators alone have captured the decision-making in 55% of the total investor-state cases known today</a:t>
            </a:r>
            <a:endParaRPr lang="en-US" sz="2400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6266723"/>
            <a:ext cx="8534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FFFF00"/>
                </a:solidFill>
              </a:rPr>
              <a:t>Source: </a:t>
            </a:r>
            <a:r>
              <a:rPr lang="en-US" sz="1500" i="1" dirty="0">
                <a:solidFill>
                  <a:srgbClr val="FFFF00"/>
                </a:solidFill>
              </a:rPr>
              <a:t>Profiting from Injustice http://corporateeurope.org/publications/profiting-from-injustice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27098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1783" y="548640"/>
            <a:ext cx="9744891" cy="5982788"/>
          </a:xfrm>
        </p:spPr>
        <p:txBody>
          <a:bodyPr>
            <a:normAutofit/>
          </a:bodyPr>
          <a:lstStyle/>
          <a:p>
            <a:pPr marL="0" lvl="1" indent="0" algn="ctr">
              <a:buClr>
                <a:schemeClr val="accent2"/>
              </a:buClr>
              <a:buNone/>
              <a:defRPr/>
            </a:pPr>
            <a:r>
              <a:rPr lang="en-US" sz="28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Some of the Investor-State Cases </a:t>
            </a:r>
          </a:p>
          <a:p>
            <a:pPr marL="0" lvl="1" indent="0">
              <a:spcBef>
                <a:spcPts val="0"/>
              </a:spcBef>
              <a:buClr>
                <a:schemeClr val="accent2"/>
              </a:buClr>
              <a:buNone/>
              <a:defRPr/>
            </a:pPr>
            <a:endParaRPr lang="en-NZ" sz="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lvl="1" indent="0">
              <a:spcBef>
                <a:spcPts val="0"/>
              </a:spcBef>
              <a:buClr>
                <a:schemeClr val="accent2"/>
              </a:buClr>
              <a:buNone/>
              <a:defRPr/>
            </a:pPr>
            <a:r>
              <a:rPr lang="en-NZ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Attack on Reversal of Water System Privatization</a:t>
            </a:r>
          </a:p>
          <a:p>
            <a:pPr marL="0" lvl="1" indent="0">
              <a:spcBef>
                <a:spcPts val="0"/>
              </a:spcBef>
              <a:buClr>
                <a:schemeClr val="accent2"/>
              </a:buClr>
              <a:buNone/>
              <a:defRPr/>
            </a:pPr>
            <a:r>
              <a:rPr lang="en-NZ" sz="1400" dirty="0">
                <a:latin typeface="Arial" pitchFamily="34" charset="0"/>
                <a:cs typeface="Arial" pitchFamily="34" charset="0"/>
              </a:rPr>
              <a:t>Vivendi v. Argentina: 2007 (France-Argentina BIT). Argentina ordered to pay $105M to firm that cut off water to Buenos Aries. Contract dispute over U.S. $$-denominated rate guarantees unpayable in financial crisis.</a:t>
            </a:r>
          </a:p>
          <a:p>
            <a:pPr marL="0" lvl="1" indent="0">
              <a:spcBef>
                <a:spcPts val="0"/>
              </a:spcBef>
              <a:buClr>
                <a:schemeClr val="accent2"/>
              </a:buClr>
              <a:buNone/>
              <a:defRPr/>
            </a:pPr>
            <a:endParaRPr lang="en-NZ" sz="1100" dirty="0">
              <a:latin typeface="Arial" pitchFamily="34" charset="0"/>
              <a:cs typeface="Arial" pitchFamily="34" charset="0"/>
            </a:endParaRPr>
          </a:p>
          <a:p>
            <a:pPr marL="0" lvl="1" indent="0">
              <a:spcBef>
                <a:spcPts val="0"/>
              </a:spcBef>
              <a:buClr>
                <a:schemeClr val="accent2"/>
              </a:buClr>
              <a:buNone/>
              <a:defRPr/>
            </a:pPr>
            <a:r>
              <a:rPr lang="en-NZ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Attack on Post-revolution Increase in Egypt’s Minimum Wage 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NZ" sz="1400" dirty="0">
                <a:latin typeface="Arial" pitchFamily="34" charset="0"/>
                <a:cs typeface="Arial" pitchFamily="34" charset="0"/>
              </a:rPr>
              <a:t>Veolia </a:t>
            </a:r>
            <a:r>
              <a:rPr lang="en-NZ" sz="1400" dirty="0" err="1">
                <a:latin typeface="Arial" pitchFamily="34" charset="0"/>
                <a:cs typeface="Arial" pitchFamily="34" charset="0"/>
              </a:rPr>
              <a:t>vs</a:t>
            </a:r>
            <a:r>
              <a:rPr lang="en-NZ" sz="1400" dirty="0">
                <a:latin typeface="Arial" pitchFamily="34" charset="0"/>
                <a:cs typeface="Arial" pitchFamily="34" charset="0"/>
              </a:rPr>
              <a:t> Egypt: June 2012 (France-Egypt BIT). The company argues that changes to local labor laws – including recent increases in minimum wages – have impacted negatively on the company despite contract provisions designed to buffer the concessionaire from the financial implications of any such legal changes. 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endParaRPr lang="en-NZ" sz="1100" dirty="0">
              <a:latin typeface="Arial" pitchFamily="34" charset="0"/>
              <a:cs typeface="Arial" pitchFamily="34" charset="0"/>
            </a:endParaRP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NZ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Attack on South Africa’s Black Economic Empowerment Policy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NZ" sz="1400" dirty="0" err="1">
                <a:latin typeface="Arial" pitchFamily="34" charset="0"/>
                <a:cs typeface="Arial" pitchFamily="34" charset="0"/>
              </a:rPr>
              <a:t>Piero</a:t>
            </a:r>
            <a:r>
              <a:rPr lang="en-NZ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NZ" sz="1400" dirty="0" err="1">
                <a:latin typeface="Arial" pitchFamily="34" charset="0"/>
                <a:cs typeface="Arial" pitchFamily="34" charset="0"/>
              </a:rPr>
              <a:t>Foresti</a:t>
            </a:r>
            <a:r>
              <a:rPr lang="en-NZ" sz="1400" dirty="0">
                <a:latin typeface="Arial" pitchFamily="34" charset="0"/>
                <a:cs typeface="Arial" pitchFamily="34" charset="0"/>
              </a:rPr>
              <a:t> &amp; Others v. South Africa: Mining investors claim South Africa’s Black Economic Empowerment law violated investment treaties even though it implemented new South African constitution post-Apartheid. </a:t>
            </a:r>
            <a:endParaRPr lang="en-NZ" sz="11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sz="11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Attack on Canadian medicine patent policy by Eli Lilly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NZ" sz="1400" dirty="0">
                <a:latin typeface="Arial" pitchFamily="34" charset="0"/>
                <a:cs typeface="Arial" pitchFamily="34" charset="0"/>
              </a:rPr>
              <a:t>$500M claim because Canadian high court invalidated patents on 2 drugs that didn’t perform as filed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endParaRPr lang="en-NZ" sz="1100" dirty="0">
              <a:latin typeface="Arial" pitchFamily="34" charset="0"/>
              <a:cs typeface="Arial" pitchFamily="34" charset="0"/>
            </a:endParaRPr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sz="1100" dirty="0">
              <a:latin typeface="Arial" pitchFamily="34" charset="0"/>
              <a:cs typeface="Arial" pitchFamily="34" charset="0"/>
            </a:endParaRP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Attack on Canadian Toxic Chemical Ban 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Ethyl v. Canada – ban reversed, corp. paid $13M for lost profits while ban was in effect – US states ban same chemical, MMT a gasoline additive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sz="1100" dirty="0">
              <a:latin typeface="Arial" pitchFamily="34" charset="0"/>
              <a:cs typeface="Arial" pitchFamily="34" charset="0"/>
            </a:endParaRP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Attack on Australian, Uruguayan Cigarette Health Laws by Phillip Morris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sz="11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Chevron Attacks Ecuador to halt court-ordered payment for Amazon pollution </a:t>
            </a:r>
          </a:p>
          <a:p>
            <a:pPr marL="0" lvl="1" indent="0">
              <a:spcBef>
                <a:spcPts val="1200"/>
              </a:spcBef>
              <a:buNone/>
              <a:defRPr/>
            </a:pPr>
            <a:endParaRPr lang="en-NZ" dirty="0">
              <a:latin typeface="Arial" pitchFamily="34" charset="0"/>
              <a:cs typeface="Arial" pitchFamily="34" charset="0"/>
            </a:endParaRPr>
          </a:p>
          <a:p>
            <a:pPr marL="457200" lvl="1" indent="-457200">
              <a:buFont typeface="Wingdings" pitchFamily="2" charset="2"/>
              <a:buChar char="l"/>
              <a:defRPr/>
            </a:pPr>
            <a:endParaRPr lang="en-NZ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  <a:defRPr/>
            </a:pPr>
            <a:endParaRPr lang="en-NZ" dirty="0" smtClean="0"/>
          </a:p>
          <a:p>
            <a:pPr eaLnBrk="1" hangingPunct="1">
              <a:defRPr/>
            </a:pP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149141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Insufficient carve-out for public services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 smtClean="0"/>
              <a:t>GATS excludes services provided “in the exercise of governmental authority.”</a:t>
            </a:r>
          </a:p>
          <a:p>
            <a:endParaRPr lang="en-CA" sz="3200" dirty="0" smtClean="0"/>
          </a:p>
          <a:p>
            <a:r>
              <a:rPr lang="en-CA" sz="3200" dirty="0"/>
              <a:t>d</a:t>
            </a:r>
            <a:r>
              <a:rPr lang="en-CA" sz="3200" dirty="0" smtClean="0"/>
              <a:t>efined as “any service which is supplied neither on a </a:t>
            </a:r>
            <a:r>
              <a:rPr lang="en-CA" sz="3200" b="1" dirty="0" smtClean="0"/>
              <a:t>commercial basis </a:t>
            </a:r>
            <a:r>
              <a:rPr lang="en-CA" sz="3200" dirty="0" smtClean="0"/>
              <a:t>nor in </a:t>
            </a:r>
            <a:r>
              <a:rPr lang="en-CA" sz="3200" b="1" dirty="0" smtClean="0"/>
              <a:t>competition with one or more service suppliers</a:t>
            </a:r>
            <a:r>
              <a:rPr lang="en-CA" sz="3200" dirty="0" smtClean="0"/>
              <a:t>.” 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799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071" y="804014"/>
            <a:ext cx="9404723" cy="1400530"/>
          </a:xfrm>
        </p:spPr>
        <p:txBody>
          <a:bodyPr/>
          <a:lstStyle/>
          <a:p>
            <a:r>
              <a:rPr lang="en-GB" sz="5400" dirty="0" smtClean="0"/>
              <a:t>PSI Work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681" y="1909228"/>
            <a:ext cx="8946541" cy="261052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TTIP</a:t>
            </a:r>
          </a:p>
          <a:p>
            <a:r>
              <a:rPr lang="en-GB" sz="4000" dirty="0" smtClean="0"/>
              <a:t>TTP</a:t>
            </a:r>
          </a:p>
          <a:p>
            <a:r>
              <a:rPr lang="en-GB" sz="4000" dirty="0" smtClean="0"/>
              <a:t>TISA</a:t>
            </a:r>
          </a:p>
          <a:p>
            <a:endParaRPr lang="en-GB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005840" y="4663441"/>
            <a:ext cx="94313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And how it effects public education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638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2209800" y="381000"/>
            <a:ext cx="7772400" cy="1295400"/>
          </a:xfrm>
        </p:spPr>
        <p:txBody>
          <a:bodyPr/>
          <a:lstStyle/>
          <a:p>
            <a:r>
              <a:rPr lang="en-GB" dirty="0" smtClean="0"/>
              <a:t>Why a TISA?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950259" y="1676400"/>
            <a:ext cx="10470776" cy="39624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cap="none" dirty="0" smtClean="0"/>
              <a:t>Services Sector growth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cap="none" dirty="0" smtClean="0"/>
              <a:t>2/3 of GDP but 20% of trade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cap="none" dirty="0"/>
              <a:t>Doha round at a standstill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cap="none" dirty="0" smtClean="0"/>
              <a:t>GATS incomplete – TISA extends GATS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cap="none" dirty="0" smtClean="0"/>
              <a:t>Aim to pressure other countries to join after conclusion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10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766" y="381000"/>
            <a:ext cx="9636034" cy="838200"/>
          </a:xfrm>
        </p:spPr>
        <p:txBody>
          <a:bodyPr/>
          <a:lstStyle/>
          <a:p>
            <a:r>
              <a:rPr lang="en-GB" sz="4800" dirty="0" smtClean="0"/>
              <a:t>Who does it cover?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489166"/>
            <a:ext cx="8847909" cy="3396342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Canada, Chili, Colombia, Costa Rica, Mexico, Panama, Peru, United States</a:t>
            </a:r>
          </a:p>
          <a:p>
            <a:r>
              <a:rPr lang="en-GB" sz="3200" dirty="0" smtClean="0"/>
              <a:t>Australia, Hong Kong, Japan, New Zealand, Pakistan, South Korea, Taiwan  </a:t>
            </a:r>
          </a:p>
          <a:p>
            <a:r>
              <a:rPr lang="en-GB" sz="3200" dirty="0" smtClean="0"/>
              <a:t>Iceland, Norway, Switzerland, 28 members of the EU </a:t>
            </a:r>
          </a:p>
          <a:p>
            <a:r>
              <a:rPr lang="en-GB" sz="3200" dirty="0" smtClean="0"/>
              <a:t>Turkey, Israel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18457" y="5037906"/>
            <a:ext cx="7498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/>
              <a:t>60% of worlds services</a:t>
            </a:r>
          </a:p>
        </p:txBody>
      </p:sp>
    </p:spTree>
    <p:extLst>
      <p:ext uri="{BB962C8B-B14F-4D97-AF65-F5344CB8AC3E}">
        <p14:creationId xmlns:p14="http://schemas.microsoft.com/office/powerpoint/2010/main" val="164098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 of TISA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77788"/>
            <a:ext cx="8946541" cy="4670611"/>
          </a:xfrm>
        </p:spPr>
        <p:txBody>
          <a:bodyPr>
            <a:normAutofit/>
          </a:bodyPr>
          <a:lstStyle/>
          <a:p>
            <a:r>
              <a:rPr lang="en-GB" sz="4000" dirty="0" smtClean="0"/>
              <a:t>Started in early 2013</a:t>
            </a:r>
          </a:p>
          <a:p>
            <a:r>
              <a:rPr lang="en-GB" sz="4000" dirty="0" smtClean="0"/>
              <a:t>Secret negotiations in Geneva every 8 weeks</a:t>
            </a:r>
          </a:p>
        </p:txBody>
      </p:sp>
    </p:spTree>
    <p:extLst>
      <p:ext uri="{BB962C8B-B14F-4D97-AF65-F5344CB8AC3E}">
        <p14:creationId xmlns:p14="http://schemas.microsoft.com/office/powerpoint/2010/main" val="14066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/>
              <a:t>The new wave of trade agreements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9700" y="2455818"/>
            <a:ext cx="8946541" cy="3775166"/>
          </a:xfrm>
        </p:spPr>
        <p:txBody>
          <a:bodyPr>
            <a:normAutofit fontScale="92500" lnSpcReduction="10000"/>
          </a:bodyPr>
          <a:lstStyle/>
          <a:p>
            <a:r>
              <a:rPr lang="en-GB" sz="4000" dirty="0"/>
              <a:t>Shift away from multilateral </a:t>
            </a:r>
            <a:r>
              <a:rPr lang="en-GB" sz="4000" dirty="0" smtClean="0"/>
              <a:t>system</a:t>
            </a:r>
          </a:p>
          <a:p>
            <a:r>
              <a:rPr lang="en-GB" sz="4000" dirty="0" smtClean="0"/>
              <a:t>FTA’s proliferating – over 2000 since mid 90’s</a:t>
            </a:r>
          </a:p>
          <a:p>
            <a:r>
              <a:rPr lang="en-GB" sz="4000" dirty="0" smtClean="0"/>
              <a:t>Regional trade agreements expanding – new </a:t>
            </a:r>
            <a:r>
              <a:rPr lang="en-GB" sz="4000" dirty="0" err="1" smtClean="0"/>
              <a:t>plurilaterals</a:t>
            </a:r>
            <a:endParaRPr lang="en-GB" sz="4000" dirty="0" smtClean="0"/>
          </a:p>
          <a:p>
            <a:r>
              <a:rPr lang="en-GB" sz="4000" dirty="0" smtClean="0"/>
              <a:t>Not transparent – secret, exclusive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5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wants the TISA?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67434"/>
            <a:ext cx="9654335" cy="4580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/>
              <a:t>The Global Services Coalition in </a:t>
            </a:r>
            <a:r>
              <a:rPr lang="en-GB" sz="3200" dirty="0"/>
              <a:t>a letter to the European Commission explains that the TISA was </a:t>
            </a:r>
            <a:r>
              <a:rPr lang="en-GB" sz="3200" dirty="0" smtClean="0"/>
              <a:t>conceived:</a:t>
            </a:r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r>
              <a:rPr lang="en-GB" sz="3200" dirty="0"/>
              <a:t>	</a:t>
            </a:r>
            <a:r>
              <a:rPr lang="en-GB" sz="3200" dirty="0" smtClean="0"/>
              <a:t>	</a:t>
            </a:r>
            <a:r>
              <a:rPr lang="en-GB" sz="3200" i="1" dirty="0" smtClean="0"/>
              <a:t>“</a:t>
            </a:r>
            <a:r>
              <a:rPr lang="en-GB" sz="3200" i="1" dirty="0"/>
              <a:t>to allay business frustration over the stalled </a:t>
            </a:r>
            <a:r>
              <a:rPr lang="en-GB" sz="3200" i="1" dirty="0" smtClean="0"/>
              <a:t>			Doha </a:t>
            </a:r>
            <a:r>
              <a:rPr lang="en-GB" sz="3200" i="1" dirty="0"/>
              <a:t>Round </a:t>
            </a:r>
            <a:r>
              <a:rPr lang="en-GB" sz="3200" i="1" dirty="0" smtClean="0"/>
              <a:t>outcomes </a:t>
            </a:r>
            <a:r>
              <a:rPr lang="en-GB" sz="3200" i="1" dirty="0"/>
              <a:t>on services</a:t>
            </a:r>
            <a:r>
              <a:rPr lang="en-GB" sz="3200" i="1" dirty="0" smtClean="0"/>
              <a:t>.” 										</a:t>
            </a:r>
            <a:r>
              <a:rPr lang="el-GR" sz="3200" i="1" dirty="0" smtClean="0"/>
              <a:t>(</a:t>
            </a:r>
            <a:r>
              <a:rPr lang="el-GR" sz="3200" i="1" dirty="0"/>
              <a:t>September 10, 2013). </a:t>
            </a:r>
            <a:endParaRPr lang="en-GB" sz="3200" i="1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6455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81230" cy="1400530"/>
          </a:xfrm>
        </p:spPr>
        <p:txBody>
          <a:bodyPr/>
          <a:lstStyle/>
          <a:p>
            <a:r>
              <a:rPr lang="en-GB" sz="3600" dirty="0"/>
              <a:t>The </a:t>
            </a:r>
            <a:r>
              <a:rPr lang="el-GR" sz="3600" dirty="0"/>
              <a:t>US Coalition of Service Industries (CSI)</a:t>
            </a:r>
            <a:r>
              <a:rPr lang="en-GB" sz="3600" dirty="0"/>
              <a:t> </a:t>
            </a:r>
            <a:r>
              <a:rPr lang="en-GB" sz="3600" dirty="0" smtClean="0"/>
              <a:t>set </a:t>
            </a:r>
            <a:r>
              <a:rPr lang="en-GB" sz="3600" dirty="0"/>
              <a:t>up a </a:t>
            </a:r>
            <a:r>
              <a:rPr lang="en-GB" sz="3600" dirty="0" err="1"/>
              <a:t>TeamTISA</a:t>
            </a:r>
            <a:r>
              <a:rPr lang="en-GB" sz="3600" dirty="0"/>
              <a:t> to promote </a:t>
            </a:r>
            <a:r>
              <a:rPr lang="en-GB" sz="3600" dirty="0" smtClean="0"/>
              <a:t>TISA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Microsoft</a:t>
            </a:r>
          </a:p>
          <a:p>
            <a:r>
              <a:rPr lang="en-GB" dirty="0" smtClean="0"/>
              <a:t>JP </a:t>
            </a:r>
            <a:r>
              <a:rPr lang="en-GB" dirty="0"/>
              <a:t>Morgan </a:t>
            </a:r>
            <a:r>
              <a:rPr lang="en-GB" dirty="0" smtClean="0"/>
              <a:t>Chase</a:t>
            </a:r>
          </a:p>
          <a:p>
            <a:r>
              <a:rPr lang="en-GB" dirty="0" smtClean="0"/>
              <a:t>CHUBB</a:t>
            </a:r>
          </a:p>
          <a:p>
            <a:r>
              <a:rPr lang="en-GB" dirty="0" smtClean="0"/>
              <a:t>Deloitte </a:t>
            </a:r>
          </a:p>
          <a:p>
            <a:r>
              <a:rPr lang="en-GB" dirty="0" smtClean="0"/>
              <a:t>UPS</a:t>
            </a:r>
          </a:p>
          <a:p>
            <a:r>
              <a:rPr lang="en-GB" dirty="0" smtClean="0"/>
              <a:t>Google </a:t>
            </a:r>
          </a:p>
          <a:p>
            <a:r>
              <a:rPr lang="en-GB" dirty="0" smtClean="0"/>
              <a:t>Verizon</a:t>
            </a:r>
          </a:p>
          <a:p>
            <a:r>
              <a:rPr lang="en-GB" dirty="0" smtClean="0"/>
              <a:t>Walmart</a:t>
            </a:r>
          </a:p>
          <a:p>
            <a:r>
              <a:rPr lang="en-GB" dirty="0" smtClean="0"/>
              <a:t>Walt Disney</a:t>
            </a:r>
          </a:p>
          <a:p>
            <a:r>
              <a:rPr lang="en-GB" dirty="0" smtClean="0"/>
              <a:t>IBM </a:t>
            </a:r>
          </a:p>
          <a:p>
            <a:r>
              <a:rPr lang="en-GB" dirty="0" smtClean="0"/>
              <a:t>and </a:t>
            </a:r>
            <a:r>
              <a:rPr lang="en-GB" dirty="0"/>
              <a:t>more.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96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75636"/>
          </a:xfrm>
        </p:spPr>
        <p:txBody>
          <a:bodyPr/>
          <a:lstStyle/>
          <a:p>
            <a:r>
              <a:rPr lang="en-GB" dirty="0" smtClean="0"/>
              <a:t>What types of things do they want?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28354"/>
            <a:ext cx="8946541" cy="4720045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Walmart</a:t>
            </a:r>
            <a:r>
              <a:rPr lang="en-GB" sz="2800" dirty="0" smtClean="0"/>
              <a:t> </a:t>
            </a:r>
            <a:r>
              <a:rPr lang="en-GB" sz="2800" dirty="0"/>
              <a:t>in its submissions to the US Trade Representative (USTR) sees the TISA as a way to </a:t>
            </a:r>
            <a:r>
              <a:rPr lang="en-GB" sz="2800" dirty="0">
                <a:solidFill>
                  <a:srgbClr val="FFFF00"/>
                </a:solidFill>
              </a:rPr>
              <a:t>free itself of restrictions on the sale of pharmaceuticals, medical devices, </a:t>
            </a:r>
            <a:r>
              <a:rPr lang="en-GB" sz="2800" dirty="0" smtClean="0">
                <a:solidFill>
                  <a:srgbClr val="FFFF00"/>
                </a:solidFill>
              </a:rPr>
              <a:t>alcohol and tobacco</a:t>
            </a:r>
            <a:r>
              <a:rPr lang="en-GB" sz="2800" dirty="0">
                <a:solidFill>
                  <a:srgbClr val="FFFF00"/>
                </a:solidFill>
              </a:rPr>
              <a:t> </a:t>
            </a:r>
            <a:r>
              <a:rPr lang="en-GB" sz="2800" dirty="0" smtClean="0">
                <a:solidFill>
                  <a:srgbClr val="FFFF00"/>
                </a:solidFill>
              </a:rPr>
              <a:t>and avoid zoning laws</a:t>
            </a:r>
            <a:endParaRPr lang="en-GB" sz="2800" dirty="0">
              <a:solidFill>
                <a:srgbClr val="FFFF00"/>
              </a:solidFill>
            </a:endParaRPr>
          </a:p>
          <a:p>
            <a:r>
              <a:rPr lang="en-GB" sz="2800" b="1" dirty="0"/>
              <a:t>FEDEX</a:t>
            </a:r>
            <a:r>
              <a:rPr lang="en-GB" sz="2800" dirty="0"/>
              <a:t> in its submissions to the USTR seeks the elimination </a:t>
            </a:r>
            <a:r>
              <a:rPr lang="en-GB" sz="2800" dirty="0" smtClean="0"/>
              <a:t>of “regulatory </a:t>
            </a:r>
            <a:r>
              <a:rPr lang="en-GB" sz="2800" dirty="0"/>
              <a:t>advantages historically conferred on national post offices”. In other words it sees the TISA as a way to </a:t>
            </a:r>
            <a:r>
              <a:rPr lang="en-GB" sz="2800" dirty="0">
                <a:solidFill>
                  <a:srgbClr val="FFFF00"/>
                </a:solidFill>
              </a:rPr>
              <a:t>force the deregulation of the postal system.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91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</a:t>
            </a:r>
            <a:r>
              <a:rPr lang="en-GB" u="sng" dirty="0" smtClean="0"/>
              <a:t>services</a:t>
            </a:r>
            <a:r>
              <a:rPr lang="en-GB" dirty="0" smtClean="0"/>
              <a:t> does it cover?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06072"/>
            <a:ext cx="9528829" cy="4742328"/>
          </a:xfrm>
        </p:spPr>
        <p:txBody>
          <a:bodyPr>
            <a:normAutofit lnSpcReduction="10000"/>
          </a:bodyPr>
          <a:lstStyle/>
          <a:p>
            <a:r>
              <a:rPr lang="en-GB" sz="2800" b="1" dirty="0" smtClean="0"/>
              <a:t>cross </a:t>
            </a:r>
            <a:r>
              <a:rPr lang="en-GB" sz="2800" b="1" dirty="0"/>
              <a:t>border services </a:t>
            </a:r>
            <a:r>
              <a:rPr lang="en-GB" sz="2800" dirty="0"/>
              <a:t>(GATS Mode 1</a:t>
            </a:r>
            <a:r>
              <a:rPr lang="en-GB" sz="2800" dirty="0" smtClean="0"/>
              <a:t>) </a:t>
            </a:r>
            <a:r>
              <a:rPr lang="en-GB" sz="2800" dirty="0"/>
              <a:t>E</a:t>
            </a:r>
            <a:r>
              <a:rPr lang="en-GB" sz="2800" dirty="0" smtClean="0"/>
              <a:t>-learning, online education services; </a:t>
            </a:r>
          </a:p>
          <a:p>
            <a:r>
              <a:rPr lang="en-GB" sz="2800" b="1" dirty="0" smtClean="0"/>
              <a:t>consumption </a:t>
            </a:r>
            <a:r>
              <a:rPr lang="en-GB" sz="2800" b="1" dirty="0"/>
              <a:t>abroad </a:t>
            </a:r>
            <a:r>
              <a:rPr lang="en-GB" sz="2800" dirty="0"/>
              <a:t>(GATS Mode 2) </a:t>
            </a:r>
            <a:r>
              <a:rPr lang="en-GB" sz="2800" dirty="0" smtClean="0"/>
              <a:t>overseas students; </a:t>
            </a:r>
          </a:p>
          <a:p>
            <a:r>
              <a:rPr lang="en-GB" sz="2800" b="1" dirty="0" smtClean="0"/>
              <a:t>foreign </a:t>
            </a:r>
            <a:r>
              <a:rPr lang="en-GB" sz="2800" b="1" dirty="0"/>
              <a:t>direct investment </a:t>
            </a:r>
            <a:r>
              <a:rPr lang="en-GB" sz="2800" dirty="0"/>
              <a:t>(GATS Mode 3) </a:t>
            </a:r>
            <a:r>
              <a:rPr lang="en-GB" sz="2800" dirty="0" smtClean="0"/>
              <a:t>multinational </a:t>
            </a:r>
            <a:r>
              <a:rPr lang="en-GB" sz="2800" dirty="0"/>
              <a:t>corporations </a:t>
            </a:r>
            <a:r>
              <a:rPr lang="en-GB" sz="2800" dirty="0" smtClean="0"/>
              <a:t>buying or establishing schools, universities, training facilities etc. </a:t>
            </a:r>
          </a:p>
          <a:p>
            <a:r>
              <a:rPr lang="en-GB" sz="2800" b="1" dirty="0" smtClean="0"/>
              <a:t>temporary </a:t>
            </a:r>
            <a:r>
              <a:rPr lang="en-GB" sz="2800" b="1" dirty="0"/>
              <a:t>movement of persons </a:t>
            </a:r>
            <a:r>
              <a:rPr lang="en-GB" sz="2800" dirty="0"/>
              <a:t>(GATS Mode 4) such as </a:t>
            </a:r>
            <a:r>
              <a:rPr lang="en-GB" sz="2800" dirty="0" smtClean="0"/>
              <a:t>teachers, teachers assistants, administrative and executive staff temporarily </a:t>
            </a:r>
            <a:r>
              <a:rPr lang="en-GB" sz="2800" dirty="0"/>
              <a:t>travel abroad to provide services.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24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Potential TISA Impacts: Education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11680"/>
            <a:ext cx="9934802" cy="4236719"/>
          </a:xfrm>
        </p:spPr>
        <p:txBody>
          <a:bodyPr>
            <a:normAutofit/>
          </a:bodyPr>
          <a:lstStyle/>
          <a:p>
            <a:pPr marL="0" indent="0">
              <a:spcBef>
                <a:spcPts val="1728"/>
              </a:spcBef>
              <a:buNone/>
            </a:pPr>
            <a:r>
              <a:rPr lang="en-US" sz="4000" b="1" dirty="0"/>
              <a:t>E</a:t>
            </a:r>
            <a:r>
              <a:rPr lang="en-US" sz="4000" b="1" dirty="0" smtClean="0"/>
              <a:t>xpansion of private providers</a:t>
            </a:r>
            <a:r>
              <a:rPr lang="en-US" sz="4000" dirty="0" smtClean="0"/>
              <a:t> </a:t>
            </a:r>
            <a:endParaRPr lang="en-US" sz="4000" dirty="0"/>
          </a:p>
          <a:p>
            <a:pPr marL="0" indent="0">
              <a:spcBef>
                <a:spcPts val="1728"/>
              </a:spcBef>
              <a:buNone/>
            </a:pPr>
            <a:r>
              <a:rPr lang="en-US" sz="4000" dirty="0" smtClean="0"/>
              <a:t>Absolute limits, or regulation on for-profit providers </a:t>
            </a:r>
            <a:r>
              <a:rPr lang="en-US" sz="4000" dirty="0"/>
              <a:t> (quality, qualifications </a:t>
            </a:r>
            <a:r>
              <a:rPr lang="en-US" sz="4000" dirty="0" err="1"/>
              <a:t>etc</a:t>
            </a:r>
            <a:r>
              <a:rPr lang="en-US" sz="4000" dirty="0" smtClean="0"/>
              <a:t>) could be challenged as a barrier to </a:t>
            </a:r>
            <a:r>
              <a:rPr lang="en-US" sz="4000" i="1" dirty="0" smtClean="0"/>
              <a:t>market access</a:t>
            </a:r>
            <a:r>
              <a:rPr lang="en-US" sz="4000" dirty="0" smtClean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CB3E-4E2F-2940-BDA7-AC5540D103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74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Potential TISA Impacts: Education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937" y="1853248"/>
            <a:ext cx="9934802" cy="4038102"/>
          </a:xfrm>
        </p:spPr>
        <p:txBody>
          <a:bodyPr>
            <a:normAutofit/>
          </a:bodyPr>
          <a:lstStyle/>
          <a:p>
            <a:pPr marL="0" indent="0">
              <a:spcBef>
                <a:spcPts val="1728"/>
              </a:spcBef>
              <a:buNone/>
            </a:pPr>
            <a:r>
              <a:rPr lang="en-US" sz="4000" b="1" dirty="0" smtClean="0"/>
              <a:t>“Discriminatory” domestic subsidies</a:t>
            </a:r>
          </a:p>
          <a:p>
            <a:pPr marL="0" indent="0">
              <a:spcBef>
                <a:spcPts val="1728"/>
              </a:spcBef>
              <a:buNone/>
            </a:pPr>
            <a:r>
              <a:rPr lang="en-US" sz="4000" dirty="0" smtClean="0"/>
              <a:t>Public education subsidies would have to be shared on an equal basis between foreign and domestic institutions in the education market.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CB3E-4E2F-2940-BDA7-AC5540D103A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69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Potential TISA Impacts: Education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71600"/>
            <a:ext cx="9934802" cy="487679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728"/>
              </a:spcBef>
              <a:buNone/>
            </a:pPr>
            <a:r>
              <a:rPr lang="en-US" sz="3600" b="1" dirty="0" smtClean="0"/>
              <a:t>Lower wages and working conditions for educators</a:t>
            </a:r>
            <a:endParaRPr lang="en-US" sz="3600" dirty="0"/>
          </a:p>
          <a:p>
            <a:pPr marL="0" indent="0">
              <a:spcBef>
                <a:spcPts val="1728"/>
              </a:spcBef>
              <a:buNone/>
            </a:pPr>
            <a:r>
              <a:rPr lang="en-US" sz="3600" dirty="0" smtClean="0"/>
              <a:t>Proponents of distance learning argue that it can help “reduce spiraling costs by ..creating less teacher-dependent methods of teaching and learning.” </a:t>
            </a:r>
          </a:p>
          <a:p>
            <a:pPr marL="0" indent="0">
              <a:spcBef>
                <a:spcPts val="1728"/>
              </a:spcBef>
              <a:buNone/>
            </a:pPr>
            <a:r>
              <a:rPr lang="en-US" sz="3600" dirty="0" smtClean="0"/>
              <a:t>Many countries have specified that they want </a:t>
            </a:r>
            <a:r>
              <a:rPr lang="en-US" sz="3600" i="1" dirty="0" smtClean="0"/>
              <a:t>Mode 4 </a:t>
            </a:r>
            <a:r>
              <a:rPr lang="en-US" sz="3600" dirty="0" smtClean="0"/>
              <a:t>access in higher education.</a:t>
            </a:r>
            <a:r>
              <a:rPr lang="en-US" sz="240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CB3E-4E2F-2940-BDA7-AC5540D103A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53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Potential TISA Impacts: Education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71600"/>
            <a:ext cx="9934802" cy="487679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728"/>
              </a:spcBef>
              <a:buNone/>
            </a:pPr>
            <a:r>
              <a:rPr lang="en-US" sz="3600" b="1" dirty="0" smtClean="0"/>
              <a:t>Necessity test</a:t>
            </a:r>
            <a:r>
              <a:rPr lang="en-US" sz="3600" dirty="0" smtClean="0"/>
              <a:t>: Regulation can’t be more burdensome than necessary.</a:t>
            </a:r>
          </a:p>
          <a:p>
            <a:pPr marL="0" indent="0">
              <a:spcBef>
                <a:spcPts val="1728"/>
              </a:spcBef>
              <a:buNone/>
            </a:pPr>
            <a:r>
              <a:rPr lang="en-US" sz="3600" dirty="0" smtClean="0"/>
              <a:t>Requirements that: </a:t>
            </a:r>
          </a:p>
          <a:p>
            <a:pPr lvl="1">
              <a:spcBef>
                <a:spcPts val="1728"/>
              </a:spcBef>
            </a:pPr>
            <a:r>
              <a:rPr lang="en-US" sz="3400" dirty="0" smtClean="0"/>
              <a:t>tests be marked in the jurisdiction</a:t>
            </a:r>
          </a:p>
          <a:p>
            <a:pPr lvl="1">
              <a:spcBef>
                <a:spcPts val="1728"/>
              </a:spcBef>
            </a:pPr>
            <a:r>
              <a:rPr lang="en-US" sz="3400" dirty="0"/>
              <a:t>teaching must be in </a:t>
            </a:r>
            <a:r>
              <a:rPr lang="en-US" sz="3400" dirty="0" smtClean="0"/>
              <a:t>person, and  </a:t>
            </a:r>
            <a:endParaRPr lang="en-US" sz="3400" dirty="0"/>
          </a:p>
          <a:p>
            <a:pPr lvl="1">
              <a:spcBef>
                <a:spcPts val="1728"/>
              </a:spcBef>
            </a:pPr>
            <a:r>
              <a:rPr lang="en-US" sz="3400" dirty="0" smtClean="0"/>
              <a:t>Frequency of inspections</a:t>
            </a:r>
          </a:p>
          <a:p>
            <a:pPr marL="0" indent="0">
              <a:spcBef>
                <a:spcPts val="1728"/>
              </a:spcBef>
              <a:buNone/>
            </a:pPr>
            <a:r>
              <a:rPr lang="en-US" sz="3600" dirty="0" smtClean="0"/>
              <a:t>could be all challenged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CB3E-4E2F-2940-BDA7-AC5540D103A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91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Potential TISA Impacts: Education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71600"/>
            <a:ext cx="9934802" cy="4876799"/>
          </a:xfrm>
        </p:spPr>
        <p:txBody>
          <a:bodyPr>
            <a:normAutofit/>
          </a:bodyPr>
          <a:lstStyle/>
          <a:p>
            <a:pPr marL="0" indent="0">
              <a:spcBef>
                <a:spcPts val="1728"/>
              </a:spcBef>
              <a:buNone/>
            </a:pPr>
            <a:r>
              <a:rPr lang="en-US" sz="3600" b="1" dirty="0" smtClean="0"/>
              <a:t>No cross subsidies via licensing provisions</a:t>
            </a:r>
            <a:endParaRPr lang="en-US" sz="3600" dirty="0"/>
          </a:p>
          <a:p>
            <a:pPr marL="0" indent="0">
              <a:spcBef>
                <a:spcPts val="1728"/>
              </a:spcBef>
              <a:buNone/>
            </a:pPr>
            <a:r>
              <a:rPr lang="en-US" sz="3600" dirty="0" smtClean="0"/>
              <a:t>Licensing can only cover the cost of issuing the license and enforcing it</a:t>
            </a:r>
          </a:p>
          <a:p>
            <a:pPr marL="0" indent="0">
              <a:spcBef>
                <a:spcPts val="1728"/>
              </a:spcBef>
              <a:buNone/>
            </a:pPr>
            <a:r>
              <a:rPr lang="en-US" sz="3600" dirty="0" smtClean="0"/>
              <a:t>Can not use licensing fees for private providers to subsidize public provision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CB3E-4E2F-2940-BDA7-AC5540D103A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06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620688"/>
            <a:ext cx="8229600" cy="1066800"/>
          </a:xfrm>
        </p:spPr>
        <p:txBody>
          <a:bodyPr/>
          <a:lstStyle/>
          <a:p>
            <a:r>
              <a:rPr lang="en-AU" dirty="0" smtClean="0"/>
              <a:t>Trans-Pacific Partnership (TPP</a:t>
            </a:r>
            <a:r>
              <a:rPr lang="en-AU" dirty="0"/>
              <a:t>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628800"/>
            <a:ext cx="8060142" cy="4536504"/>
          </a:xfrm>
        </p:spPr>
      </p:pic>
    </p:spTree>
    <p:extLst>
      <p:ext uri="{BB962C8B-B14F-4D97-AF65-F5344CB8AC3E}">
        <p14:creationId xmlns:p14="http://schemas.microsoft.com/office/powerpoint/2010/main" val="6854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 about tariff’s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97% removal of non-agricultural tariff's</a:t>
            </a:r>
          </a:p>
          <a:p>
            <a:r>
              <a:rPr lang="en-GB" sz="4000" dirty="0" smtClean="0"/>
              <a:t>Investors rights</a:t>
            </a:r>
          </a:p>
          <a:p>
            <a:r>
              <a:rPr lang="en-GB" sz="4000" dirty="0" smtClean="0"/>
              <a:t>Regulatory coherence</a:t>
            </a:r>
          </a:p>
          <a:p>
            <a:r>
              <a:rPr lang="en-GB" sz="4000" dirty="0" smtClean="0"/>
              <a:t>Enforcement - Investor State Dispute Resolution procedures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47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Content Placeholder 3" descr="BjmyIgxCcAA_YOV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87688" y="764705"/>
            <a:ext cx="5621974" cy="5806169"/>
          </a:xfrm>
        </p:spPr>
      </p:pic>
    </p:spTree>
    <p:extLst>
      <p:ext uri="{BB962C8B-B14F-4D97-AF65-F5344CB8AC3E}">
        <p14:creationId xmlns:p14="http://schemas.microsoft.com/office/powerpoint/2010/main" val="43647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73546" cy="1400530"/>
          </a:xfrm>
        </p:spPr>
        <p:txBody>
          <a:bodyPr/>
          <a:lstStyle/>
          <a:p>
            <a:r>
              <a:rPr lang="en-GB" sz="5400" dirty="0" smtClean="0"/>
              <a:t>TPP - Effects on Education</a:t>
            </a:r>
            <a:r>
              <a:rPr lang="en-GB" sz="6000" dirty="0" smtClean="0"/>
              <a:t/>
            </a:r>
            <a:br>
              <a:rPr lang="en-GB" sz="6000" dirty="0" smtClean="0"/>
            </a:b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846" y="1658983"/>
            <a:ext cx="10097587" cy="4728753"/>
          </a:xfrm>
        </p:spPr>
        <p:txBody>
          <a:bodyPr>
            <a:normAutofit/>
          </a:bodyPr>
          <a:lstStyle/>
          <a:p>
            <a:r>
              <a:rPr lang="en-GB" sz="4000" dirty="0" smtClean="0"/>
              <a:t>Restrictions on copying of text books (IP)</a:t>
            </a:r>
          </a:p>
          <a:p>
            <a:r>
              <a:rPr lang="en-GB" sz="4000" dirty="0" smtClean="0"/>
              <a:t>Difficult to prohibit educational provider on quality grounds (market access)</a:t>
            </a:r>
          </a:p>
          <a:p>
            <a:r>
              <a:rPr lang="en-GB" sz="4000" dirty="0"/>
              <a:t>ISDS – squeeze </a:t>
            </a:r>
            <a:r>
              <a:rPr lang="en-GB" sz="4000" dirty="0" smtClean="0"/>
              <a:t>budgets</a:t>
            </a:r>
            <a:endParaRPr lang="en-GB" sz="4000" dirty="0"/>
          </a:p>
          <a:p>
            <a:endParaRPr lang="en-GB" sz="4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1983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TPP – Effects on Education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/>
          </a:bodyPr>
          <a:lstStyle/>
          <a:p>
            <a:r>
              <a:rPr lang="en-GB" sz="4000" dirty="0" smtClean="0"/>
              <a:t>State owned enterprises and foreign competition (subsidies)</a:t>
            </a:r>
          </a:p>
          <a:p>
            <a:r>
              <a:rPr lang="en-GB" sz="4000" dirty="0" smtClean="0"/>
              <a:t>Government procurement – local purchasing</a:t>
            </a:r>
          </a:p>
          <a:p>
            <a:r>
              <a:rPr lang="en-GB" sz="4000" dirty="0" smtClean="0"/>
              <a:t>Regulatory coherence – greater role for industry in policy making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540098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Over-reach: Mood is changing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85366"/>
            <a:ext cx="8946541" cy="4563034"/>
          </a:xfrm>
        </p:spPr>
        <p:txBody>
          <a:bodyPr>
            <a:normAutofit fontScale="92500" lnSpcReduction="10000"/>
          </a:bodyPr>
          <a:lstStyle/>
          <a:p>
            <a:r>
              <a:rPr lang="en-GB" sz="4000" dirty="0" smtClean="0"/>
              <a:t>AFL-CIO</a:t>
            </a:r>
          </a:p>
          <a:p>
            <a:r>
              <a:rPr lang="en-GB" sz="4000" dirty="0" smtClean="0"/>
              <a:t>ETUC</a:t>
            </a:r>
          </a:p>
          <a:p>
            <a:r>
              <a:rPr lang="en-GB" sz="4000" dirty="0" smtClean="0"/>
              <a:t>TUC</a:t>
            </a:r>
          </a:p>
          <a:p>
            <a:r>
              <a:rPr lang="en-GB" sz="4000" dirty="0" smtClean="0"/>
              <a:t>DGB</a:t>
            </a:r>
          </a:p>
          <a:p>
            <a:r>
              <a:rPr lang="en-GB" sz="4000" dirty="0" smtClean="0"/>
              <a:t>Civil Society</a:t>
            </a:r>
          </a:p>
          <a:p>
            <a:r>
              <a:rPr lang="en-GB" sz="4000" dirty="0"/>
              <a:t>Washington Forum</a:t>
            </a:r>
          </a:p>
          <a:p>
            <a:r>
              <a:rPr lang="en-GB" sz="4000" dirty="0" smtClean="0"/>
              <a:t>TISA Forum</a:t>
            </a:r>
          </a:p>
        </p:txBody>
      </p:sp>
    </p:spTree>
    <p:extLst>
      <p:ext uri="{BB962C8B-B14F-4D97-AF65-F5344CB8AC3E}">
        <p14:creationId xmlns:p14="http://schemas.microsoft.com/office/powerpoint/2010/main" val="168960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to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282" y="1416424"/>
            <a:ext cx="9305365" cy="4831975"/>
          </a:xfrm>
        </p:spPr>
        <p:txBody>
          <a:bodyPr>
            <a:normAutofit lnSpcReduction="10000"/>
          </a:bodyPr>
          <a:lstStyle/>
          <a:p>
            <a:r>
              <a:rPr lang="en-GB" sz="3200" dirty="0" smtClean="0"/>
              <a:t>Understand how the agreements effect your members</a:t>
            </a:r>
          </a:p>
          <a:p>
            <a:r>
              <a:rPr lang="en-GB" sz="3200" dirty="0" smtClean="0"/>
              <a:t>Understand how they effect workers and democracy</a:t>
            </a:r>
          </a:p>
          <a:p>
            <a:r>
              <a:rPr lang="en-GB" sz="3200" dirty="0" smtClean="0"/>
              <a:t>Explain more than tariffs and trade</a:t>
            </a:r>
          </a:p>
          <a:p>
            <a:r>
              <a:rPr lang="en-GB" sz="3200" dirty="0" smtClean="0"/>
              <a:t>Work with civil society allies</a:t>
            </a:r>
          </a:p>
          <a:p>
            <a:r>
              <a:rPr lang="en-GB" sz="3200" dirty="0" smtClean="0"/>
              <a:t>Reach out to private sector unions</a:t>
            </a:r>
          </a:p>
          <a:p>
            <a:r>
              <a:rPr lang="en-GB" sz="3200" dirty="0" smtClean="0"/>
              <a:t>Influence your national centre</a:t>
            </a:r>
          </a:p>
          <a:p>
            <a:r>
              <a:rPr lang="en-GB" sz="3200" dirty="0" smtClean="0"/>
              <a:t>Lobby your government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93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Non-Discrimination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41930"/>
            <a:ext cx="8946541" cy="4706470"/>
          </a:xfrm>
        </p:spPr>
        <p:txBody>
          <a:bodyPr>
            <a:normAutofit/>
          </a:bodyPr>
          <a:lstStyle/>
          <a:p>
            <a:r>
              <a:rPr lang="en-CA" sz="3200" dirty="0" smtClean="0">
                <a:effectLst/>
              </a:rPr>
              <a:t>GATS prohibits public monopolies and exclusive service suppliers in committed sectors.</a:t>
            </a:r>
          </a:p>
          <a:p>
            <a:r>
              <a:rPr lang="en-CA" sz="3200" dirty="0" smtClean="0">
                <a:effectLst/>
              </a:rPr>
              <a:t>Governments cannot restrict or require “specific types of legal entities” through which to supply services.</a:t>
            </a:r>
          </a:p>
          <a:p>
            <a:r>
              <a:rPr lang="en-CA" sz="3200" dirty="0" smtClean="0">
                <a:effectLst/>
              </a:rPr>
              <a:t>applying ‘pro-competitive’ regulation to previously socialized services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Content Placeholder 2"/>
          <p:cNvSpPr>
            <a:spLocks noGrp="1"/>
          </p:cNvSpPr>
          <p:nvPr>
            <p:ph idx="1"/>
          </p:nvPr>
        </p:nvSpPr>
        <p:spPr>
          <a:xfrm>
            <a:off x="1847850" y="188913"/>
            <a:ext cx="8096250" cy="838200"/>
          </a:xfrm>
          <a:extLst/>
        </p:spPr>
        <p:txBody>
          <a:bodyPr vert="horz" lIns="64291" tIns="32146" rIns="64291" bIns="32146" rtlCol="0">
            <a:normAutofit fontScale="77500" lnSpcReduction="20000"/>
          </a:bodyPr>
          <a:lstStyle/>
          <a:p>
            <a:pPr marL="0" indent="0" algn="ctr">
              <a:lnSpc>
                <a:spcPct val="80000"/>
              </a:lnSpc>
              <a:buSzPct val="150000"/>
              <a:buNone/>
              <a:defRPr/>
            </a:pPr>
            <a:r>
              <a:rPr lang="en-US" sz="2600" b="1" dirty="0">
                <a:solidFill>
                  <a:srgbClr val="FF0000"/>
                </a:solidFill>
                <a:ea typeface="ヒラギノ角ゴ ProN W3" charset="0"/>
                <a:cs typeface="ヒラギノ角ゴ ProN W3" charset="0"/>
              </a:rPr>
              <a:t>Developing Country Service Commitments:</a:t>
            </a:r>
          </a:p>
          <a:p>
            <a:pPr marL="0" indent="0" algn="ctr">
              <a:lnSpc>
                <a:spcPct val="80000"/>
              </a:lnSpc>
              <a:buSzPct val="150000"/>
              <a:buNone/>
              <a:defRPr/>
            </a:pPr>
            <a:r>
              <a:rPr lang="en-US" sz="2600" b="1" dirty="0">
                <a:solidFill>
                  <a:srgbClr val="FF0000"/>
                </a:solidFill>
                <a:ea typeface="ヒラギノ角ゴ ProN W3" charset="0"/>
                <a:cs typeface="ヒラギノ角ゴ ProN W3" charset="0"/>
              </a:rPr>
              <a:t>Much greater in US FTAs than GATS</a:t>
            </a:r>
          </a:p>
          <a:p>
            <a:pPr marL="0" indent="0" algn="ctr">
              <a:lnSpc>
                <a:spcPct val="80000"/>
              </a:lnSpc>
              <a:buSzPct val="150000"/>
              <a:buNone/>
              <a:defRPr/>
            </a:pPr>
            <a:r>
              <a:rPr lang="en-US" sz="1600" dirty="0">
                <a:ea typeface="ヒラギノ角ゴ ProN W3" charset="0"/>
                <a:cs typeface="ヒラギノ角ゴ ProN W3" charset="0"/>
              </a:rPr>
              <a:t>Source:  UNCTAD 2014</a:t>
            </a:r>
          </a:p>
        </p:txBody>
      </p:sp>
      <p:sp>
        <p:nvSpPr>
          <p:cNvPr id="15363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8513763" y="3736976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C61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ABBD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AACC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CC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CC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CC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CC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88B3BEB6-D492-43C3-97D6-E0D06DF890E7}" type="slidenum">
              <a:rPr lang="en-US" sz="1200">
                <a:solidFill>
                  <a:schemeClr val="tx2"/>
                </a:solidFill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sz="1200">
              <a:solidFill>
                <a:schemeClr val="tx2"/>
              </a:solidFill>
            </a:endParaRPr>
          </a:p>
        </p:txBody>
      </p:sp>
      <p:pic>
        <p:nvPicPr>
          <p:cNvPr id="15364" name="Picture 3" descr="Screen Shot 2014-06-13 at 3.29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1916113"/>
            <a:ext cx="8320088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1719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Democracy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Will bind future governments</a:t>
            </a:r>
          </a:p>
          <a:p>
            <a:r>
              <a:rPr lang="en-GB" sz="3600" dirty="0" smtClean="0"/>
              <a:t>Negotiations not disclosed to public – mandates, offers, text</a:t>
            </a:r>
          </a:p>
          <a:p>
            <a:r>
              <a:rPr lang="en-GB" sz="3600" dirty="0" smtClean="0"/>
              <a:t>Will stop governments from delivering services in accordance with mandate (auto insurance case)</a:t>
            </a:r>
          </a:p>
          <a:p>
            <a:r>
              <a:rPr lang="en-GB" sz="3600" dirty="0" smtClean="0"/>
              <a:t>Enforced with penalties - rare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71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545" y="792353"/>
            <a:ext cx="9595169" cy="945776"/>
          </a:xfrm>
        </p:spPr>
        <p:txBody>
          <a:bodyPr/>
          <a:lstStyle/>
          <a:p>
            <a:r>
              <a:rPr lang="en-GB" dirty="0" smtClean="0"/>
              <a:t>Public Services are not commodities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11680"/>
            <a:ext cx="9457112" cy="3851238"/>
          </a:xfrm>
        </p:spPr>
        <p:txBody>
          <a:bodyPr>
            <a:normAutofit lnSpcReduction="10000"/>
          </a:bodyPr>
          <a:lstStyle/>
          <a:p>
            <a:r>
              <a:rPr lang="en-GB" sz="2800" b="1" dirty="0" smtClean="0"/>
              <a:t>QPS: </a:t>
            </a:r>
            <a:r>
              <a:rPr lang="en-GB" sz="2800" dirty="0" smtClean="0"/>
              <a:t>Provide basic</a:t>
            </a:r>
            <a:r>
              <a:rPr lang="el-GR" sz="2800" dirty="0" smtClean="0"/>
              <a:t> </a:t>
            </a:r>
            <a:r>
              <a:rPr lang="el-GR" sz="2800" dirty="0"/>
              <a:t>social and economic necessities </a:t>
            </a:r>
            <a:r>
              <a:rPr lang="el-GR" sz="2800" dirty="0" smtClean="0"/>
              <a:t>universally </a:t>
            </a:r>
            <a:r>
              <a:rPr lang="el-GR" sz="2800" dirty="0"/>
              <a:t>on the basis of need. </a:t>
            </a:r>
            <a:r>
              <a:rPr lang="en-GB" sz="2800" dirty="0"/>
              <a:t>E</a:t>
            </a:r>
            <a:r>
              <a:rPr lang="el-GR" sz="2800" dirty="0" smtClean="0"/>
              <a:t>xist</a:t>
            </a:r>
            <a:r>
              <a:rPr lang="en-GB" sz="2800" dirty="0" smtClean="0"/>
              <a:t>s</a:t>
            </a:r>
            <a:r>
              <a:rPr lang="el-GR" sz="2800" dirty="0" smtClean="0"/>
              <a:t> </a:t>
            </a:r>
            <a:r>
              <a:rPr lang="el-GR" sz="2800" dirty="0"/>
              <a:t>because markets will not produce these outcomes</a:t>
            </a:r>
            <a:r>
              <a:rPr lang="el-GR" sz="2800" dirty="0" smtClean="0"/>
              <a:t>.</a:t>
            </a:r>
            <a:endParaRPr lang="en-GB" sz="2800" dirty="0" smtClean="0"/>
          </a:p>
          <a:p>
            <a:endParaRPr lang="en-GB" sz="2800" dirty="0"/>
          </a:p>
          <a:p>
            <a:r>
              <a:rPr lang="el-GR" sz="2800" b="1" dirty="0"/>
              <a:t>Trade </a:t>
            </a:r>
            <a:r>
              <a:rPr lang="el-GR" sz="2800" b="1" dirty="0" smtClean="0"/>
              <a:t>agreements</a:t>
            </a:r>
            <a:r>
              <a:rPr lang="en-GB" sz="2800" b="1" dirty="0" smtClean="0"/>
              <a:t>: </a:t>
            </a:r>
            <a:r>
              <a:rPr lang="el-GR" sz="2800" dirty="0" smtClean="0"/>
              <a:t>deliberately </a:t>
            </a:r>
            <a:r>
              <a:rPr lang="el-GR" sz="2800" dirty="0"/>
              <a:t>promote commercialisation and define goods and services in terms of their ability to be exploited for profit by global corporations and international service providers</a:t>
            </a:r>
            <a:r>
              <a:rPr lang="el-GR" sz="2800" dirty="0" smtClean="0"/>
              <a:t>.</a:t>
            </a:r>
            <a:endParaRPr lang="en-GB" sz="28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537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Constructing Education as an industry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Education export is big and growing business,</a:t>
            </a:r>
            <a:r>
              <a:rPr lang="en-GB" sz="2800" dirty="0"/>
              <a:t> estimated at over $28 billion </a:t>
            </a:r>
            <a:r>
              <a:rPr lang="en-GB" sz="2800" dirty="0" smtClean="0"/>
              <a:t>in 2005 (Bashir</a:t>
            </a:r>
            <a:r>
              <a:rPr lang="en-GB" sz="2800" dirty="0"/>
              <a:t> 2007), </a:t>
            </a:r>
            <a:endParaRPr lang="en-GB" sz="2800" dirty="0" smtClean="0"/>
          </a:p>
          <a:p>
            <a:r>
              <a:rPr lang="en-GB" sz="2800" dirty="0" smtClean="0"/>
              <a:t>If</a:t>
            </a:r>
            <a:r>
              <a:rPr lang="en-GB" sz="2800" dirty="0"/>
              <a:t> liberalized </a:t>
            </a:r>
            <a:r>
              <a:rPr lang="en-GB" sz="2800" dirty="0" err="1" smtClean="0"/>
              <a:t>globallyestimated</a:t>
            </a:r>
            <a:r>
              <a:rPr lang="en-GB" sz="2800" dirty="0"/>
              <a:t> value of at least $1387 billion (Robertson et al 2007, p.142</a:t>
            </a:r>
            <a:r>
              <a:rPr lang="en-GB" sz="2800" dirty="0" smtClean="0"/>
              <a:t>).</a:t>
            </a:r>
          </a:p>
          <a:p>
            <a:r>
              <a:rPr lang="en-GB" sz="2800" dirty="0" smtClean="0"/>
              <a:t>Top</a:t>
            </a:r>
            <a:r>
              <a:rPr lang="en-GB" sz="2800" dirty="0"/>
              <a:t> five exporting countries were the US, the UK, Australia, Germany </a:t>
            </a:r>
            <a:r>
              <a:rPr lang="en-GB" sz="2800" dirty="0" smtClean="0"/>
              <a:t>and</a:t>
            </a:r>
            <a:r>
              <a:rPr lang="en-GB" sz="2800" dirty="0"/>
              <a:t> France </a:t>
            </a:r>
            <a:r>
              <a:rPr lang="en-GB" sz="2800" dirty="0" smtClean="0"/>
              <a:t>- </a:t>
            </a:r>
            <a:r>
              <a:rPr lang="en-GB" sz="2800" u="sng" dirty="0" smtClean="0"/>
              <a:t>all TISA Parties</a:t>
            </a:r>
            <a:r>
              <a:rPr lang="en-GB" sz="2800" dirty="0" smtClean="0"/>
              <a:t> (2008 figures: OECD</a:t>
            </a:r>
            <a:r>
              <a:rPr lang="en-GB" sz="2800" dirty="0"/>
              <a:t> 2010).</a:t>
            </a:r>
          </a:p>
        </p:txBody>
      </p:sp>
    </p:spTree>
    <p:extLst>
      <p:ext uri="{BB962C8B-B14F-4D97-AF65-F5344CB8AC3E}">
        <p14:creationId xmlns:p14="http://schemas.microsoft.com/office/powerpoint/2010/main" val="2193908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/>
              <a:t>Trade Agreements Effect Public Services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704011"/>
            <a:ext cx="8946541" cy="354438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Privatisation</a:t>
            </a:r>
          </a:p>
          <a:p>
            <a:r>
              <a:rPr lang="en-GB" sz="4000" dirty="0" smtClean="0"/>
              <a:t>Ability to regulate</a:t>
            </a:r>
          </a:p>
          <a:p>
            <a:r>
              <a:rPr lang="en-GB" sz="4000" dirty="0" smtClean="0"/>
              <a:t>Creates corporate rights that challenge state rights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9056491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6020D693B3848B0B1C9B6FDC56A47" ma:contentTypeVersion="0" ma:contentTypeDescription="Create a new document." ma:contentTypeScope="" ma:versionID="9ae1f2f9f8fe32b000a1c807f9d3422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5b5fb0545e484622acc62a5b8eff33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012553-54DD-4B99-8107-C982F8229E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EBD219-DEB2-43CE-AEF2-FEDA89C256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39436F7-FB7F-4D18-95A9-977B0D515D92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2762</TotalTime>
  <Words>1928</Words>
  <Application>Microsoft Office PowerPoint</Application>
  <PresentationFormat>Widescreen</PresentationFormat>
  <Paragraphs>275</Paragraphs>
  <Slides>34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ヒラギノ角ゴ ProN W3</vt:lpstr>
      <vt:lpstr>Arial</vt:lpstr>
      <vt:lpstr>Calibri</vt:lpstr>
      <vt:lpstr>Century Gothic</vt:lpstr>
      <vt:lpstr>Century Schoolbook</vt:lpstr>
      <vt:lpstr>Gill Sans MT</vt:lpstr>
      <vt:lpstr>Wingdings</vt:lpstr>
      <vt:lpstr>Wingdings 3</vt:lpstr>
      <vt:lpstr>Ion</vt:lpstr>
      <vt:lpstr>PSI Global Trade Work</vt:lpstr>
      <vt:lpstr>The new wave of trade agreements</vt:lpstr>
      <vt:lpstr>Not about tariff’s</vt:lpstr>
      <vt:lpstr>Beyond Non-Discrimination</vt:lpstr>
      <vt:lpstr>PowerPoint Presentation</vt:lpstr>
      <vt:lpstr>Democracy</vt:lpstr>
      <vt:lpstr>Public Services are not commodities</vt:lpstr>
      <vt:lpstr>Constructing Education as an industry</vt:lpstr>
      <vt:lpstr>Trade Agreements Effect Public Services</vt:lpstr>
      <vt:lpstr>Restrictions on public services</vt:lpstr>
      <vt:lpstr>Domestic regulation</vt:lpstr>
      <vt:lpstr>PowerPoint Presentation</vt:lpstr>
      <vt:lpstr>PowerPoint Presentation</vt:lpstr>
      <vt:lpstr>PowerPoint Presentation</vt:lpstr>
      <vt:lpstr>Insufficient carve-out for public services </vt:lpstr>
      <vt:lpstr>PSI Work</vt:lpstr>
      <vt:lpstr>Why a TISA?</vt:lpstr>
      <vt:lpstr>Who does it cover?</vt:lpstr>
      <vt:lpstr>History of TISA</vt:lpstr>
      <vt:lpstr>Who wants the TISA?</vt:lpstr>
      <vt:lpstr>The US Coalition of Service Industries (CSI) set up a TeamTISA to promote TISA  </vt:lpstr>
      <vt:lpstr>What types of things do they want?</vt:lpstr>
      <vt:lpstr>What services does it cover?</vt:lpstr>
      <vt:lpstr>Potential TISA Impacts: Education</vt:lpstr>
      <vt:lpstr>Potential TISA Impacts: Education</vt:lpstr>
      <vt:lpstr>Potential TISA Impacts: Education</vt:lpstr>
      <vt:lpstr>Potential TISA Impacts: Education</vt:lpstr>
      <vt:lpstr>Potential TISA Impacts: Education</vt:lpstr>
      <vt:lpstr>Trans-Pacific Partnership (TPP)</vt:lpstr>
      <vt:lpstr> </vt:lpstr>
      <vt:lpstr>TPP - Effects on Education </vt:lpstr>
      <vt:lpstr>TPP – Effects on Education</vt:lpstr>
      <vt:lpstr>Over-reach: Mood is changing</vt:lpstr>
      <vt:lpstr>What to do?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 Global Trade Work</dc:title>
  <dc:creator>Daniel Bertossa</dc:creator>
  <cp:lastModifiedBy>Daniel Bertossa</cp:lastModifiedBy>
  <cp:revision>58</cp:revision>
  <cp:lastPrinted>2014-03-31T07:13:02Z</cp:lastPrinted>
  <dcterms:created xsi:type="dcterms:W3CDTF">2014-03-30T20:20:50Z</dcterms:created>
  <dcterms:modified xsi:type="dcterms:W3CDTF">2015-04-28T08:29:04Z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0x010100E4B6020D693B3848B0B1C9B6FDC56A47</vt:lpwstr>
  </property>
  <property fmtid="{D5CDD505-2E9C-101B-9397-08002B2CF9AE}" pid="3" name="IsMyDocuments">
    <vt:bool>true</vt:bool>
  </property>
</Properties>
</file>