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0"/>
  </p:notesMasterIdLst>
  <p:sldIdLst>
    <p:sldId id="256" r:id="rId5"/>
    <p:sldId id="277" r:id="rId6"/>
    <p:sldId id="278" r:id="rId7"/>
    <p:sldId id="264" r:id="rId8"/>
    <p:sldId id="268" r:id="rId9"/>
    <p:sldId id="281" r:id="rId10"/>
    <p:sldId id="283" r:id="rId11"/>
    <p:sldId id="280" r:id="rId12"/>
    <p:sldId id="269" r:id="rId13"/>
    <p:sldId id="275" r:id="rId14"/>
    <p:sldId id="285" r:id="rId15"/>
    <p:sldId id="286" r:id="rId16"/>
    <p:sldId id="289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3" autoAdjust="0"/>
    <p:restoredTop sz="77878" autoAdjust="0"/>
  </p:normalViewPr>
  <p:slideViewPr>
    <p:cSldViewPr snapToGrid="0">
      <p:cViewPr varScale="1">
        <p:scale>
          <a:sx n="65" d="100"/>
          <a:sy n="65" d="100"/>
        </p:scale>
        <p:origin x="4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73812-4035-4DD3-80FD-145E4D5BFA4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6B99-1B8F-4500-BDE9-4618628B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6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Thankyou</a:t>
            </a:r>
            <a:r>
              <a:rPr lang="en-GB" dirty="0" smtClean="0"/>
              <a:t> for</a:t>
            </a:r>
            <a:r>
              <a:rPr lang="en-GB" baseline="0" dirty="0" smtClean="0"/>
              <a:t> having me here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Thank Bernard + other unions?????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PSI focus on tax justice - driving global labour interest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reaching out to all workers who benefit – private sector unions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Civil society – like</a:t>
            </a:r>
            <a:r>
              <a:rPr lang="en-GB" baseline="0" dirty="0" smtClean="0"/>
              <a:t> all our issues - we need to work with users of services - workers and citizens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FES</a:t>
            </a:r>
            <a:r>
              <a:rPr lang="en-GB" baseline="0" dirty="0" smtClean="0"/>
              <a:t> is special as it takes deep interest in injustice and globalisation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FES - Broader perspective and link people - THANKYOU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0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Limit to how many yachts</a:t>
            </a:r>
          </a:p>
          <a:p>
            <a:r>
              <a:rPr lang="en-GB" dirty="0" smtClean="0"/>
              <a:t>Poor spend more – demand</a:t>
            </a:r>
          </a:p>
          <a:p>
            <a:r>
              <a:rPr lang="en-GB" dirty="0" smtClean="0"/>
              <a:t>GFC – caused by inequality</a:t>
            </a:r>
            <a:r>
              <a:rPr lang="en-GB" baseline="0" dirty="0" smtClean="0"/>
              <a:t> – same as great depression – debt to spend</a:t>
            </a:r>
          </a:p>
          <a:p>
            <a:endParaRPr lang="en-GB" baseline="0" dirty="0" smtClean="0"/>
          </a:p>
          <a:p>
            <a:r>
              <a:rPr lang="en-GB" baseline="0" dirty="0" smtClean="0"/>
              <a:t>Money distorts power – lobbying – privatisation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Less opportunity for very poor – less chance of using potential</a:t>
            </a:r>
          </a:p>
          <a:p>
            <a:r>
              <a:rPr lang="en-GB" baseline="0" dirty="0" smtClean="0"/>
              <a:t>Elites buy services to keep elite – education, land, power</a:t>
            </a:r>
          </a:p>
          <a:p>
            <a:endParaRPr lang="en-GB" baseline="0" dirty="0" smtClean="0"/>
          </a:p>
          <a:p>
            <a:r>
              <a:rPr lang="en-GB" baseline="0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90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1990 – even after GFC</a:t>
            </a:r>
          </a:p>
          <a:p>
            <a:endParaRPr lang="en-GB" dirty="0" smtClean="0"/>
          </a:p>
          <a:p>
            <a:r>
              <a:rPr lang="en-GB" dirty="0" smtClean="0"/>
              <a:t>Most corporations artificially</a:t>
            </a:r>
            <a:r>
              <a:rPr lang="en-GB" baseline="0" dirty="0" smtClean="0"/>
              <a:t> lower profits declared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 as profits up by 50% - tax paid was halved</a:t>
            </a:r>
          </a:p>
          <a:p>
            <a:endParaRPr lang="en-GB" baseline="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232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Tax collected</a:t>
            </a:r>
            <a:r>
              <a:rPr lang="en-GB" baseline="0" dirty="0" smtClean="0"/>
              <a:t> from Corporations in Africa – twice global aid budget</a:t>
            </a:r>
          </a:p>
          <a:p>
            <a:endParaRPr lang="en-GB" baseline="0" dirty="0" smtClean="0"/>
          </a:p>
          <a:p>
            <a:r>
              <a:rPr lang="en-GB" baseline="0" dirty="0" smtClean="0"/>
              <a:t>Double revenue AND independent – aid tied to trade for developed </a:t>
            </a:r>
            <a:r>
              <a:rPr lang="en-GB" baseline="0" dirty="0" err="1" smtClean="0"/>
              <a:t>contries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05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Figures from Citizens for Tax Justice – for more information see http://ctj.org/</a:t>
            </a:r>
          </a:p>
          <a:p>
            <a:endParaRPr lang="en-GB" dirty="0" smtClean="0"/>
          </a:p>
          <a:p>
            <a:r>
              <a:rPr lang="en-GB" dirty="0" smtClean="0"/>
              <a:t>Figures are for selected years from 2008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54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Have the debate – the</a:t>
            </a:r>
            <a:r>
              <a:rPr lang="en-GB" baseline="0" dirty="0" smtClean="0"/>
              <a:t> winners </a:t>
            </a:r>
            <a:r>
              <a:rPr lang="en-GB" baseline="0" dirty="0" err="1" smtClean="0"/>
              <a:t>don</a:t>
            </a:r>
            <a:r>
              <a:rPr lang="en-GB" dirty="0" err="1" smtClean="0"/>
              <a:t>t</a:t>
            </a:r>
            <a:r>
              <a:rPr lang="en-GB" dirty="0" smtClean="0"/>
              <a:t> want to talk about it</a:t>
            </a:r>
          </a:p>
          <a:p>
            <a:endParaRPr lang="en-GB" dirty="0" smtClean="0"/>
          </a:p>
          <a:p>
            <a:r>
              <a:rPr lang="en-GB" dirty="0" smtClean="0"/>
              <a:t>Focus on who is not paying there fair share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0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6B99-1B8F-4500-BDE9-4618628BB6B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5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ric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48576"/>
            <a:ext cx="8825658" cy="2263697"/>
          </a:xfrm>
        </p:spPr>
        <p:txBody>
          <a:bodyPr/>
          <a:lstStyle/>
          <a:p>
            <a:r>
              <a:rPr lang="en-GB" sz="6000" dirty="0" smtClean="0"/>
              <a:t>Tax Justice, Inequality and Public Services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144539" y="5177135"/>
            <a:ext cx="3513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Daniel Bertossa</a:t>
            </a:r>
          </a:p>
          <a:p>
            <a:r>
              <a:rPr lang="en-GB" dirty="0" smtClean="0"/>
              <a:t>Director Policy</a:t>
            </a:r>
          </a:p>
          <a:p>
            <a:r>
              <a:rPr lang="en-GB" dirty="0" smtClean="0"/>
              <a:t>Public Services International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48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debate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328"/>
            <a:ext cx="8946541" cy="4767071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4400" dirty="0" smtClean="0"/>
              <a:t>Focus on the injustice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400" dirty="0" smtClean="0"/>
              <a:t>Show who benefits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400" dirty="0" smtClean="0"/>
              <a:t>Link to corruption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400" dirty="0" smtClean="0"/>
              <a:t>Don’t accept tax competition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400" dirty="0" smtClean="0"/>
              <a:t>The link to investment</a:t>
            </a:r>
          </a:p>
        </p:txBody>
      </p:sp>
    </p:spTree>
    <p:extLst>
      <p:ext uri="{BB962C8B-B14F-4D97-AF65-F5344CB8AC3E}">
        <p14:creationId xmlns:p14="http://schemas.microsoft.com/office/powerpoint/2010/main" val="2424744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r>
              <a:rPr lang="en-GB" dirty="0" smtClean="0"/>
              <a:t>PSI Campaign 1- OECD/ G20 BEPS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Majority of all tax avoidance </a:t>
            </a:r>
            <a:r>
              <a:rPr lang="en-GB" sz="3200" dirty="0" smtClean="0"/>
              <a:t>globally is by using one simple trick</a:t>
            </a:r>
            <a:endParaRPr lang="en-GB" sz="3200" dirty="0"/>
          </a:p>
          <a:p>
            <a:r>
              <a:rPr lang="en-GB" sz="3200" dirty="0" smtClean="0"/>
              <a:t>Global corporate tax rules written in 1920’s</a:t>
            </a:r>
          </a:p>
          <a:p>
            <a:r>
              <a:rPr lang="en-GB" sz="3200" dirty="0" smtClean="0"/>
              <a:t>Half of global trade within corporations</a:t>
            </a:r>
          </a:p>
          <a:p>
            <a:r>
              <a:rPr lang="en-GB" sz="3200" dirty="0" smtClean="0"/>
              <a:t>By manipulating the prices paid between companies can shift profits to tax havens</a:t>
            </a:r>
          </a:p>
          <a:p>
            <a:r>
              <a:rPr lang="en-GB" sz="3200" dirty="0" smtClean="0"/>
              <a:t>Rules being rewritten by OECD for G20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3606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PSI Campaign 2</a:t>
            </a:r>
            <a:br>
              <a:rPr lang="en-GB" dirty="0" smtClean="0"/>
            </a:br>
            <a:r>
              <a:rPr lang="en-GB" dirty="0" smtClean="0"/>
              <a:t>ICRICT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Independent Commission on Reform of International Corporate Taxation</a:t>
            </a:r>
          </a:p>
          <a:p>
            <a:r>
              <a:rPr lang="en-GB" sz="3600" dirty="0" smtClean="0"/>
              <a:t>Provide alternative to debate</a:t>
            </a:r>
          </a:p>
          <a:p>
            <a:r>
              <a:rPr lang="en-GB" sz="3600" dirty="0" smtClean="0"/>
              <a:t>Jose </a:t>
            </a:r>
            <a:r>
              <a:rPr lang="en-GB" sz="3600" dirty="0" err="1" smtClean="0"/>
              <a:t>Ocampo</a:t>
            </a:r>
            <a:r>
              <a:rPr lang="en-GB" sz="3600" dirty="0" smtClean="0"/>
              <a:t>, Joseph </a:t>
            </a:r>
            <a:r>
              <a:rPr lang="en-GB" sz="3600" dirty="0" err="1" smtClean="0"/>
              <a:t>Stiglitz</a:t>
            </a:r>
            <a:r>
              <a:rPr lang="en-GB" sz="3600" dirty="0" smtClean="0"/>
              <a:t>, </a:t>
            </a:r>
            <a:r>
              <a:rPr lang="en-GB" sz="3600" dirty="0" err="1" smtClean="0"/>
              <a:t>Magdelana</a:t>
            </a:r>
            <a:r>
              <a:rPr lang="en-GB" sz="3600" dirty="0" smtClean="0"/>
              <a:t> Sepulveda</a:t>
            </a:r>
          </a:p>
          <a:p>
            <a:r>
              <a:rPr lang="en-GB" sz="3600" dirty="0">
                <a:hlinkClick r:id="rId3"/>
              </a:rPr>
              <a:t>http://www.icrict.org</a:t>
            </a:r>
            <a:r>
              <a:rPr lang="en-GB" sz="3600" dirty="0" smtClean="0">
                <a:hlinkClick r:id="rId3"/>
              </a:rPr>
              <a:t>/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415033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</a:t>
            </a:r>
            <a:r>
              <a:rPr lang="en-GB" dirty="0" smtClean="0"/>
              <a:t>3: </a:t>
            </a:r>
            <a:r>
              <a:rPr lang="en-GB" dirty="0" smtClean="0"/>
              <a:t>Financing for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Linked to Sustainable development goals</a:t>
            </a:r>
          </a:p>
          <a:p>
            <a:r>
              <a:rPr lang="en-GB" sz="3600" dirty="0" smtClean="0"/>
              <a:t>Addis Ababa in July</a:t>
            </a:r>
          </a:p>
          <a:p>
            <a:r>
              <a:rPr lang="en-GB" sz="3600" dirty="0" smtClean="0"/>
              <a:t>PSI work on privatisation and PPP BUT Tax as well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0400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and Regional Campaigns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Tax holidays</a:t>
            </a:r>
          </a:p>
          <a:p>
            <a:r>
              <a:rPr lang="en-GB" sz="4400" dirty="0" smtClean="0"/>
              <a:t>Progressive taxation</a:t>
            </a:r>
          </a:p>
          <a:p>
            <a:r>
              <a:rPr lang="en-GB" sz="4400" dirty="0" smtClean="0"/>
              <a:t>Corporate taxation</a:t>
            </a:r>
          </a:p>
          <a:p>
            <a:r>
              <a:rPr lang="en-GB" sz="4400" dirty="0" smtClean="0"/>
              <a:t>Wealth and property taxes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532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0322"/>
          </a:xfrm>
        </p:spPr>
        <p:txBody>
          <a:bodyPr/>
          <a:lstStyle/>
          <a:p>
            <a:r>
              <a:rPr lang="en-GB" dirty="0" smtClean="0"/>
              <a:t>Upcoming PSI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May Day – Workers pay taxes</a:t>
            </a:r>
          </a:p>
          <a:p>
            <a:r>
              <a:rPr lang="en-GB" sz="3600" dirty="0" smtClean="0"/>
              <a:t>Global Public Services Day: 23 June – Country gap reports</a:t>
            </a:r>
          </a:p>
          <a:p>
            <a:r>
              <a:rPr lang="en-GB" sz="3600" dirty="0" smtClean="0"/>
              <a:t>G20 Labour Tax Forum: </a:t>
            </a:r>
            <a:r>
              <a:rPr lang="en-GB" sz="3600" dirty="0" smtClean="0"/>
              <a:t>16 – 18 September </a:t>
            </a:r>
            <a:r>
              <a:rPr lang="en-GB" sz="3600" dirty="0" smtClean="0"/>
              <a:t>in Geneva </a:t>
            </a:r>
          </a:p>
          <a:p>
            <a:r>
              <a:rPr lang="en-GB" sz="3600" dirty="0" smtClean="0"/>
              <a:t>G20/ L20 – Get on your national centres delegation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3606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Inequality – Getting worse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0778"/>
            <a:ext cx="8946541" cy="455762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Top 1% own 46% of global assets</a:t>
            </a:r>
          </a:p>
          <a:p>
            <a:r>
              <a:rPr lang="en-GB" sz="4000" dirty="0" smtClean="0"/>
              <a:t>Richest 10% own 86% of global assets</a:t>
            </a:r>
          </a:p>
          <a:p>
            <a:r>
              <a:rPr lang="en-GB" sz="4000" dirty="0" smtClean="0"/>
              <a:t>US$ 10 Trillion in tax havens from poor countries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47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Inequality: Effects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4000" dirty="0" smtClean="0"/>
              <a:t>Economically inefficient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000" dirty="0"/>
              <a:t>Socially divisive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000" dirty="0"/>
              <a:t>Morally unjustifiable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4000" dirty="0" smtClean="0"/>
              <a:t>Politically corrosive </a:t>
            </a:r>
            <a:r>
              <a:rPr lang="en-GB" sz="4000" dirty="0" smtClean="0">
                <a:solidFill>
                  <a:srgbClr val="FFFF00"/>
                </a:solidFill>
              </a:rPr>
              <a:t>– corruption: secrecy + power</a:t>
            </a:r>
          </a:p>
        </p:txBody>
      </p:sp>
    </p:spTree>
    <p:extLst>
      <p:ext uri="{BB962C8B-B14F-4D97-AF65-F5344CB8AC3E}">
        <p14:creationId xmlns:p14="http://schemas.microsoft.com/office/powerpoint/2010/main" val="126467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434905"/>
            <a:ext cx="10790923" cy="1505242"/>
          </a:xfrm>
        </p:spPr>
        <p:txBody>
          <a:bodyPr/>
          <a:lstStyle/>
          <a:p>
            <a:r>
              <a:rPr lang="en-GB" sz="4800" dirty="0" smtClean="0"/>
              <a:t>Corporations not paying fair share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3094893"/>
            <a:ext cx="10622111" cy="3148729"/>
          </a:xfrm>
        </p:spPr>
        <p:txBody>
          <a:bodyPr>
            <a:noAutofit/>
          </a:bodyPr>
          <a:lstStyle/>
          <a:p>
            <a:r>
              <a:rPr lang="en-GB" sz="3600" dirty="0" smtClean="0"/>
              <a:t>US profits tripled to $US1,200 bill (1990 to 2010)</a:t>
            </a:r>
          </a:p>
          <a:p>
            <a:r>
              <a:rPr lang="en-GB" sz="3600" dirty="0" smtClean="0"/>
              <a:t>Profits globally 25% GDP (1983) to 35% (2008)</a:t>
            </a:r>
          </a:p>
          <a:p>
            <a:r>
              <a:rPr lang="en-GB" sz="3600" dirty="0" smtClean="0"/>
              <a:t>Global corporate income tax halved to 2.4% (2008)</a:t>
            </a:r>
          </a:p>
        </p:txBody>
      </p:sp>
    </p:spTree>
    <p:extLst>
      <p:ext uri="{BB962C8B-B14F-4D97-AF65-F5344CB8AC3E}">
        <p14:creationId xmlns:p14="http://schemas.microsoft.com/office/powerpoint/2010/main" val="379022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Massive avoidance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73356"/>
            <a:ext cx="8946541" cy="457216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3600" dirty="0" smtClean="0"/>
              <a:t>Tax Losses: UK (30 Billion) Germany (40 Billion) USA (100 Billion)</a:t>
            </a:r>
            <a:endParaRPr lang="en-GB" sz="3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3600" dirty="0" smtClean="0"/>
              <a:t>US$ 100 billion annually lost to developing countries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3600" dirty="0" smtClean="0"/>
              <a:t>If Corporations paid there taxes in Africa the increase would be more than the total inflow of aid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2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latin typeface="Calibri" panose="020F0502020204030204" pitchFamily="34" charset="0"/>
              </a:rPr>
              <a:t>Giant corporations that have </a:t>
            </a:r>
            <a:r>
              <a:rPr lang="en-GB" sz="4400" b="1" dirty="0" smtClean="0">
                <a:latin typeface="Calibri" panose="020F0502020204030204" pitchFamily="34" charset="0"/>
              </a:rPr>
              <a:t>almost</a:t>
            </a:r>
            <a:r>
              <a:rPr lang="en-GB" sz="4400" b="1" dirty="0" smtClean="0">
                <a:latin typeface="Calibri" panose="020F0502020204030204" pitchFamily="34" charset="0"/>
              </a:rPr>
              <a:t> </a:t>
            </a:r>
            <a:r>
              <a:rPr lang="en-GB" sz="4400" b="1" dirty="0">
                <a:latin typeface="Calibri" panose="020F0502020204030204" pitchFamily="34" charset="0"/>
              </a:rPr>
              <a:t>stopped paying </a:t>
            </a:r>
            <a:r>
              <a:rPr lang="en-GB" sz="4400" b="1" dirty="0" smtClean="0">
                <a:latin typeface="Calibri" panose="020F0502020204030204" pitchFamily="34" charset="0"/>
              </a:rPr>
              <a:t>taxes in selected years</a:t>
            </a:r>
            <a:r>
              <a:rPr lang="en-GB" sz="4400" b="1" dirty="0">
                <a:latin typeface="Calibri" panose="020F0502020204030204" pitchFamily="34" charset="0"/>
              </a:rPr>
              <a:t/>
            </a:r>
            <a:br>
              <a:rPr lang="en-GB" sz="4400" b="1" dirty="0">
                <a:latin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4400" dirty="0">
                <a:latin typeface="Calibri" panose="020F0502020204030204" pitchFamily="34" charset="0"/>
              </a:rPr>
              <a:t>General Electric; Boeing; Exxon Mobil; Verizon; Kraft Foods; Citigroup; Dow Chemical; IBM; FedEx; Honeywell; Apple; Pfizer; Google; Microsoft; Merck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9364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 smtClean="0"/>
              <a:t>InterAmericas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4000" dirty="0" smtClean="0"/>
              <a:t>Loss of tax revenue as a % of </a:t>
            </a:r>
            <a:r>
              <a:rPr lang="en-GB" sz="4000" dirty="0" err="1" smtClean="0"/>
              <a:t>gov</a:t>
            </a:r>
            <a:r>
              <a:rPr lang="en-GB" sz="4000" dirty="0" smtClean="0"/>
              <a:t> revenue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4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dirty="0" smtClean="0"/>
              <a:t>Costa Rica  -  27%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dirty="0" smtClean="0"/>
              <a:t>Honduras    -  22%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dirty="0" smtClean="0"/>
              <a:t>Panama   -  14%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377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55" y="235727"/>
            <a:ext cx="9404723" cy="1138338"/>
          </a:xfrm>
        </p:spPr>
        <p:txBody>
          <a:bodyPr/>
          <a:lstStyle/>
          <a:p>
            <a:r>
              <a:rPr lang="en-GB" dirty="0" smtClean="0"/>
              <a:t>Tax is political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9" b="3886"/>
          <a:stretch>
            <a:fillRect/>
          </a:stretch>
        </p:blipFill>
        <p:spPr>
          <a:xfrm>
            <a:off x="2329282" y="1042417"/>
            <a:ext cx="7162190" cy="35478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6928" y="4059030"/>
            <a:ext cx="108264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>
                <a:latin typeface="Calibri" panose="020F0502020204030204" pitchFamily="34" charset="0"/>
              </a:rPr>
              <a:t>There’s </a:t>
            </a:r>
            <a:r>
              <a:rPr lang="en-GB" sz="3600" i="1" dirty="0">
                <a:latin typeface="Calibri" panose="020F0502020204030204" pitchFamily="34" charset="0"/>
              </a:rPr>
              <a:t>class warfare, all right</a:t>
            </a:r>
            <a:r>
              <a:rPr lang="en-GB" sz="3600" i="1" dirty="0" smtClean="0">
                <a:latin typeface="Calibri" panose="020F0502020204030204" pitchFamily="34" charset="0"/>
              </a:rPr>
              <a:t>,</a:t>
            </a:r>
          </a:p>
          <a:p>
            <a:pPr algn="ctr"/>
            <a:r>
              <a:rPr lang="en-GB" sz="3600" i="1" dirty="0" smtClean="0">
                <a:latin typeface="Calibri" panose="020F0502020204030204" pitchFamily="34" charset="0"/>
              </a:rPr>
              <a:t> </a:t>
            </a:r>
            <a:r>
              <a:rPr lang="en-GB" sz="3600" i="1" dirty="0">
                <a:latin typeface="Calibri" panose="020F0502020204030204" pitchFamily="34" charset="0"/>
              </a:rPr>
              <a:t>but it’s </a:t>
            </a:r>
            <a:r>
              <a:rPr lang="en-GB" sz="3600" i="1" dirty="0" smtClean="0">
                <a:latin typeface="Calibri" panose="020F0502020204030204" pitchFamily="34" charset="0"/>
              </a:rPr>
              <a:t>my </a:t>
            </a:r>
            <a:r>
              <a:rPr lang="en-GB" sz="3600" i="1" dirty="0">
                <a:latin typeface="Calibri" panose="020F0502020204030204" pitchFamily="34" charset="0"/>
              </a:rPr>
              <a:t>class, </a:t>
            </a:r>
            <a:r>
              <a:rPr lang="en-GB" sz="3600" i="1" dirty="0" smtClean="0">
                <a:latin typeface="Calibri" panose="020F0502020204030204" pitchFamily="34" charset="0"/>
              </a:rPr>
              <a:t>the </a:t>
            </a:r>
            <a:r>
              <a:rPr lang="en-GB" sz="3600" i="1" dirty="0">
                <a:latin typeface="Calibri" panose="020F0502020204030204" pitchFamily="34" charset="0"/>
              </a:rPr>
              <a:t>rich class, that’s making war, </a:t>
            </a:r>
            <a:endParaRPr lang="en-GB" sz="3600" i="1" dirty="0" smtClean="0">
              <a:latin typeface="Calibri" panose="020F0502020204030204" pitchFamily="34" charset="0"/>
            </a:endParaRPr>
          </a:p>
          <a:p>
            <a:pPr algn="ctr"/>
            <a:r>
              <a:rPr lang="en-GB" sz="3600" i="1" dirty="0" smtClean="0">
                <a:latin typeface="Calibri" panose="020F0502020204030204" pitchFamily="34" charset="0"/>
              </a:rPr>
              <a:t>and </a:t>
            </a:r>
            <a:r>
              <a:rPr lang="en-GB" sz="3600" i="1" dirty="0">
                <a:latin typeface="Calibri" panose="020F0502020204030204" pitchFamily="34" charset="0"/>
              </a:rPr>
              <a:t>we’re winning.</a:t>
            </a:r>
          </a:p>
          <a:p>
            <a:pPr algn="ctr"/>
            <a:r>
              <a:rPr lang="en-GB" sz="3600" dirty="0">
                <a:latin typeface="Calibri" panose="020F0502020204030204" pitchFamily="34" charset="0"/>
              </a:rPr>
              <a:t>-Warren Buffet (world’s third wealthiest person in 2011</a:t>
            </a:r>
            <a:r>
              <a:rPr lang="en-GB" sz="3600" i="1" dirty="0">
                <a:latin typeface="Calibri" panose="020F0502020204030204" pitchFamily="34" charset="0"/>
              </a:rPr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9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08502"/>
            <a:ext cx="10174289" cy="1400530"/>
          </a:xfrm>
        </p:spPr>
        <p:txBody>
          <a:bodyPr/>
          <a:lstStyle/>
          <a:p>
            <a:r>
              <a:rPr lang="en-GB" sz="5400" dirty="0" smtClean="0"/>
              <a:t>Tax is Political – Not technical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60431"/>
            <a:ext cx="8946541" cy="33879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Solutions exist</a:t>
            </a:r>
          </a:p>
          <a:p>
            <a:r>
              <a:rPr lang="en-GB" sz="3600" dirty="0" smtClean="0"/>
              <a:t>Winners and losers</a:t>
            </a:r>
          </a:p>
          <a:p>
            <a:r>
              <a:rPr lang="en-GB" sz="3600" dirty="0" smtClean="0"/>
              <a:t>Politics and interests</a:t>
            </a:r>
          </a:p>
          <a:p>
            <a:r>
              <a:rPr lang="en-GB" sz="3600" dirty="0" smtClean="0"/>
              <a:t>Have the debate</a:t>
            </a:r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437954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6020D693B3848B0B1C9B6FDC56A47" ma:contentTypeVersion="0" ma:contentTypeDescription="Create a new document." ma:contentTypeScope="" ma:versionID="9ae1f2f9f8fe32b000a1c807f9d342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5b5fb0545e484622acc62a5b8eff33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8EA9A-0CB3-4180-BDFB-B6E31C107F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C6823-0C42-45B4-9388-109C1662708B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B7362D-2940-45C3-ABE7-B690338EB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32580</TotalTime>
  <Words>680</Words>
  <Application>Microsoft Office PowerPoint</Application>
  <PresentationFormat>Widescreen</PresentationFormat>
  <Paragraphs>119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Wingdings 3</vt:lpstr>
      <vt:lpstr>Ion</vt:lpstr>
      <vt:lpstr>Tax Justice, Inequality and Public Services</vt:lpstr>
      <vt:lpstr>Inequality – Getting worse</vt:lpstr>
      <vt:lpstr>Inequality: Effects</vt:lpstr>
      <vt:lpstr>Corporations not paying fair share</vt:lpstr>
      <vt:lpstr>Massive avoidance</vt:lpstr>
      <vt:lpstr>Giant corporations that have almost stopped paying taxes in selected years </vt:lpstr>
      <vt:lpstr>InterAmericas</vt:lpstr>
      <vt:lpstr>Tax is political</vt:lpstr>
      <vt:lpstr>Tax is Political – Not technical</vt:lpstr>
      <vt:lpstr>The debate</vt:lpstr>
      <vt:lpstr>PSI Campaign 1- OECD/ G20 BEPS</vt:lpstr>
      <vt:lpstr>PSI Campaign 2 ICRICT</vt:lpstr>
      <vt:lpstr>Work 3: Financing for Development</vt:lpstr>
      <vt:lpstr>National and Regional Campaigns</vt:lpstr>
      <vt:lpstr>Upcoming PSI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Justice, Inequality and Public Services</dc:title>
  <dc:creator>Daniel Bertossa</dc:creator>
  <cp:lastModifiedBy>Daniel Bertossa</cp:lastModifiedBy>
  <cp:revision>57</cp:revision>
  <dcterms:created xsi:type="dcterms:W3CDTF">2014-09-08T18:13:55Z</dcterms:created>
  <dcterms:modified xsi:type="dcterms:W3CDTF">2015-04-28T08:45:21Z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0x010100E4B6020D693B3848B0B1C9B6FDC56A47</vt:lpwstr>
  </property>
  <property fmtid="{D5CDD505-2E9C-101B-9397-08002B2CF9AE}" pid="3" name="IsMyDocuments">
    <vt:bool>true</vt:bool>
  </property>
</Properties>
</file>