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9" r:id="rId4"/>
    <p:sldId id="258" r:id="rId5"/>
    <p:sldId id="260" r:id="rId6"/>
    <p:sldId id="262" r:id="rId7"/>
    <p:sldId id="270" r:id="rId8"/>
    <p:sldId id="263" r:id="rId9"/>
    <p:sldId id="264" r:id="rId10"/>
    <p:sldId id="297" r:id="rId11"/>
    <p:sldId id="281" r:id="rId12"/>
    <p:sldId id="282" r:id="rId13"/>
    <p:sldId id="283" r:id="rId14"/>
    <p:sldId id="284" r:id="rId15"/>
    <p:sldId id="285" r:id="rId16"/>
    <p:sldId id="266" r:id="rId17"/>
    <p:sldId id="267" r:id="rId18"/>
    <p:sldId id="271" r:id="rId19"/>
    <p:sldId id="272" r:id="rId20"/>
    <p:sldId id="268" r:id="rId21"/>
    <p:sldId id="269" r:id="rId22"/>
    <p:sldId id="274" r:id="rId23"/>
    <p:sldId id="276" r:id="rId24"/>
    <p:sldId id="277" r:id="rId25"/>
    <p:sldId id="278" r:id="rId26"/>
    <p:sldId id="280" r:id="rId27"/>
    <p:sldId id="286" r:id="rId28"/>
    <p:sldId id="287" r:id="rId29"/>
    <p:sldId id="291" r:id="rId30"/>
    <p:sldId id="293" r:id="rId31"/>
    <p:sldId id="296" r:id="rId32"/>
    <p:sldId id="275" r:id="rId33"/>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13960-23EA-4B9C-953B-FCE648496FF0}" type="datetimeFigureOut">
              <a:rPr lang="es-CR" smtClean="0"/>
              <a:t>9/11/2015</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48935-EA46-4787-A160-375D5A9976BA}" type="slidenum">
              <a:rPr lang="es-CR" smtClean="0"/>
              <a:t>‹Nº›</a:t>
            </a:fld>
            <a:endParaRPr lang="es-CR"/>
          </a:p>
        </p:txBody>
      </p:sp>
    </p:spTree>
    <p:extLst>
      <p:ext uri="{BB962C8B-B14F-4D97-AF65-F5344CB8AC3E}">
        <p14:creationId xmlns:p14="http://schemas.microsoft.com/office/powerpoint/2010/main" val="245638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a:xfrm>
            <a:off x="139700" y="768350"/>
            <a:ext cx="6819900" cy="3836988"/>
          </a:xfrm>
        </p:spPr>
      </p:sp>
      <p:sp>
        <p:nvSpPr>
          <p:cNvPr id="317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MX" smtClean="0"/>
              <a:t/>
            </a:r>
            <a:br>
              <a:rPr lang="es-ES" altLang="es-MX" smtClean="0"/>
            </a:br>
            <a:r>
              <a:rPr lang="es-ES" altLang="es-MX" smtClean="0"/>
              <a:t/>
            </a:r>
            <a:br>
              <a:rPr lang="es-ES" altLang="es-MX" smtClean="0"/>
            </a:br>
            <a:endParaRPr lang="es-ES" altLang="es-MX" smtClean="0"/>
          </a:p>
        </p:txBody>
      </p:sp>
      <p:sp>
        <p:nvSpPr>
          <p:cNvPr id="3174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panose="020B0604020202020204" pitchFamily="34" charset="0"/>
                <a:cs typeface="Arial" panose="020B0604020202020204" pitchFamily="34" charset="0"/>
              </a:defRPr>
            </a:lvl1pPr>
            <a:lvl2pPr marL="742950" indent="-285750" defTabSz="990600" eaLnBrk="0" hangingPunct="0">
              <a:defRPr>
                <a:solidFill>
                  <a:schemeClr val="tx1"/>
                </a:solidFill>
                <a:latin typeface="Arial" panose="020B0604020202020204" pitchFamily="34" charset="0"/>
                <a:cs typeface="Arial" panose="020B0604020202020204" pitchFamily="34" charset="0"/>
              </a:defRPr>
            </a:lvl2pPr>
            <a:lvl3pPr marL="1143000" indent="-228600" defTabSz="990600" eaLnBrk="0" hangingPunct="0">
              <a:defRPr>
                <a:solidFill>
                  <a:schemeClr val="tx1"/>
                </a:solidFill>
                <a:latin typeface="Arial" panose="020B0604020202020204" pitchFamily="34" charset="0"/>
                <a:cs typeface="Arial" panose="020B0604020202020204" pitchFamily="34" charset="0"/>
              </a:defRPr>
            </a:lvl3pPr>
            <a:lvl4pPr marL="1600200" indent="-228600" defTabSz="990600" eaLnBrk="0" hangingPunct="0">
              <a:defRPr>
                <a:solidFill>
                  <a:schemeClr val="tx1"/>
                </a:solidFill>
                <a:latin typeface="Arial" panose="020B0604020202020204" pitchFamily="34" charset="0"/>
                <a:cs typeface="Arial" panose="020B0604020202020204" pitchFamily="34" charset="0"/>
              </a:defRPr>
            </a:lvl4pPr>
            <a:lvl5pPr marL="2057400" indent="-228600" defTabSz="990600" eaLnBrk="0" hangingPunct="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5F7C9F-C770-42D3-9E23-477634199250}" type="slidenum">
              <a:rPr lang="es-ES" altLang="es-MX"/>
              <a:pPr eaLnBrk="1" hangingPunct="1"/>
              <a:t>10</a:t>
            </a:fld>
            <a:endParaRPr lang="es-ES" altLang="es-MX"/>
          </a:p>
        </p:txBody>
      </p:sp>
    </p:spTree>
    <p:extLst>
      <p:ext uri="{BB962C8B-B14F-4D97-AF65-F5344CB8AC3E}">
        <p14:creationId xmlns:p14="http://schemas.microsoft.com/office/powerpoint/2010/main" val="97253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a:xfrm>
            <a:off x="139700" y="768350"/>
            <a:ext cx="6819900" cy="3836988"/>
          </a:xfrm>
        </p:spPr>
      </p:sp>
      <p:sp>
        <p:nvSpPr>
          <p:cNvPr id="194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p>
        </p:txBody>
      </p:sp>
      <p:sp>
        <p:nvSpPr>
          <p:cNvPr id="194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E1A5BFC-CCA2-4994-81D7-D954601F0740}" type="slidenum">
              <a:rPr lang="es-ES" altLang="es-MX" sz="1300"/>
              <a:pPr>
                <a:spcBef>
                  <a:spcPct val="0"/>
                </a:spcBef>
              </a:pPr>
              <a:t>12</a:t>
            </a:fld>
            <a:endParaRPr lang="es-ES" altLang="es-MX" sz="1300"/>
          </a:p>
        </p:txBody>
      </p:sp>
    </p:spTree>
    <p:extLst>
      <p:ext uri="{BB962C8B-B14F-4D97-AF65-F5344CB8AC3E}">
        <p14:creationId xmlns:p14="http://schemas.microsoft.com/office/powerpoint/2010/main" val="48887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EE0BB2-368E-4A55-8345-ED9AD39ABD64}" type="slidenum">
              <a:rPr lang="en-GB" altLang="es-MX" sz="1300"/>
              <a:pPr>
                <a:spcBef>
                  <a:spcPct val="0"/>
                </a:spcBef>
              </a:pPr>
              <a:t>14</a:t>
            </a:fld>
            <a:endParaRPr lang="en-GB" altLang="es-MX" sz="1300"/>
          </a:p>
        </p:txBody>
      </p:sp>
      <p:sp>
        <p:nvSpPr>
          <p:cNvPr id="22531" name="Rectangle 2"/>
          <p:cNvSpPr>
            <a:spLocks noGrp="1" noRot="1" noChangeAspect="1" noChangeArrowheads="1" noTextEdit="1"/>
          </p:cNvSpPr>
          <p:nvPr>
            <p:ph type="sldImg"/>
          </p:nvPr>
        </p:nvSpPr>
        <p:spPr>
          <a:xfrm>
            <a:off x="139700" y="768350"/>
            <a:ext cx="6819900" cy="3836988"/>
          </a:xfrm>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p>
        </p:txBody>
      </p:sp>
    </p:spTree>
    <p:extLst>
      <p:ext uri="{BB962C8B-B14F-4D97-AF65-F5344CB8AC3E}">
        <p14:creationId xmlns:p14="http://schemas.microsoft.com/office/powerpoint/2010/main" val="99962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A09E7-11F5-4D00-9A14-A8FC49923A38}" type="slidenum">
              <a:rPr lang="en-US"/>
              <a:pPr/>
              <a:t>18</a:t>
            </a:fld>
            <a:endParaRPr lang="en-US"/>
          </a:p>
        </p:txBody>
      </p:sp>
      <p:sp>
        <p:nvSpPr>
          <p:cNvPr id="27650" name="Rectangle 2"/>
          <p:cNvSpPr txBox="1">
            <a:spLocks noGrp="1" noRot="1" noChangeAspect="1" noChangeArrowheads="1" noTextEdit="1"/>
          </p:cNvSpPr>
          <p:nvPr>
            <p:ph type="sldImg"/>
          </p:nvPr>
        </p:nvSpPr>
        <p:spPr>
          <a:ln/>
        </p:spPr>
      </p:sp>
      <p:sp>
        <p:nvSpPr>
          <p:cNvPr id="27651" name="Rectangle 3"/>
          <p:cNvSpPr txBox="1">
            <a:spLocks noGrp="1" noChangeArrowheads="1"/>
          </p:cNvSpPr>
          <p:nvPr>
            <p:ph type="body" idx="1"/>
          </p:nvPr>
        </p:nvSpPr>
        <p:spPr>
          <a:xfrm>
            <a:off x="685800" y="4343400"/>
            <a:ext cx="5481638" cy="4111625"/>
          </a:xfrm>
          <a:ln/>
        </p:spPr>
        <p:txBody>
          <a:bodyPr wrap="none" anchor="ctr"/>
          <a:lstStyle/>
          <a:p>
            <a:endParaRPr lang="es-CR"/>
          </a:p>
        </p:txBody>
      </p:sp>
    </p:spTree>
    <p:extLst>
      <p:ext uri="{BB962C8B-B14F-4D97-AF65-F5344CB8AC3E}">
        <p14:creationId xmlns:p14="http://schemas.microsoft.com/office/powerpoint/2010/main" val="175245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R"/>
          </a:p>
        </p:txBody>
      </p:sp>
      <p:sp>
        <p:nvSpPr>
          <p:cNvPr id="4" name="Marcador de fecha 3"/>
          <p:cNvSpPr>
            <a:spLocks noGrp="1"/>
          </p:cNvSpPr>
          <p:nvPr>
            <p:ph type="dt" sz="half" idx="10"/>
          </p:nvPr>
        </p:nvSpPr>
        <p:spPr/>
        <p:txBody>
          <a:bodyPr/>
          <a:lstStyle/>
          <a:p>
            <a:fld id="{DEBBD643-E415-4805-9625-DD368EDF1E39}" type="datetimeFigureOut">
              <a:rPr lang="es-CR" smtClean="0"/>
              <a:t>9/11/2015</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38200899-4CCA-4679-8CFB-89D4F735B028}" type="slidenum">
              <a:rPr lang="es-CR" smtClean="0"/>
              <a:t>‹Nº›</a:t>
            </a:fld>
            <a:endParaRPr lang="es-CR"/>
          </a:p>
        </p:txBody>
      </p:sp>
    </p:spTree>
    <p:extLst>
      <p:ext uri="{BB962C8B-B14F-4D97-AF65-F5344CB8AC3E}">
        <p14:creationId xmlns:p14="http://schemas.microsoft.com/office/powerpoint/2010/main" val="61636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DEBBD643-E415-4805-9625-DD368EDF1E39}" type="datetimeFigureOut">
              <a:rPr lang="es-CR" smtClean="0"/>
              <a:t>9/11/2015</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38200899-4CCA-4679-8CFB-89D4F735B028}" type="slidenum">
              <a:rPr lang="es-CR" smtClean="0"/>
              <a:t>‹Nº›</a:t>
            </a:fld>
            <a:endParaRPr lang="es-CR"/>
          </a:p>
        </p:txBody>
      </p:sp>
    </p:spTree>
    <p:extLst>
      <p:ext uri="{BB962C8B-B14F-4D97-AF65-F5344CB8AC3E}">
        <p14:creationId xmlns:p14="http://schemas.microsoft.com/office/powerpoint/2010/main" val="183367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DEBBD643-E415-4805-9625-DD368EDF1E39}" type="datetimeFigureOut">
              <a:rPr lang="es-CR" smtClean="0"/>
              <a:t>9/11/2015</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38200899-4CCA-4679-8CFB-89D4F735B028}" type="slidenum">
              <a:rPr lang="es-CR" smtClean="0"/>
              <a:t>‹Nº›</a:t>
            </a:fld>
            <a:endParaRPr lang="es-CR"/>
          </a:p>
        </p:txBody>
      </p:sp>
    </p:spTree>
    <p:extLst>
      <p:ext uri="{BB962C8B-B14F-4D97-AF65-F5344CB8AC3E}">
        <p14:creationId xmlns:p14="http://schemas.microsoft.com/office/powerpoint/2010/main" val="7850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DEBBD643-E415-4805-9625-DD368EDF1E39}" type="datetimeFigureOut">
              <a:rPr lang="es-CR" smtClean="0"/>
              <a:t>9/11/2015</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38200899-4CCA-4679-8CFB-89D4F735B028}" type="slidenum">
              <a:rPr lang="es-CR" smtClean="0"/>
              <a:t>‹Nº›</a:t>
            </a:fld>
            <a:endParaRPr lang="es-CR"/>
          </a:p>
        </p:txBody>
      </p:sp>
    </p:spTree>
    <p:extLst>
      <p:ext uri="{BB962C8B-B14F-4D97-AF65-F5344CB8AC3E}">
        <p14:creationId xmlns:p14="http://schemas.microsoft.com/office/powerpoint/2010/main" val="2832681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EBBD643-E415-4805-9625-DD368EDF1E39}" type="datetimeFigureOut">
              <a:rPr lang="es-CR" smtClean="0"/>
              <a:t>9/11/2015</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38200899-4CCA-4679-8CFB-89D4F735B028}" type="slidenum">
              <a:rPr lang="es-CR" smtClean="0"/>
              <a:t>‹Nº›</a:t>
            </a:fld>
            <a:endParaRPr lang="es-CR"/>
          </a:p>
        </p:txBody>
      </p:sp>
    </p:spTree>
    <p:extLst>
      <p:ext uri="{BB962C8B-B14F-4D97-AF65-F5344CB8AC3E}">
        <p14:creationId xmlns:p14="http://schemas.microsoft.com/office/powerpoint/2010/main" val="263310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Marcador de fecha 4"/>
          <p:cNvSpPr>
            <a:spLocks noGrp="1"/>
          </p:cNvSpPr>
          <p:nvPr>
            <p:ph type="dt" sz="half" idx="10"/>
          </p:nvPr>
        </p:nvSpPr>
        <p:spPr/>
        <p:txBody>
          <a:bodyPr/>
          <a:lstStyle/>
          <a:p>
            <a:fld id="{DEBBD643-E415-4805-9625-DD368EDF1E39}" type="datetimeFigureOut">
              <a:rPr lang="es-CR" smtClean="0"/>
              <a:t>9/11/2015</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38200899-4CCA-4679-8CFB-89D4F735B028}" type="slidenum">
              <a:rPr lang="es-CR" smtClean="0"/>
              <a:t>‹Nº›</a:t>
            </a:fld>
            <a:endParaRPr lang="es-CR"/>
          </a:p>
        </p:txBody>
      </p:sp>
    </p:spTree>
    <p:extLst>
      <p:ext uri="{BB962C8B-B14F-4D97-AF65-F5344CB8AC3E}">
        <p14:creationId xmlns:p14="http://schemas.microsoft.com/office/powerpoint/2010/main" val="237631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Marcador de fecha 6"/>
          <p:cNvSpPr>
            <a:spLocks noGrp="1"/>
          </p:cNvSpPr>
          <p:nvPr>
            <p:ph type="dt" sz="half" idx="10"/>
          </p:nvPr>
        </p:nvSpPr>
        <p:spPr/>
        <p:txBody>
          <a:bodyPr/>
          <a:lstStyle/>
          <a:p>
            <a:fld id="{DEBBD643-E415-4805-9625-DD368EDF1E39}" type="datetimeFigureOut">
              <a:rPr lang="es-CR" smtClean="0"/>
              <a:t>9/11/2015</a:t>
            </a:fld>
            <a:endParaRPr lang="es-CR"/>
          </a:p>
        </p:txBody>
      </p:sp>
      <p:sp>
        <p:nvSpPr>
          <p:cNvPr id="8" name="Marcador de pie de página 7"/>
          <p:cNvSpPr>
            <a:spLocks noGrp="1"/>
          </p:cNvSpPr>
          <p:nvPr>
            <p:ph type="ftr" sz="quarter" idx="11"/>
          </p:nvPr>
        </p:nvSpPr>
        <p:spPr/>
        <p:txBody>
          <a:bodyPr/>
          <a:lstStyle/>
          <a:p>
            <a:endParaRPr lang="es-CR"/>
          </a:p>
        </p:txBody>
      </p:sp>
      <p:sp>
        <p:nvSpPr>
          <p:cNvPr id="9" name="Marcador de número de diapositiva 8"/>
          <p:cNvSpPr>
            <a:spLocks noGrp="1"/>
          </p:cNvSpPr>
          <p:nvPr>
            <p:ph type="sldNum" sz="quarter" idx="12"/>
          </p:nvPr>
        </p:nvSpPr>
        <p:spPr/>
        <p:txBody>
          <a:bodyPr/>
          <a:lstStyle/>
          <a:p>
            <a:fld id="{38200899-4CCA-4679-8CFB-89D4F735B028}" type="slidenum">
              <a:rPr lang="es-CR" smtClean="0"/>
              <a:t>‹Nº›</a:t>
            </a:fld>
            <a:endParaRPr lang="es-CR"/>
          </a:p>
        </p:txBody>
      </p:sp>
    </p:spTree>
    <p:extLst>
      <p:ext uri="{BB962C8B-B14F-4D97-AF65-F5344CB8AC3E}">
        <p14:creationId xmlns:p14="http://schemas.microsoft.com/office/powerpoint/2010/main" val="232565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fecha 2"/>
          <p:cNvSpPr>
            <a:spLocks noGrp="1"/>
          </p:cNvSpPr>
          <p:nvPr>
            <p:ph type="dt" sz="half" idx="10"/>
          </p:nvPr>
        </p:nvSpPr>
        <p:spPr/>
        <p:txBody>
          <a:bodyPr/>
          <a:lstStyle/>
          <a:p>
            <a:fld id="{DEBBD643-E415-4805-9625-DD368EDF1E39}" type="datetimeFigureOut">
              <a:rPr lang="es-CR" smtClean="0"/>
              <a:t>9/11/2015</a:t>
            </a:fld>
            <a:endParaRPr lang="es-C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38200899-4CCA-4679-8CFB-89D4F735B028}" type="slidenum">
              <a:rPr lang="es-CR" smtClean="0"/>
              <a:t>‹Nº›</a:t>
            </a:fld>
            <a:endParaRPr lang="es-CR"/>
          </a:p>
        </p:txBody>
      </p:sp>
    </p:spTree>
    <p:extLst>
      <p:ext uri="{BB962C8B-B14F-4D97-AF65-F5344CB8AC3E}">
        <p14:creationId xmlns:p14="http://schemas.microsoft.com/office/powerpoint/2010/main" val="117179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EBBD643-E415-4805-9625-DD368EDF1E39}" type="datetimeFigureOut">
              <a:rPr lang="es-CR" smtClean="0"/>
              <a:t>9/11/2015</a:t>
            </a:fld>
            <a:endParaRPr lang="es-CR"/>
          </a:p>
        </p:txBody>
      </p:sp>
      <p:sp>
        <p:nvSpPr>
          <p:cNvPr id="3" name="Marcador de pie de página 2"/>
          <p:cNvSpPr>
            <a:spLocks noGrp="1"/>
          </p:cNvSpPr>
          <p:nvPr>
            <p:ph type="ftr" sz="quarter" idx="11"/>
          </p:nvPr>
        </p:nvSpPr>
        <p:spPr/>
        <p:txBody>
          <a:bodyPr/>
          <a:lstStyle/>
          <a:p>
            <a:endParaRPr lang="es-CR"/>
          </a:p>
        </p:txBody>
      </p:sp>
      <p:sp>
        <p:nvSpPr>
          <p:cNvPr id="4" name="Marcador de número de diapositiva 3"/>
          <p:cNvSpPr>
            <a:spLocks noGrp="1"/>
          </p:cNvSpPr>
          <p:nvPr>
            <p:ph type="sldNum" sz="quarter" idx="12"/>
          </p:nvPr>
        </p:nvSpPr>
        <p:spPr/>
        <p:txBody>
          <a:bodyPr/>
          <a:lstStyle/>
          <a:p>
            <a:fld id="{38200899-4CCA-4679-8CFB-89D4F735B028}" type="slidenum">
              <a:rPr lang="es-CR" smtClean="0"/>
              <a:t>‹Nº›</a:t>
            </a:fld>
            <a:endParaRPr lang="es-CR"/>
          </a:p>
        </p:txBody>
      </p:sp>
    </p:spTree>
    <p:extLst>
      <p:ext uri="{BB962C8B-B14F-4D97-AF65-F5344CB8AC3E}">
        <p14:creationId xmlns:p14="http://schemas.microsoft.com/office/powerpoint/2010/main" val="374733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EBBD643-E415-4805-9625-DD368EDF1E39}" type="datetimeFigureOut">
              <a:rPr lang="es-CR" smtClean="0"/>
              <a:t>9/11/2015</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38200899-4CCA-4679-8CFB-89D4F735B028}" type="slidenum">
              <a:rPr lang="es-CR" smtClean="0"/>
              <a:t>‹Nº›</a:t>
            </a:fld>
            <a:endParaRPr lang="es-CR"/>
          </a:p>
        </p:txBody>
      </p:sp>
    </p:spTree>
    <p:extLst>
      <p:ext uri="{BB962C8B-B14F-4D97-AF65-F5344CB8AC3E}">
        <p14:creationId xmlns:p14="http://schemas.microsoft.com/office/powerpoint/2010/main" val="419641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EBBD643-E415-4805-9625-DD368EDF1E39}" type="datetimeFigureOut">
              <a:rPr lang="es-CR" smtClean="0"/>
              <a:t>9/11/2015</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38200899-4CCA-4679-8CFB-89D4F735B028}" type="slidenum">
              <a:rPr lang="es-CR" smtClean="0"/>
              <a:t>‹Nº›</a:t>
            </a:fld>
            <a:endParaRPr lang="es-CR"/>
          </a:p>
        </p:txBody>
      </p:sp>
    </p:spTree>
    <p:extLst>
      <p:ext uri="{BB962C8B-B14F-4D97-AF65-F5344CB8AC3E}">
        <p14:creationId xmlns:p14="http://schemas.microsoft.com/office/powerpoint/2010/main" val="115285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BD643-E415-4805-9625-DD368EDF1E39}" type="datetimeFigureOut">
              <a:rPr lang="es-CR" smtClean="0"/>
              <a:t>9/11/2015</a:t>
            </a:fld>
            <a:endParaRPr lang="es-C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00899-4CCA-4679-8CFB-89D4F735B028}" type="slidenum">
              <a:rPr lang="es-CR" smtClean="0"/>
              <a:t>‹Nº›</a:t>
            </a:fld>
            <a:endParaRPr lang="es-CR"/>
          </a:p>
        </p:txBody>
      </p:sp>
    </p:spTree>
    <p:extLst>
      <p:ext uri="{BB962C8B-B14F-4D97-AF65-F5344CB8AC3E}">
        <p14:creationId xmlns:p14="http://schemas.microsoft.com/office/powerpoint/2010/main" val="2106456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taxjustice.net/cms/upload/pdf/Price_of_Offshore_Revisited_120722.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hyperlink" Target="http://www.justiciafiscal.org/" TargetMode="External"/><Relationship Id="rId2" Type="http://schemas.openxmlformats.org/officeDocument/2006/relationships/hyperlink" Target="http://www.latindadd.org/" TargetMode="Externa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hyperlink" Target="http://www.globaltaxjustice.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iff-update.gfip.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7165" y="175492"/>
            <a:ext cx="11462326" cy="6524863"/>
          </a:xfrm>
          <a:prstGeom prst="rect">
            <a:avLst/>
          </a:prstGeom>
          <a:noFill/>
        </p:spPr>
        <p:txBody>
          <a:bodyPr wrap="square" rtlCol="0">
            <a:spAutoFit/>
          </a:bodyPr>
          <a:lstStyle/>
          <a:p>
            <a:pPr algn="ctr"/>
            <a:r>
              <a:rPr lang="es-CR" sz="3600" dirty="0" smtClean="0">
                <a:latin typeface="Britannic Bold" panose="020B0903060703020204" pitchFamily="34" charset="0"/>
              </a:rPr>
              <a:t>ACCIONES DE LAS REDES LATINDADD, </a:t>
            </a:r>
          </a:p>
          <a:p>
            <a:pPr algn="ctr"/>
            <a:r>
              <a:rPr lang="es-CR" sz="3600" dirty="0" smtClean="0">
                <a:latin typeface="Britannic Bold" panose="020B0903060703020204" pitchFamily="34" charset="0"/>
              </a:rPr>
              <a:t>RED DE JUSTICIA FISCAL AMERICA LATINA Y EL CARIBE </a:t>
            </a:r>
          </a:p>
          <a:p>
            <a:pPr algn="ctr"/>
            <a:r>
              <a:rPr lang="es-CR" sz="3600" dirty="0" smtClean="0">
                <a:latin typeface="Britannic Bold" panose="020B0903060703020204" pitchFamily="34" charset="0"/>
              </a:rPr>
              <a:t>Y LA </a:t>
            </a:r>
          </a:p>
          <a:p>
            <a:pPr algn="ctr"/>
            <a:r>
              <a:rPr lang="es-CR" sz="3600" dirty="0" smtClean="0">
                <a:latin typeface="Britannic Bold" panose="020B0903060703020204" pitchFamily="34" charset="0"/>
              </a:rPr>
              <a:t>ALIANZA GLOBAL POR LA JUSTICIA FISCAL</a:t>
            </a:r>
          </a:p>
          <a:p>
            <a:pPr algn="ctr"/>
            <a:endParaRPr lang="es-CR" dirty="0" smtClean="0"/>
          </a:p>
          <a:p>
            <a:pPr algn="ctr"/>
            <a:endParaRPr lang="es-CR" dirty="0" smtClean="0"/>
          </a:p>
          <a:p>
            <a:pPr algn="ctr"/>
            <a:endParaRPr lang="es-CR" dirty="0" smtClean="0"/>
          </a:p>
          <a:p>
            <a:pPr algn="ctr"/>
            <a:r>
              <a:rPr lang="es-CR" sz="2800" dirty="0" smtClean="0">
                <a:latin typeface="Britannic Bold" panose="020B0903060703020204" pitchFamily="34" charset="0"/>
              </a:rPr>
              <a:t>Seminario Internacional</a:t>
            </a:r>
          </a:p>
          <a:p>
            <a:pPr algn="ctr"/>
            <a:r>
              <a:rPr lang="es-CR" sz="2800" dirty="0" smtClean="0">
                <a:latin typeface="Britannic Bold" panose="020B0903060703020204" pitchFamily="34" charset="0"/>
              </a:rPr>
              <a:t>Que las empresas transnacionales paguen lo justo ISP</a:t>
            </a:r>
          </a:p>
          <a:p>
            <a:pPr algn="ctr"/>
            <a:endParaRPr lang="es-CR" dirty="0" smtClean="0"/>
          </a:p>
          <a:p>
            <a:pPr algn="ctr"/>
            <a:endParaRPr lang="es-CR" dirty="0"/>
          </a:p>
          <a:p>
            <a:pPr algn="ctr"/>
            <a:endParaRPr lang="es-CR" dirty="0" smtClean="0"/>
          </a:p>
          <a:p>
            <a:pPr algn="ctr"/>
            <a:endParaRPr lang="es-CR" dirty="0"/>
          </a:p>
          <a:p>
            <a:pPr algn="ctr"/>
            <a:r>
              <a:rPr lang="es-CR" sz="2000" dirty="0" smtClean="0">
                <a:latin typeface="Britannic Bold" panose="020B0903060703020204" pitchFamily="34" charset="0"/>
              </a:rPr>
              <a:t>Jorge Coronado Marroquín</a:t>
            </a:r>
            <a:endParaRPr lang="es-CR" dirty="0"/>
          </a:p>
          <a:p>
            <a:pPr algn="ctr"/>
            <a:endParaRPr lang="es-CR" dirty="0" smtClean="0"/>
          </a:p>
          <a:p>
            <a:pPr algn="ctr"/>
            <a:endParaRPr lang="es-CR" dirty="0"/>
          </a:p>
          <a:p>
            <a:pPr algn="ctr"/>
            <a:r>
              <a:rPr lang="es-CR" dirty="0" smtClean="0">
                <a:latin typeface="Britannic Bold" panose="020B0903060703020204" pitchFamily="34" charset="0"/>
              </a:rPr>
              <a:t>Buenos Aires, 9 y 10 de Noviembre 2015</a:t>
            </a:r>
          </a:p>
          <a:p>
            <a:endParaRPr lang="es-CR" dirty="0"/>
          </a:p>
        </p:txBody>
      </p:sp>
      <p:pic>
        <p:nvPicPr>
          <p:cNvPr id="5" name="Imagen 4" descr="http://www.latindadd.org/wp-content/uploads/2015/07/LogoLat-1024x35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39" y="5099973"/>
            <a:ext cx="2084533" cy="829771"/>
          </a:xfrm>
          <a:prstGeom prst="rect">
            <a:avLst/>
          </a:prstGeom>
          <a:noFill/>
          <a:ln>
            <a:noFill/>
          </a:ln>
        </p:spPr>
      </p:pic>
      <p:pic>
        <p:nvPicPr>
          <p:cNvPr id="6" name="Imagen 5" descr="http://www.justiciafiscal.org/wp-content/uploads/2013/06/gatj-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4145" y="5818908"/>
            <a:ext cx="2059710" cy="867295"/>
          </a:xfrm>
          <a:prstGeom prst="rect">
            <a:avLst/>
          </a:prstGeom>
          <a:noFill/>
          <a:ln>
            <a:noFill/>
          </a:ln>
        </p:spPr>
      </p:pic>
      <p:pic>
        <p:nvPicPr>
          <p:cNvPr id="7" name="Imagen 6" descr="http://www.justiciafiscal.org/wp-content/themes/manifesto/scripts/timthumb.php?src=http://www.justiciafiscal.org/wp-content/themes/manifesto/images/logoRJF_fondo.gif&amp;h=230&amp;w=410&amp;zc=1"/>
          <p:cNvPicPr/>
          <p:nvPr/>
        </p:nvPicPr>
        <p:blipFill>
          <a:blip r:embed="rId4">
            <a:extLst>
              <a:ext uri="{28A0092B-C50C-407E-A947-70E740481C1C}">
                <a14:useLocalDpi xmlns:a14="http://schemas.microsoft.com/office/drawing/2010/main" val="0"/>
              </a:ext>
            </a:extLst>
          </a:blip>
          <a:srcRect/>
          <a:stretch>
            <a:fillRect/>
          </a:stretch>
        </p:blipFill>
        <p:spPr bwMode="auto">
          <a:xfrm>
            <a:off x="9384145" y="4622771"/>
            <a:ext cx="2059710" cy="954405"/>
          </a:xfrm>
          <a:prstGeom prst="rect">
            <a:avLst/>
          </a:prstGeom>
          <a:noFill/>
          <a:ln>
            <a:noFill/>
          </a:ln>
        </p:spPr>
      </p:pic>
    </p:spTree>
    <p:extLst>
      <p:ext uri="{BB962C8B-B14F-4D97-AF65-F5344CB8AC3E}">
        <p14:creationId xmlns:p14="http://schemas.microsoft.com/office/powerpoint/2010/main" val="375555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84480" y="188913"/>
            <a:ext cx="11521440" cy="1009649"/>
          </a:xfrm>
        </p:spPr>
        <p:txBody>
          <a:bodyPr>
            <a:normAutofit/>
          </a:bodyPr>
          <a:lstStyle/>
          <a:p>
            <a:pPr algn="ctr" eaLnBrk="1" hangingPunct="1"/>
            <a:r>
              <a:rPr lang="es-ES" altLang="es-MX" sz="2400" b="1" dirty="0">
                <a:solidFill>
                  <a:srgbClr val="A50021"/>
                </a:solidFill>
                <a:latin typeface="Verdana" panose="020B0604030504040204" pitchFamily="34" charset="0"/>
              </a:rPr>
              <a:t>Fuga de capitales: el agujero negro de la F</a:t>
            </a:r>
            <a:r>
              <a:rPr lang="es-ES" altLang="es-MX" sz="2400" b="1" dirty="0" smtClean="0">
                <a:solidFill>
                  <a:srgbClr val="A50021"/>
                </a:solidFill>
                <a:latin typeface="Verdana" panose="020B0604030504040204" pitchFamily="34" charset="0"/>
              </a:rPr>
              <a:t>inanciación </a:t>
            </a:r>
            <a:r>
              <a:rPr lang="es-ES" altLang="es-MX" sz="2400" b="1" dirty="0">
                <a:solidFill>
                  <a:srgbClr val="A50021"/>
                </a:solidFill>
                <a:latin typeface="Verdana" panose="020B0604030504040204" pitchFamily="34" charset="0"/>
              </a:rPr>
              <a:t>para el </a:t>
            </a:r>
            <a:r>
              <a:rPr lang="es-ES" altLang="es-MX" sz="2400" b="1" dirty="0" smtClean="0">
                <a:solidFill>
                  <a:srgbClr val="A50021"/>
                </a:solidFill>
                <a:latin typeface="Verdana" panose="020B0604030504040204" pitchFamily="34" charset="0"/>
              </a:rPr>
              <a:t>Desarrollo</a:t>
            </a:r>
            <a:endParaRPr lang="es-ES" altLang="es-MX" sz="2400" b="1" dirty="0">
              <a:solidFill>
                <a:srgbClr val="A50021"/>
              </a:solidFill>
              <a:latin typeface="Verdana" panose="020B0604030504040204" pitchFamily="34" charset="0"/>
            </a:endParaRPr>
          </a:p>
        </p:txBody>
      </p:sp>
      <p:sp>
        <p:nvSpPr>
          <p:cNvPr id="11267" name="Rectangle 5"/>
          <p:cNvSpPr>
            <a:spLocks noChangeArrowheads="1"/>
          </p:cNvSpPr>
          <p:nvPr/>
        </p:nvSpPr>
        <p:spPr bwMode="auto">
          <a:xfrm>
            <a:off x="10313670" y="6247448"/>
            <a:ext cx="10493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1200" i="1" dirty="0"/>
              <a:t>Fuente:  GFI</a:t>
            </a:r>
          </a:p>
        </p:txBody>
      </p:sp>
      <p:pic>
        <p:nvPicPr>
          <p:cNvPr id="112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 y="1341438"/>
            <a:ext cx="6045200"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0080" y="1341438"/>
            <a:ext cx="4815840" cy="380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284480" y="5516564"/>
            <a:ext cx="9692640" cy="115252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dirty="0">
              <a:solidFill>
                <a:schemeClr val="tx1"/>
              </a:solidFill>
            </a:endParaRPr>
          </a:p>
          <a:p>
            <a:pPr>
              <a:defRPr/>
            </a:pPr>
            <a:r>
              <a:rPr lang="es-ES" sz="2000" b="1" dirty="0">
                <a:solidFill>
                  <a:schemeClr val="tx1"/>
                </a:solidFill>
              </a:rPr>
              <a:t>Cifras recientes estiman que estas se sitúan alrededor de US$ 6.6 billones entre 2003 y 2012: </a:t>
            </a:r>
          </a:p>
          <a:p>
            <a:pPr>
              <a:defRPr/>
            </a:pPr>
            <a:endParaRPr lang="es-ES" dirty="0">
              <a:solidFill>
                <a:schemeClr val="tx1"/>
              </a:solidFill>
            </a:endParaRPr>
          </a:p>
          <a:p>
            <a:pPr>
              <a:defRPr/>
            </a:pPr>
            <a:r>
              <a:rPr lang="es-ES" sz="2000" b="1" dirty="0">
                <a:solidFill>
                  <a:schemeClr val="tx1"/>
                </a:solidFill>
              </a:rPr>
              <a:t>- De cada US$1 que ingresa como AOD, US$10 se van como flujos ilícitos.</a:t>
            </a:r>
          </a:p>
          <a:p>
            <a:pPr algn="ctr">
              <a:defRPr/>
            </a:pPr>
            <a:endParaRPr lang="es-MX" dirty="0"/>
          </a:p>
        </p:txBody>
      </p:sp>
    </p:spTree>
    <p:extLst>
      <p:ext uri="{BB962C8B-B14F-4D97-AF65-F5344CB8AC3E}">
        <p14:creationId xmlns:p14="http://schemas.microsoft.com/office/powerpoint/2010/main" val="3407084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oneTexte 4"/>
          <p:cNvSpPr txBox="1">
            <a:spLocks noChangeArrowheads="1"/>
          </p:cNvSpPr>
          <p:nvPr/>
        </p:nvSpPr>
        <p:spPr bwMode="auto">
          <a:xfrm>
            <a:off x="1265383" y="1921164"/>
            <a:ext cx="99752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es-MX" sz="2400" b="1" dirty="0">
                <a:solidFill>
                  <a:srgbClr val="FF0000"/>
                </a:solidFill>
                <a:latin typeface="Calibri" panose="020F0502020204030204" pitchFamily="34" charset="0"/>
              </a:rPr>
              <a:t>Top 25 </a:t>
            </a:r>
            <a:r>
              <a:rPr lang="fr-FR" altLang="es-MX" sz="2400" dirty="0">
                <a:latin typeface="Calibri" panose="020F0502020204030204" pitchFamily="34" charset="0"/>
              </a:rPr>
              <a:t>de las </a:t>
            </a:r>
            <a:r>
              <a:rPr lang="es-PE" altLang="es-MX" sz="2400" dirty="0">
                <a:latin typeface="Calibri" panose="020F0502020204030204" pitchFamily="34" charset="0"/>
              </a:rPr>
              <a:t>economías</a:t>
            </a:r>
            <a:r>
              <a:rPr lang="fr-FR" altLang="es-MX" sz="2400" dirty="0">
                <a:latin typeface="Calibri" panose="020F0502020204030204" pitchFamily="34" charset="0"/>
              </a:rPr>
              <a:t> </a:t>
            </a:r>
            <a:r>
              <a:rPr lang="fr-FR" altLang="es-MX" sz="2400" dirty="0" err="1">
                <a:latin typeface="Calibri" panose="020F0502020204030204" pitchFamily="34" charset="0"/>
              </a:rPr>
              <a:t>emergentes</a:t>
            </a:r>
            <a:r>
              <a:rPr lang="fr-FR" altLang="es-MX" sz="2400" dirty="0">
                <a:latin typeface="Calibri" panose="020F0502020204030204" pitchFamily="34" charset="0"/>
              </a:rPr>
              <a:t> con los </a:t>
            </a:r>
            <a:r>
              <a:rPr lang="fr-FR" altLang="es-MX" sz="2400" dirty="0" err="1">
                <a:latin typeface="Calibri" panose="020F0502020204030204" pitchFamily="34" charset="0"/>
              </a:rPr>
              <a:t>mayores</a:t>
            </a:r>
            <a:r>
              <a:rPr lang="fr-FR" altLang="es-MX" sz="2400" dirty="0">
                <a:latin typeface="Calibri" panose="020F0502020204030204" pitchFamily="34" charset="0"/>
              </a:rPr>
              <a:t> </a:t>
            </a:r>
            <a:r>
              <a:rPr lang="fr-FR" altLang="es-MX" sz="2400" dirty="0" err="1">
                <a:latin typeface="Calibri" panose="020F0502020204030204" pitchFamily="34" charset="0"/>
              </a:rPr>
              <a:t>montos</a:t>
            </a:r>
            <a:r>
              <a:rPr lang="fr-FR" altLang="es-MX" sz="2400" dirty="0">
                <a:latin typeface="Calibri" panose="020F0502020204030204" pitchFamily="34" charset="0"/>
              </a:rPr>
              <a:t> de capitales </a:t>
            </a:r>
            <a:r>
              <a:rPr lang="fr-FR" altLang="es-MX" sz="2400" dirty="0" err="1">
                <a:latin typeface="Calibri" panose="020F0502020204030204" pitchFamily="34" charset="0"/>
              </a:rPr>
              <a:t>fugados</a:t>
            </a:r>
            <a:r>
              <a:rPr lang="fr-FR" altLang="es-MX" sz="2400" dirty="0">
                <a:latin typeface="Calibri" panose="020F0502020204030204" pitchFamily="34" charset="0"/>
              </a:rPr>
              <a:t>  </a:t>
            </a:r>
            <a:r>
              <a:rPr lang="fr-FR" altLang="es-MX" sz="2400" dirty="0" err="1">
                <a:latin typeface="Calibri" panose="020F0502020204030204" pitchFamily="34" charset="0"/>
              </a:rPr>
              <a:t>acumulados</a:t>
            </a:r>
            <a:r>
              <a:rPr lang="fr-FR" altLang="es-MX" sz="2400" dirty="0">
                <a:latin typeface="Calibri" panose="020F0502020204030204" pitchFamily="34" charset="0"/>
              </a:rPr>
              <a:t> entre 2003 y </a:t>
            </a:r>
            <a:r>
              <a:rPr lang="fr-FR" altLang="es-MX" sz="2400" dirty="0" smtClean="0">
                <a:latin typeface="Calibri" panose="020F0502020204030204" pitchFamily="34" charset="0"/>
              </a:rPr>
              <a:t>2012</a:t>
            </a:r>
          </a:p>
          <a:p>
            <a:pPr algn="ctr" eaLnBrk="1" hangingPunct="1">
              <a:spcBef>
                <a:spcPct val="0"/>
              </a:spcBef>
              <a:buClrTx/>
              <a:buSzTx/>
              <a:buFontTx/>
              <a:buNone/>
            </a:pPr>
            <a:r>
              <a:rPr lang="fr-FR" altLang="es-MX" sz="2400" b="1" dirty="0" smtClean="0">
                <a:solidFill>
                  <a:srgbClr val="FF0000"/>
                </a:solidFill>
                <a:latin typeface="Calibri" panose="020F0502020204030204" pitchFamily="34" charset="0"/>
              </a:rPr>
              <a:t>7 </a:t>
            </a:r>
            <a:r>
              <a:rPr lang="fr-FR" altLang="es-MX" sz="2400" b="1" dirty="0" err="1">
                <a:solidFill>
                  <a:srgbClr val="FF0000"/>
                </a:solidFill>
                <a:latin typeface="Calibri" panose="020F0502020204030204" pitchFamily="34" charset="0"/>
              </a:rPr>
              <a:t>países</a:t>
            </a:r>
            <a:r>
              <a:rPr lang="fr-FR" altLang="es-MX" sz="2400" b="1" dirty="0">
                <a:solidFill>
                  <a:srgbClr val="FF0000"/>
                </a:solidFill>
                <a:latin typeface="Calibri" panose="020F0502020204030204" pitchFamily="34" charset="0"/>
              </a:rPr>
              <a:t> </a:t>
            </a:r>
            <a:r>
              <a:rPr lang="fr-FR" altLang="es-MX" sz="2400" b="1" dirty="0" err="1">
                <a:solidFill>
                  <a:srgbClr val="FF0000"/>
                </a:solidFill>
                <a:latin typeface="Calibri" panose="020F0502020204030204" pitchFamily="34" charset="0"/>
              </a:rPr>
              <a:t>latinoamericanos</a:t>
            </a:r>
            <a:endParaRPr lang="es-PE" altLang="es-MX" sz="2400" b="1" dirty="0">
              <a:solidFill>
                <a:srgbClr val="FF0000"/>
              </a:solidFill>
              <a:latin typeface="Calibri" panose="020F0502020204030204" pitchFamily="34" charset="0"/>
            </a:endParaRPr>
          </a:p>
          <a:p>
            <a:pPr algn="ctr" eaLnBrk="1" hangingPunct="1">
              <a:spcBef>
                <a:spcPct val="0"/>
              </a:spcBef>
              <a:buClrTx/>
              <a:buSzTx/>
              <a:buFontTx/>
              <a:buNone/>
            </a:pPr>
            <a:endParaRPr lang="fr-FR" altLang="es-MX" sz="2400" b="1" dirty="0">
              <a:solidFill>
                <a:srgbClr val="FF0000"/>
              </a:solidFill>
              <a:latin typeface="Calibri" panose="020F0502020204030204" pitchFamily="34" charset="0"/>
            </a:endParaRPr>
          </a:p>
        </p:txBody>
      </p:sp>
      <p:sp>
        <p:nvSpPr>
          <p:cNvPr id="17411" name="ZoneTexte 6"/>
          <p:cNvSpPr txBox="1">
            <a:spLocks noChangeArrowheads="1"/>
          </p:cNvSpPr>
          <p:nvPr/>
        </p:nvSpPr>
        <p:spPr bwMode="auto">
          <a:xfrm>
            <a:off x="1905000" y="3075709"/>
            <a:ext cx="865216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es-MX" sz="2400" b="1" dirty="0">
                <a:solidFill>
                  <a:srgbClr val="FF0000"/>
                </a:solidFill>
                <a:latin typeface="Calibri" panose="020F0502020204030204" pitchFamily="34" charset="0"/>
              </a:rPr>
              <a:t>Mexico n°3 </a:t>
            </a:r>
            <a:endParaRPr lang="fr-FR" altLang="es-MX" sz="2400" b="1" dirty="0" smtClean="0">
              <a:solidFill>
                <a:srgbClr val="FF0000"/>
              </a:solidFill>
              <a:latin typeface="Calibri" panose="020F0502020204030204" pitchFamily="34" charset="0"/>
            </a:endParaRPr>
          </a:p>
          <a:p>
            <a:pPr algn="ctr" eaLnBrk="1" hangingPunct="1">
              <a:spcBef>
                <a:spcPct val="0"/>
              </a:spcBef>
              <a:buClrTx/>
              <a:buSzTx/>
              <a:buFontTx/>
              <a:buNone/>
            </a:pPr>
            <a:r>
              <a:rPr lang="fr-FR" altLang="es-MX" sz="2400" b="1" dirty="0" smtClean="0">
                <a:solidFill>
                  <a:srgbClr val="FF0000"/>
                </a:solidFill>
                <a:latin typeface="Calibri" panose="020F0502020204030204" pitchFamily="34" charset="0"/>
              </a:rPr>
              <a:t> </a:t>
            </a:r>
            <a:r>
              <a:rPr lang="fr-FR" altLang="es-MX" sz="2400" b="1" dirty="0">
                <a:solidFill>
                  <a:srgbClr val="FF0000"/>
                </a:solidFill>
                <a:latin typeface="Calibri" panose="020F0502020204030204" pitchFamily="34" charset="0"/>
              </a:rPr>
              <a:t>China y </a:t>
            </a:r>
            <a:r>
              <a:rPr lang="fr-FR" altLang="es-MX" sz="2400" b="1" dirty="0" err="1">
                <a:solidFill>
                  <a:srgbClr val="FF0000"/>
                </a:solidFill>
                <a:latin typeface="Calibri" panose="020F0502020204030204" pitchFamily="34" charset="0"/>
              </a:rPr>
              <a:t>Rusia</a:t>
            </a:r>
            <a:r>
              <a:rPr lang="fr-FR" altLang="es-MX" sz="2400" b="1" dirty="0">
                <a:solidFill>
                  <a:srgbClr val="FF0000"/>
                </a:solidFill>
                <a:latin typeface="Calibri" panose="020F0502020204030204" pitchFamily="34" charset="0"/>
              </a:rPr>
              <a:t>, </a:t>
            </a:r>
            <a:r>
              <a:rPr lang="fr-FR" altLang="es-MX" sz="2400" dirty="0">
                <a:solidFill>
                  <a:srgbClr val="000000"/>
                </a:solidFill>
                <a:latin typeface="Calibri" panose="020F0502020204030204" pitchFamily="34" charset="0"/>
              </a:rPr>
              <a:t>con $ </a:t>
            </a:r>
            <a:r>
              <a:rPr lang="es-ES" altLang="es-MX" sz="2400" dirty="0">
                <a:solidFill>
                  <a:srgbClr val="000000"/>
                </a:solidFill>
                <a:latin typeface="Calibri" panose="020F0502020204030204" pitchFamily="34" charset="0"/>
              </a:rPr>
              <a:t>514 mil millones</a:t>
            </a:r>
          </a:p>
          <a:p>
            <a:pPr algn="ctr" eaLnBrk="1" hangingPunct="1">
              <a:spcBef>
                <a:spcPct val="0"/>
              </a:spcBef>
              <a:buClrTx/>
              <a:buSzTx/>
              <a:buFontTx/>
              <a:buNone/>
            </a:pPr>
            <a:r>
              <a:rPr lang="es-ES" altLang="es-MX" sz="2400" b="1" dirty="0" err="1">
                <a:solidFill>
                  <a:srgbClr val="FF0000"/>
                </a:solidFill>
                <a:latin typeface="Calibri" panose="020F0502020204030204" pitchFamily="34" charset="0"/>
              </a:rPr>
              <a:t>Brazil</a:t>
            </a:r>
            <a:r>
              <a:rPr lang="es-ES" altLang="es-MX" sz="2400" b="1" dirty="0">
                <a:solidFill>
                  <a:srgbClr val="FF0000"/>
                </a:solidFill>
                <a:latin typeface="Calibri" panose="020F0502020204030204" pitchFamily="34" charset="0"/>
              </a:rPr>
              <a:t>: n°7 </a:t>
            </a:r>
            <a:r>
              <a:rPr lang="es-ES" altLang="es-MX" sz="2400" dirty="0">
                <a:latin typeface="Calibri" panose="020F0502020204030204" pitchFamily="34" charset="0"/>
              </a:rPr>
              <a:t>con $ 217 mm</a:t>
            </a:r>
          </a:p>
          <a:p>
            <a:pPr algn="ctr" eaLnBrk="1" hangingPunct="1">
              <a:spcBef>
                <a:spcPct val="0"/>
              </a:spcBef>
              <a:buClrTx/>
              <a:buSzTx/>
              <a:buFontTx/>
              <a:buNone/>
            </a:pPr>
            <a:r>
              <a:rPr lang="es-ES" altLang="es-MX" sz="2000" dirty="0"/>
              <a:t>Costa Rica: </a:t>
            </a:r>
            <a:r>
              <a:rPr lang="es-ES" altLang="es-MX" sz="2000" dirty="0" smtClean="0"/>
              <a:t>  n°15 </a:t>
            </a:r>
            <a:r>
              <a:rPr lang="es-ES" altLang="es-MX" sz="2000" dirty="0"/>
              <a:t>con $ 94 mm</a:t>
            </a:r>
          </a:p>
          <a:p>
            <a:pPr algn="ctr" eaLnBrk="1" hangingPunct="1">
              <a:spcBef>
                <a:spcPct val="0"/>
              </a:spcBef>
              <a:buClrTx/>
              <a:buSzTx/>
              <a:buFontTx/>
              <a:buNone/>
            </a:pPr>
            <a:r>
              <a:rPr lang="es-ES" altLang="es-MX" sz="2000" dirty="0" smtClean="0"/>
              <a:t>Panamá:      </a:t>
            </a:r>
            <a:r>
              <a:rPr lang="es-ES" altLang="es-MX" sz="2000" dirty="0"/>
              <a:t>n°24 con $ 53 mm</a:t>
            </a:r>
          </a:p>
          <a:p>
            <a:pPr algn="ctr" eaLnBrk="1" hangingPunct="1">
              <a:spcBef>
                <a:spcPct val="0"/>
              </a:spcBef>
              <a:buClrTx/>
              <a:buSzTx/>
              <a:buFontTx/>
              <a:buNone/>
            </a:pPr>
            <a:r>
              <a:rPr lang="es-ES" altLang="es-MX" sz="2000" dirty="0"/>
              <a:t>Chile: </a:t>
            </a:r>
            <a:r>
              <a:rPr lang="es-ES" altLang="es-MX" sz="2000" dirty="0" smtClean="0"/>
              <a:t>          n°20 </a:t>
            </a:r>
            <a:r>
              <a:rPr lang="es-ES" altLang="es-MX" sz="2000" dirty="0"/>
              <a:t>con $  45 mm</a:t>
            </a:r>
          </a:p>
          <a:p>
            <a:pPr algn="ctr" eaLnBrk="1" hangingPunct="1">
              <a:spcBef>
                <a:spcPct val="0"/>
              </a:spcBef>
              <a:buClrTx/>
              <a:buSzTx/>
              <a:buFontTx/>
              <a:buNone/>
            </a:pPr>
            <a:r>
              <a:rPr lang="es-ES" altLang="es-MX" sz="2000" dirty="0"/>
              <a:t>Paraguay: </a:t>
            </a:r>
            <a:r>
              <a:rPr lang="es-ES" altLang="es-MX" sz="2000" dirty="0" smtClean="0"/>
              <a:t>   n°21 </a:t>
            </a:r>
            <a:r>
              <a:rPr lang="es-ES" altLang="es-MX" sz="2000" dirty="0"/>
              <a:t>con $ 37 mm</a:t>
            </a:r>
          </a:p>
          <a:p>
            <a:pPr algn="ctr" eaLnBrk="1" hangingPunct="1">
              <a:spcBef>
                <a:spcPct val="0"/>
              </a:spcBef>
              <a:buClrTx/>
              <a:buSzTx/>
              <a:buFontTx/>
              <a:buNone/>
            </a:pPr>
            <a:r>
              <a:rPr lang="es-ES" altLang="es-MX" sz="2000" dirty="0" smtClean="0"/>
              <a:t>Venezuela:  </a:t>
            </a:r>
            <a:r>
              <a:rPr lang="es-ES" altLang="es-MX" sz="2000" dirty="0"/>
              <a:t>n°22 con $ 36mm</a:t>
            </a:r>
          </a:p>
          <a:p>
            <a:pPr algn="ctr" eaLnBrk="1" hangingPunct="1">
              <a:spcBef>
                <a:spcPct val="0"/>
              </a:spcBef>
              <a:buClrTx/>
              <a:buSzTx/>
              <a:buFontTx/>
              <a:buNone/>
            </a:pPr>
            <a:r>
              <a:rPr lang="es-ES" altLang="es-MX" sz="1600" dirty="0">
                <a:latin typeface="Calibri" panose="020F0502020204030204" pitchFamily="34" charset="0"/>
              </a:rPr>
              <a:t>.</a:t>
            </a:r>
          </a:p>
          <a:p>
            <a:pPr algn="ctr" eaLnBrk="1" hangingPunct="1">
              <a:spcBef>
                <a:spcPct val="0"/>
              </a:spcBef>
              <a:buClrTx/>
              <a:buSzTx/>
              <a:buFontTx/>
              <a:buNone/>
            </a:pPr>
            <a:r>
              <a:rPr lang="es-ES" altLang="es-MX" sz="900" b="1" dirty="0">
                <a:solidFill>
                  <a:srgbClr val="FF0000"/>
                </a:solidFill>
                <a:latin typeface="Calibri" panose="020F0502020204030204" pitchFamily="34" charset="0"/>
              </a:rPr>
              <a:t>.</a:t>
            </a:r>
          </a:p>
          <a:p>
            <a:pPr algn="ctr" eaLnBrk="1" hangingPunct="1">
              <a:spcBef>
                <a:spcPct val="0"/>
              </a:spcBef>
              <a:buClrTx/>
              <a:buSzTx/>
              <a:buFontTx/>
              <a:buNone/>
            </a:pPr>
            <a:r>
              <a:rPr lang="es-ES" altLang="es-MX" sz="900" b="1" dirty="0">
                <a:solidFill>
                  <a:srgbClr val="FF0000"/>
                </a:solidFill>
                <a:latin typeface="Calibri" panose="020F0502020204030204" pitchFamily="34" charset="0"/>
              </a:rPr>
              <a:t>http://www.gfintegrity.org/report/2014-global-report-illicit-financial-flows-from-developing-countries-2003-2012/.</a:t>
            </a:r>
            <a:endParaRPr lang="fr-FR" altLang="es-MX" sz="900" b="1" dirty="0">
              <a:solidFill>
                <a:srgbClr val="FF0000"/>
              </a:solidFill>
              <a:latin typeface="Calibri" panose="020F0502020204030204" pitchFamily="34" charset="0"/>
            </a:endParaRPr>
          </a:p>
          <a:p>
            <a:pPr eaLnBrk="1" hangingPunct="1">
              <a:spcBef>
                <a:spcPct val="0"/>
              </a:spcBef>
              <a:buClrTx/>
              <a:buSzTx/>
              <a:buFontTx/>
              <a:buNone/>
            </a:pPr>
            <a:endParaRPr lang="fr-FR" altLang="es-MX" sz="1800" dirty="0">
              <a:latin typeface="Calibri" panose="020F0502020204030204" pitchFamily="34" charset="0"/>
            </a:endParaRPr>
          </a:p>
        </p:txBody>
      </p:sp>
      <p:sp>
        <p:nvSpPr>
          <p:cNvPr id="17412" name="ZoneTexte 7"/>
          <p:cNvSpPr txBox="1">
            <a:spLocks noChangeArrowheads="1"/>
          </p:cNvSpPr>
          <p:nvPr/>
        </p:nvSpPr>
        <p:spPr bwMode="auto">
          <a:xfrm>
            <a:off x="480290" y="193674"/>
            <a:ext cx="111021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s-ES" altLang="es-MX" sz="2800" b="1" dirty="0">
                <a:solidFill>
                  <a:srgbClr val="000000"/>
                </a:solidFill>
                <a:latin typeface="Bookman Old Style" panose="02050604050505020204" pitchFamily="18" charset="0"/>
              </a:rPr>
              <a:t>América Latina y El Caribe:  </a:t>
            </a:r>
          </a:p>
          <a:p>
            <a:pPr algn="ctr" eaLnBrk="1" hangingPunct="1">
              <a:spcBef>
                <a:spcPct val="0"/>
              </a:spcBef>
              <a:buClrTx/>
              <a:buSzTx/>
              <a:buFontTx/>
              <a:buNone/>
            </a:pPr>
            <a:r>
              <a:rPr lang="es-ES" altLang="es-MX" sz="2800" b="1" dirty="0">
                <a:solidFill>
                  <a:srgbClr val="FF0000"/>
                </a:solidFill>
                <a:latin typeface="Bookman Old Style" panose="02050604050505020204" pitchFamily="18" charset="0"/>
              </a:rPr>
              <a:t>114 mil millones de dólares fugados en el 2012</a:t>
            </a:r>
          </a:p>
          <a:p>
            <a:pPr algn="ctr" eaLnBrk="1" hangingPunct="1">
              <a:spcBef>
                <a:spcPct val="0"/>
              </a:spcBef>
              <a:buClrTx/>
              <a:buSzTx/>
              <a:buFontTx/>
              <a:buNone/>
            </a:pPr>
            <a:r>
              <a:rPr lang="es-ES" altLang="es-MX" sz="2800" b="1" dirty="0">
                <a:solidFill>
                  <a:srgbClr val="FF0000"/>
                </a:solidFill>
                <a:latin typeface="Bookman Old Style" panose="02050604050505020204" pitchFamily="18" charset="0"/>
              </a:rPr>
              <a:t>1billon fugado entre 2003 y 2012</a:t>
            </a:r>
            <a:endParaRPr lang="fr-FR" altLang="es-MX" sz="1800" dirty="0">
              <a:latin typeface="Bookman Old Style" panose="02050604050505020204" pitchFamily="18" charset="0"/>
            </a:endParaRPr>
          </a:p>
        </p:txBody>
      </p:sp>
    </p:spTree>
    <p:extLst>
      <p:ext uri="{BB962C8B-B14F-4D97-AF65-F5344CB8AC3E}">
        <p14:creationId xmlns:p14="http://schemas.microsoft.com/office/powerpoint/2010/main" val="356536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286327" y="1209964"/>
            <a:ext cx="11526981" cy="4739987"/>
          </a:xfrm>
        </p:spPr>
        <p:txBody>
          <a:bodyPr>
            <a:normAutofit fontScale="92500" lnSpcReduction="10000"/>
          </a:bodyPr>
          <a:lstStyle/>
          <a:p>
            <a:pPr algn="just" eaLnBrk="1" hangingPunct="1">
              <a:lnSpc>
                <a:spcPct val="80000"/>
              </a:lnSpc>
            </a:pPr>
            <a:r>
              <a:rPr lang="es-ES" altLang="es-MX" sz="2000" dirty="0" smtClean="0"/>
              <a:t>Según </a:t>
            </a:r>
            <a:r>
              <a:rPr lang="es-ES" altLang="es-MX" sz="2000" dirty="0"/>
              <a:t>TJN,  se albergan entre 21 y 32 billones en Paraísos Fiscales (acumulado entre 1970 y 2011). </a:t>
            </a:r>
            <a:r>
              <a:rPr lang="es-ES" altLang="es-MX" sz="2000" u="sng" dirty="0">
                <a:hlinkClick r:id="" action="ppaction://noaction"/>
              </a:rPr>
              <a:t>[2]</a:t>
            </a:r>
            <a:r>
              <a:rPr lang="es-ES" altLang="es-MX" sz="2000" dirty="0"/>
              <a:t>. :</a:t>
            </a:r>
          </a:p>
          <a:p>
            <a:pPr algn="just" eaLnBrk="1" hangingPunct="1">
              <a:lnSpc>
                <a:spcPct val="80000"/>
              </a:lnSpc>
            </a:pPr>
            <a:endParaRPr lang="es-ES" altLang="es-MX" sz="2000" dirty="0" smtClean="0"/>
          </a:p>
          <a:p>
            <a:pPr algn="just" eaLnBrk="1" hangingPunct="1">
              <a:lnSpc>
                <a:spcPct val="80000"/>
              </a:lnSpc>
            </a:pPr>
            <a:r>
              <a:rPr lang="es-ES" altLang="es-MX" sz="2000" dirty="0" smtClean="0"/>
              <a:t>En </a:t>
            </a:r>
            <a:r>
              <a:rPr lang="es-ES" altLang="es-MX" sz="2000" dirty="0">
                <a:solidFill>
                  <a:srgbClr val="FF0000"/>
                </a:solidFill>
              </a:rPr>
              <a:t>América Latina y el Caribe </a:t>
            </a:r>
            <a:r>
              <a:rPr lang="es-ES" altLang="es-MX" sz="2000" dirty="0"/>
              <a:t>el stock de flujos que salieron hacia paraísos fiscales entre 1970 y 2011 se estiman en </a:t>
            </a:r>
            <a:r>
              <a:rPr lang="es-ES" altLang="es-MX" sz="2000" dirty="0">
                <a:solidFill>
                  <a:srgbClr val="FF0000"/>
                </a:solidFill>
              </a:rPr>
              <a:t>2 billones de dólares.</a:t>
            </a:r>
          </a:p>
          <a:p>
            <a:pPr eaLnBrk="1" hangingPunct="1">
              <a:lnSpc>
                <a:spcPct val="80000"/>
              </a:lnSpc>
            </a:pPr>
            <a:r>
              <a:rPr lang="es-ES" altLang="es-MX" sz="1700" dirty="0">
                <a:latin typeface="Arial" panose="020B0604020202020204" pitchFamily="34" charset="0"/>
                <a:cs typeface="Arial" panose="020B0604020202020204" pitchFamily="34" charset="0"/>
              </a:rPr>
              <a:t>De Brasil salieron, 520 mil millones de dólares. Eso representa 160% de su deuda externa. </a:t>
            </a:r>
          </a:p>
          <a:p>
            <a:pPr eaLnBrk="1" hangingPunct="1">
              <a:lnSpc>
                <a:spcPct val="80000"/>
              </a:lnSpc>
            </a:pPr>
            <a:r>
              <a:rPr lang="es-ES" altLang="es-MX" sz="1700" dirty="0">
                <a:latin typeface="Arial" panose="020B0604020202020204" pitchFamily="34" charset="0"/>
                <a:cs typeface="Arial" panose="020B0604020202020204" pitchFamily="34" charset="0"/>
              </a:rPr>
              <a:t>De México salieron 417 mil millones. El 224% de su pasivo exterior.</a:t>
            </a:r>
          </a:p>
          <a:p>
            <a:pPr eaLnBrk="1" hangingPunct="1">
              <a:lnSpc>
                <a:spcPct val="80000"/>
              </a:lnSpc>
            </a:pPr>
            <a:r>
              <a:rPr lang="es-ES" altLang="es-MX" sz="1700" dirty="0">
                <a:latin typeface="Arial" panose="020B0604020202020204" pitchFamily="34" charset="0"/>
                <a:cs typeface="Arial" panose="020B0604020202020204" pitchFamily="34" charset="0"/>
              </a:rPr>
              <a:t>De Venezuela, 406 mil millones. 728% de su deuda externa</a:t>
            </a:r>
          </a:p>
          <a:p>
            <a:pPr eaLnBrk="1" hangingPunct="1">
              <a:lnSpc>
                <a:spcPct val="80000"/>
              </a:lnSpc>
            </a:pPr>
            <a:r>
              <a:rPr lang="es-ES" altLang="es-MX" sz="1700" dirty="0">
                <a:latin typeface="Arial" panose="020B0604020202020204" pitchFamily="34" charset="0"/>
                <a:cs typeface="Arial" panose="020B0604020202020204" pitchFamily="34" charset="0"/>
              </a:rPr>
              <a:t>De Argentina, 399 mil millones. 2 veces su deuda externa.</a:t>
            </a:r>
          </a:p>
          <a:p>
            <a:pPr eaLnBrk="1" hangingPunct="1">
              <a:lnSpc>
                <a:spcPct val="80000"/>
              </a:lnSpc>
            </a:pPr>
            <a:r>
              <a:rPr lang="es-ES" altLang="es-MX" sz="1700" dirty="0">
                <a:latin typeface="Arial" panose="020B0604020202020204" pitchFamily="34" charset="0"/>
                <a:cs typeface="Arial" panose="020B0604020202020204" pitchFamily="34" charset="0"/>
              </a:rPr>
              <a:t>De Chile, 105 mil millones. 122% su deuda externa.</a:t>
            </a:r>
          </a:p>
          <a:p>
            <a:pPr eaLnBrk="1" hangingPunct="1">
              <a:lnSpc>
                <a:spcPct val="80000"/>
              </a:lnSpc>
            </a:pPr>
            <a:r>
              <a:rPr lang="es-ES" altLang="es-MX" sz="1700" dirty="0">
                <a:latin typeface="Arial" panose="020B0604020202020204" pitchFamily="34" charset="0"/>
                <a:cs typeface="Arial" panose="020B0604020202020204" pitchFamily="34" charset="0"/>
              </a:rPr>
              <a:t>De Colombia 47mil millones. 76% del pasivo exterior soberano.</a:t>
            </a:r>
          </a:p>
          <a:p>
            <a:pPr eaLnBrk="1" hangingPunct="1">
              <a:lnSpc>
                <a:spcPct val="80000"/>
              </a:lnSpc>
            </a:pPr>
            <a:r>
              <a:rPr lang="es-ES" altLang="es-MX" sz="1700" dirty="0">
                <a:latin typeface="Arial" panose="020B0604020202020204" pitchFamily="34" charset="0"/>
                <a:cs typeface="Arial" panose="020B0604020202020204" pitchFamily="34" charset="0"/>
              </a:rPr>
              <a:t>De Panamá, 37 mil 600 millones. 330% de su deuda externa.</a:t>
            </a:r>
          </a:p>
          <a:p>
            <a:pPr eaLnBrk="1" hangingPunct="1">
              <a:lnSpc>
                <a:spcPct val="80000"/>
              </a:lnSpc>
            </a:pPr>
            <a:r>
              <a:rPr lang="es-ES" altLang="es-MX" sz="1700" dirty="0">
                <a:latin typeface="Arial" panose="020B0604020202020204" pitchFamily="34" charset="0"/>
                <a:cs typeface="Arial" panose="020B0604020202020204" pitchFamily="34" charset="0"/>
              </a:rPr>
              <a:t>De Ecuador , 21 mil 600 millones. 146% de su deuda externa</a:t>
            </a:r>
          </a:p>
          <a:p>
            <a:pPr eaLnBrk="1" hangingPunct="1">
              <a:lnSpc>
                <a:spcPct val="80000"/>
              </a:lnSpc>
            </a:pPr>
            <a:r>
              <a:rPr lang="es-ES" altLang="es-MX" sz="1700" dirty="0">
                <a:latin typeface="Arial" panose="020B0604020202020204" pitchFamily="34" charset="0"/>
                <a:cs typeface="Arial" panose="020B0604020202020204" pitchFamily="34" charset="0"/>
              </a:rPr>
              <a:t>De Bolivianos, 18 mil 400 millones.  349% de su deuda externa</a:t>
            </a:r>
          </a:p>
          <a:p>
            <a:pPr eaLnBrk="1" hangingPunct="1">
              <a:lnSpc>
                <a:spcPct val="80000"/>
              </a:lnSpc>
            </a:pPr>
            <a:r>
              <a:rPr lang="es-ES" altLang="es-MX" sz="1700" dirty="0">
                <a:latin typeface="Arial" panose="020B0604020202020204" pitchFamily="34" charset="0"/>
                <a:cs typeface="Arial" panose="020B0604020202020204" pitchFamily="34" charset="0"/>
              </a:rPr>
              <a:t>De Uruguay, 13 mil 300 millones. 103% de su deuda externa</a:t>
            </a:r>
          </a:p>
          <a:p>
            <a:pPr eaLnBrk="1" hangingPunct="1">
              <a:lnSpc>
                <a:spcPct val="80000"/>
              </a:lnSpc>
            </a:pPr>
            <a:r>
              <a:rPr lang="es-ES" altLang="es-MX" sz="1700" dirty="0">
                <a:latin typeface="Arial" panose="020B0604020202020204" pitchFamily="34" charset="0"/>
                <a:cs typeface="Arial" panose="020B0604020202020204" pitchFamily="34" charset="0"/>
              </a:rPr>
              <a:t>De El Salvador,  11.2 mil millones. 110% de su deuda externa</a:t>
            </a:r>
          </a:p>
          <a:p>
            <a:pPr eaLnBrk="1" hangingPunct="1">
              <a:lnSpc>
                <a:spcPct val="80000"/>
              </a:lnSpc>
            </a:pPr>
            <a:r>
              <a:rPr lang="es-ES" altLang="es-MX" sz="1700" dirty="0">
                <a:latin typeface="Arial" panose="020B0604020202020204" pitchFamily="34" charset="0"/>
                <a:cs typeface="Arial" panose="020B0604020202020204" pitchFamily="34" charset="0"/>
              </a:rPr>
              <a:t>De Perú, 8 mil 100 millones. 22% de su deuda externa</a:t>
            </a:r>
          </a:p>
          <a:p>
            <a:pPr algn="just" eaLnBrk="1" hangingPunct="1">
              <a:lnSpc>
                <a:spcPct val="80000"/>
              </a:lnSpc>
            </a:pPr>
            <a:endParaRPr lang="es-ES" altLang="es-MX" sz="2000" dirty="0">
              <a:solidFill>
                <a:srgbClr val="FF0000"/>
              </a:solidFill>
            </a:endParaRPr>
          </a:p>
          <a:p>
            <a:pPr algn="just" eaLnBrk="1" hangingPunct="1">
              <a:lnSpc>
                <a:spcPct val="80000"/>
              </a:lnSpc>
            </a:pPr>
            <a:endParaRPr lang="es-ES" altLang="es-MX" sz="2000" dirty="0"/>
          </a:p>
          <a:p>
            <a:pPr algn="just" eaLnBrk="1" hangingPunct="1">
              <a:lnSpc>
                <a:spcPct val="80000"/>
              </a:lnSpc>
              <a:buFontTx/>
              <a:buChar char="-"/>
            </a:pPr>
            <a:endParaRPr lang="es-ES" altLang="es-MX" sz="2000" dirty="0"/>
          </a:p>
          <a:p>
            <a:pPr algn="just" eaLnBrk="1" hangingPunct="1">
              <a:lnSpc>
                <a:spcPct val="80000"/>
              </a:lnSpc>
              <a:buFontTx/>
              <a:buChar char="-"/>
            </a:pPr>
            <a:endParaRPr lang="es-ES" altLang="es-MX" sz="2000" dirty="0"/>
          </a:p>
          <a:p>
            <a:pPr algn="just" eaLnBrk="1" hangingPunct="1">
              <a:lnSpc>
                <a:spcPct val="80000"/>
              </a:lnSpc>
              <a:buFont typeface="Wingdings" panose="05000000000000000000" pitchFamily="2" charset="2"/>
              <a:buNone/>
            </a:pPr>
            <a:endParaRPr lang="es-ES" altLang="es-MX" sz="2000" dirty="0"/>
          </a:p>
        </p:txBody>
      </p:sp>
      <p:sp>
        <p:nvSpPr>
          <p:cNvPr id="18435" name="Rectangle 4"/>
          <p:cNvSpPr>
            <a:spLocks noChangeArrowheads="1"/>
          </p:cNvSpPr>
          <p:nvPr/>
        </p:nvSpPr>
        <p:spPr bwMode="auto">
          <a:xfrm>
            <a:off x="2424113" y="6092825"/>
            <a:ext cx="7416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s-ES" altLang="es-MX" sz="1000" u="sng" dirty="0">
                <a:hlinkClick r:id="" action="ppaction://noaction"/>
              </a:rPr>
              <a:t>[1]</a:t>
            </a:r>
            <a:r>
              <a:rPr lang="es-ES" altLang="es-MX" sz="1000" dirty="0"/>
              <a:t>  </a:t>
            </a:r>
            <a:r>
              <a:rPr lang="es-ES" altLang="es-MX" sz="1000" dirty="0">
                <a:hlinkClick r:id="rId3"/>
              </a:rPr>
              <a:t>http://www.taxjustice.net/cms/upload/pdf/Price_of_Offshore_Revisited_120722.pdf</a:t>
            </a:r>
            <a:endParaRPr lang="es-ES" altLang="es-MX" sz="1000" u="sng" dirty="0">
              <a:hlinkClick r:id="" action="ppaction://noaction"/>
            </a:endParaRPr>
          </a:p>
          <a:p>
            <a:pPr eaLnBrk="1" hangingPunct="1">
              <a:spcBef>
                <a:spcPct val="0"/>
              </a:spcBef>
              <a:buClrTx/>
              <a:buSzTx/>
              <a:buFontTx/>
              <a:buNone/>
            </a:pPr>
            <a:r>
              <a:rPr lang="es-ES" altLang="es-MX" sz="1000" u="sng" dirty="0">
                <a:hlinkClick r:id="" action="ppaction://noaction"/>
              </a:rPr>
              <a:t>[2]</a:t>
            </a:r>
            <a:r>
              <a:rPr lang="es-ES" altLang="es-MX" sz="1000" dirty="0"/>
              <a:t> Solamente expresado en términos de riqueza financiera, no incluyen otros activos no financieros (inmuebles y otras propiedades)</a:t>
            </a:r>
          </a:p>
        </p:txBody>
      </p:sp>
      <p:sp>
        <p:nvSpPr>
          <p:cNvPr id="7" name="Rectangle 2"/>
          <p:cNvSpPr txBox="1">
            <a:spLocks noChangeArrowheads="1"/>
          </p:cNvSpPr>
          <p:nvPr/>
        </p:nvSpPr>
        <p:spPr bwMode="auto">
          <a:xfrm>
            <a:off x="618837" y="457200"/>
            <a:ext cx="10640290" cy="678873"/>
          </a:xfrm>
          <a:prstGeom prst="rect">
            <a:avLst/>
          </a:prstGeom>
          <a:noFill/>
          <a:ln w="9525">
            <a:noFill/>
            <a:miter lim="800000"/>
            <a:headEnd/>
            <a:tailEnd/>
          </a:ln>
        </p:spPr>
        <p:txBody>
          <a:bodyPr anchor="ctr"/>
          <a:lstStyle/>
          <a:p>
            <a:pPr algn="ctr" eaLnBrk="1" hangingPunct="1">
              <a:defRPr/>
            </a:pPr>
            <a:r>
              <a:rPr lang="es-ES" sz="3200" b="1" kern="0" dirty="0" smtClean="0">
                <a:latin typeface="Bookman Old Style" panose="02050604050505020204" pitchFamily="18" charset="0"/>
                <a:ea typeface="+mj-ea"/>
                <a:cs typeface="+mj-cs"/>
              </a:rPr>
              <a:t>PARAISOS </a:t>
            </a:r>
            <a:r>
              <a:rPr lang="es-ES" sz="3200" b="1" kern="0" dirty="0" smtClean="0">
                <a:latin typeface="Bookman Old Style" panose="02050604050505020204" pitchFamily="18" charset="0"/>
                <a:ea typeface="+mj-ea"/>
                <a:cs typeface="+mj-cs"/>
              </a:rPr>
              <a:t>FISCALES o GUARIDAS FISCALES</a:t>
            </a:r>
            <a:endParaRPr lang="es-ES" sz="3200" b="1" kern="0" dirty="0">
              <a:latin typeface="Bookman Old Style" panose="02050604050505020204" pitchFamily="18" charset="0"/>
              <a:ea typeface="+mj-ea"/>
              <a:cs typeface="+mj-cs"/>
            </a:endParaRPr>
          </a:p>
        </p:txBody>
      </p:sp>
    </p:spTree>
    <p:extLst>
      <p:ext uri="{BB962C8B-B14F-4D97-AF65-F5344CB8AC3E}">
        <p14:creationId xmlns:p14="http://schemas.microsoft.com/office/powerpoint/2010/main" val="3184531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392343805"/>
              </p:ext>
            </p:extLst>
          </p:nvPr>
        </p:nvGraphicFramePr>
        <p:xfrm>
          <a:off x="1524001" y="1000126"/>
          <a:ext cx="2714625" cy="5670543"/>
        </p:xfrm>
        <a:graphic>
          <a:graphicData uri="http://schemas.openxmlformats.org/drawingml/2006/table">
            <a:tbl>
              <a:tblPr/>
              <a:tblGrid>
                <a:gridCol w="285750">
                  <a:extLst>
                    <a:ext uri="{9D8B030D-6E8A-4147-A177-3AD203B41FA5}">
                      <a16:colId xmlns:a16="http://schemas.microsoft.com/office/drawing/2014/main" val="20000"/>
                    </a:ext>
                  </a:extLst>
                </a:gridCol>
                <a:gridCol w="2428875">
                  <a:extLst>
                    <a:ext uri="{9D8B030D-6E8A-4147-A177-3AD203B41FA5}">
                      <a16:colId xmlns:a16="http://schemas.microsoft.com/office/drawing/2014/main" val="20001"/>
                    </a:ext>
                  </a:extLst>
                </a:gridCol>
              </a:tblGrid>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1</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Suiza</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2</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Luxemburgo</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3</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Hong Kong</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4</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Islas Caiman</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5</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Singapur</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6</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Estados Unidos</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7</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Libano</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8</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Alemania</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9</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Jersey</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10</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Japón</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2285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11</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FF0000"/>
                          </a:solidFill>
                          <a:effectLst/>
                          <a:latin typeface="Calibri" pitchFamily="34" charset="0"/>
                          <a:ea typeface="MS PGothic" pitchFamily="34" charset="-128"/>
                        </a:rPr>
                        <a:t>Panamá</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12</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Malasia (Labuan)</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13</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Bahrain</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14</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FF0000"/>
                          </a:solidFill>
                          <a:effectLst/>
                          <a:latin typeface="Calibri" pitchFamily="34" charset="0"/>
                          <a:ea typeface="MS PGothic" pitchFamily="34" charset="-128"/>
                        </a:rPr>
                        <a:t>Bermuda</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15</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Guernsey</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4"/>
                  </a:ext>
                </a:extLst>
              </a:tr>
              <a:tr h="43518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16</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pitchFamily="34" charset="0"/>
                          <a:ea typeface="MS PGothic" pitchFamily="34" charset="-128"/>
                        </a:rPr>
                        <a:t>Emiratos </a:t>
                      </a:r>
                      <a:r>
                        <a:rPr kumimoji="0" lang="es-ES" sz="1400" b="0" i="0" u="none" strike="noStrike" cap="none" normalizeH="0" baseline="0" dirty="0" err="1" smtClean="0">
                          <a:ln>
                            <a:noFill/>
                          </a:ln>
                          <a:solidFill>
                            <a:srgbClr val="000000"/>
                          </a:solidFill>
                          <a:effectLst/>
                          <a:latin typeface="Calibri" pitchFamily="34" charset="0"/>
                          <a:ea typeface="MS PGothic" pitchFamily="34" charset="-128"/>
                        </a:rPr>
                        <a:t>Arabes</a:t>
                      </a:r>
                      <a:r>
                        <a:rPr kumimoji="0" lang="es-ES" sz="1400" b="0" i="0" u="none" strike="noStrike" cap="none" normalizeH="0" baseline="0" dirty="0" smtClean="0">
                          <a:ln>
                            <a:noFill/>
                          </a:ln>
                          <a:solidFill>
                            <a:srgbClr val="000000"/>
                          </a:solidFill>
                          <a:effectLst/>
                          <a:latin typeface="Calibri" pitchFamily="34" charset="0"/>
                          <a:ea typeface="MS PGothic" pitchFamily="34" charset="-128"/>
                        </a:rPr>
                        <a:t> </a:t>
                      </a:r>
                    </a:p>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pitchFamily="34" charset="0"/>
                          <a:ea typeface="MS PGothic" pitchFamily="34" charset="-128"/>
                        </a:rPr>
                        <a:t>Unidos (</a:t>
                      </a:r>
                      <a:r>
                        <a:rPr kumimoji="0" lang="es-ES" sz="1400" b="0" i="0" u="none" strike="noStrike" cap="none" normalizeH="0" baseline="0" dirty="0" err="1" smtClean="0">
                          <a:ln>
                            <a:noFill/>
                          </a:ln>
                          <a:solidFill>
                            <a:srgbClr val="000000"/>
                          </a:solidFill>
                          <a:effectLst/>
                          <a:latin typeface="Calibri" pitchFamily="34" charset="0"/>
                          <a:ea typeface="MS PGothic" pitchFamily="34" charset="-128"/>
                        </a:rPr>
                        <a:t>Dubai</a:t>
                      </a:r>
                      <a:r>
                        <a:rPr kumimoji="0" lang="es-ES" sz="1400" b="0" i="0" u="none" strike="noStrike" cap="none" normalizeH="0" baseline="0" dirty="0" smtClean="0">
                          <a:ln>
                            <a:noFill/>
                          </a:ln>
                          <a:solidFill>
                            <a:srgbClr val="000000"/>
                          </a:solidFill>
                          <a:effectLst/>
                          <a:latin typeface="Calibri" pitchFamily="34" charset="0"/>
                          <a:ea typeface="MS PGothic" pitchFamily="34" charset="-128"/>
                        </a:rPr>
                        <a:t>)</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17</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Canadá</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6"/>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18</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Austria</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7"/>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19</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Islas Mauricio</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8"/>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20</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pitchFamily="34" charset="0"/>
                          <a:ea typeface="MS PGothic" pitchFamily="34" charset="-128"/>
                        </a:rPr>
                        <a:t>Islas Vírgenes Británicas</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9"/>
                  </a:ext>
                </a:extLst>
              </a:tr>
              <a:tr h="2635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21</a:t>
                      </a:r>
                    </a:p>
                  </a:txBody>
                  <a:tcPr marL="8467" marR="8467" marT="846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pitchFamily="34" charset="0"/>
                          <a:ea typeface="MS PGothic" pitchFamily="34" charset="-128"/>
                        </a:rPr>
                        <a:t>Reino Unido</a:t>
                      </a:r>
                    </a:p>
                  </a:txBody>
                  <a:tcPr marL="8467" marR="8467" marT="8467"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20"/>
                  </a:ext>
                </a:extLst>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662502839"/>
              </p:ext>
            </p:extLst>
          </p:nvPr>
        </p:nvGraphicFramePr>
        <p:xfrm>
          <a:off x="3667125" y="928689"/>
          <a:ext cx="2857500" cy="5707067"/>
        </p:xfrm>
        <a:graphic>
          <a:graphicData uri="http://schemas.openxmlformats.org/drawingml/2006/table">
            <a:tbl>
              <a:tblPr/>
              <a:tblGrid>
                <a:gridCol w="3175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tblGrid>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22</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pitchFamily="34" charset="0"/>
                          <a:ea typeface="MS PGothic" pitchFamily="34" charset="-128"/>
                        </a:rPr>
                        <a:t>Macao</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23</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Islas Marshall</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1"/>
                  </a:ext>
                </a:extLst>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24</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Corea</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25</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Rusia</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26</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FF0000"/>
                          </a:solidFill>
                          <a:effectLst/>
                          <a:latin typeface="Calibri" pitchFamily="34" charset="0"/>
                          <a:ea typeface="MS PGothic" pitchFamily="34" charset="-128"/>
                        </a:rPr>
                        <a:t>Barbados</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280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27</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Liberia</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28</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Seychelles</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6"/>
                  </a:ext>
                </a:extLst>
              </a:tr>
              <a:tr h="280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29</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FF0000"/>
                          </a:solidFill>
                          <a:effectLst/>
                          <a:latin typeface="Calibri" pitchFamily="34" charset="0"/>
                          <a:ea typeface="MS PGothic" pitchFamily="34" charset="-128"/>
                        </a:rPr>
                        <a:t>Brasil</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7"/>
                  </a:ext>
                </a:extLst>
              </a:tr>
              <a:tr h="280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30</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FF0000"/>
                          </a:solidFill>
                          <a:effectLst/>
                          <a:latin typeface="Calibri" pitchFamily="34" charset="0"/>
                          <a:ea typeface="MS PGothic" pitchFamily="34" charset="-128"/>
                        </a:rPr>
                        <a:t>Uruguay</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8"/>
                  </a:ext>
                </a:extLst>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31</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Arabia Saudita</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9"/>
                  </a:ext>
                </a:extLst>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32</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India</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0"/>
                  </a:ext>
                </a:extLst>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33</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Liechtenstein</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1"/>
                  </a:ext>
                </a:extLst>
              </a:tr>
              <a:tr h="280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34</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pitchFamily="34" charset="0"/>
                          <a:ea typeface="MS PGothic" pitchFamily="34" charset="-128"/>
                        </a:rPr>
                        <a:t>Isla de </a:t>
                      </a:r>
                      <a:r>
                        <a:rPr kumimoji="0" lang="es-ES" sz="1400" b="0" i="0" u="none" strike="noStrike" cap="none" normalizeH="0" baseline="0" dirty="0" err="1" smtClean="0">
                          <a:ln>
                            <a:noFill/>
                          </a:ln>
                          <a:solidFill>
                            <a:srgbClr val="000000"/>
                          </a:solidFill>
                          <a:effectLst/>
                          <a:latin typeface="Calibri" pitchFamily="34" charset="0"/>
                          <a:ea typeface="MS PGothic" pitchFamily="34" charset="-128"/>
                        </a:rPr>
                        <a:t>Man</a:t>
                      </a:r>
                      <a:endParaRPr kumimoji="0" lang="es-ES" sz="1400" b="0" i="0" u="none" strike="noStrike" cap="none" normalizeH="0" baseline="0" dirty="0" smtClean="0">
                        <a:ln>
                          <a:noFill/>
                        </a:ln>
                        <a:solidFill>
                          <a:srgbClr val="000000"/>
                        </a:solidFill>
                        <a:effectLst/>
                        <a:latin typeface="Calibri" pitchFamily="34" charset="0"/>
                        <a:ea typeface="MS PGothic" pitchFamily="34" charset="-128"/>
                      </a:endParaRP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2"/>
                  </a:ext>
                </a:extLst>
              </a:tr>
              <a:tr h="280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35</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pitchFamily="34" charset="0"/>
                          <a:ea typeface="MS PGothic" pitchFamily="34" charset="-128"/>
                        </a:rPr>
                        <a:t>Bahamas</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3"/>
                  </a:ext>
                </a:extLst>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36</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Sudáfrica</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4"/>
                  </a:ext>
                </a:extLst>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37</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Filipinas</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5"/>
                  </a:ext>
                </a:extLst>
              </a:tr>
              <a:tr h="280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38</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Israel</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6"/>
                  </a:ext>
                </a:extLst>
              </a:tr>
              <a:tr h="280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39</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pitchFamily="34" charset="0"/>
                          <a:ea typeface="MS PGothic" pitchFamily="34" charset="-128"/>
                        </a:rPr>
                        <a:t>Holanda</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7"/>
                  </a:ext>
                </a:extLst>
              </a:tr>
              <a:tr h="280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40</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Bélgica</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8"/>
                  </a:ext>
                </a:extLst>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41</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Cyprus</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9"/>
                  </a:ext>
                </a:extLst>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42</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República Dominicana</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20"/>
                  </a:ext>
                </a:extLst>
              </a:tr>
              <a:tr h="280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43</a:t>
                      </a:r>
                    </a:p>
                  </a:txBody>
                  <a:tcPr marL="8702" marR="8702" marT="870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pitchFamily="34" charset="0"/>
                          <a:ea typeface="MS PGothic" pitchFamily="34" charset="-128"/>
                        </a:rPr>
                        <a:t>Francia</a:t>
                      </a:r>
                    </a:p>
                  </a:txBody>
                  <a:tcPr marL="8702" marR="8702" marT="870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21"/>
                  </a:ext>
                </a:extLst>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2866499284"/>
              </p:ext>
            </p:extLst>
          </p:nvPr>
        </p:nvGraphicFramePr>
        <p:xfrm>
          <a:off x="5810251" y="857251"/>
          <a:ext cx="2638425" cy="5438781"/>
        </p:xfrm>
        <a:graphic>
          <a:graphicData uri="http://schemas.openxmlformats.org/drawingml/2006/table">
            <a:tbl>
              <a:tblPr/>
              <a:tblGrid>
                <a:gridCol w="285750">
                  <a:extLst>
                    <a:ext uri="{9D8B030D-6E8A-4147-A177-3AD203B41FA5}">
                      <a16:colId xmlns:a16="http://schemas.microsoft.com/office/drawing/2014/main" val="20000"/>
                    </a:ext>
                  </a:extLst>
                </a:gridCol>
                <a:gridCol w="2352675">
                  <a:extLst>
                    <a:ext uri="{9D8B030D-6E8A-4147-A177-3AD203B41FA5}">
                      <a16:colId xmlns:a16="http://schemas.microsoft.com/office/drawing/2014/main" val="20001"/>
                    </a:ext>
                  </a:extLst>
                </a:gridCol>
              </a:tblGrid>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44</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Australia</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45</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Vanuatu</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1"/>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46</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FF0000"/>
                          </a:solidFill>
                          <a:effectLst/>
                          <a:latin typeface="Calibri" pitchFamily="34" charset="0"/>
                          <a:ea typeface="MS PGothic" pitchFamily="34" charset="-128"/>
                        </a:rPr>
                        <a:t>Costa Rica</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47</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Irlanda</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48</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Nueva Zelanda</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49</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Gibraltar</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50</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pitchFamily="34" charset="0"/>
                          <a:ea typeface="MS PGothic" pitchFamily="34" charset="-128"/>
                        </a:rPr>
                        <a:t>Noruega</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6"/>
                  </a:ext>
                </a:extLst>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51</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FF0000"/>
                          </a:solidFill>
                          <a:effectLst/>
                          <a:latin typeface="Calibri" pitchFamily="34" charset="0"/>
                          <a:ea typeface="MS PGothic" pitchFamily="34" charset="-128"/>
                        </a:rPr>
                        <a:t>Guatemala</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7"/>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52</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err="1" smtClean="0">
                          <a:ln>
                            <a:noFill/>
                          </a:ln>
                          <a:solidFill>
                            <a:srgbClr val="FF0000"/>
                          </a:solidFill>
                          <a:effectLst/>
                          <a:latin typeface="Calibri" pitchFamily="34" charset="0"/>
                          <a:ea typeface="MS PGothic" pitchFamily="34" charset="-128"/>
                        </a:rPr>
                        <a:t>Belize</a:t>
                      </a:r>
                      <a:endParaRPr kumimoji="0" lang="es-ES" sz="1400" b="0" i="0" u="none" strike="noStrike" cap="none" normalizeH="0" baseline="0" dirty="0" smtClean="0">
                        <a:ln>
                          <a:noFill/>
                        </a:ln>
                        <a:solidFill>
                          <a:srgbClr val="FF0000"/>
                        </a:solidFill>
                        <a:effectLst/>
                        <a:latin typeface="Calibri" pitchFamily="34" charset="0"/>
                        <a:ea typeface="MS PGothic" pitchFamily="34" charset="-128"/>
                      </a:endParaRP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8"/>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53</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Latvia</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9"/>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54</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Italia</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0"/>
                  </a:ext>
                </a:extLst>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55</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Aruba</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1"/>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56</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España</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2"/>
                  </a:ext>
                </a:extLst>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57</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Ghana</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3"/>
                  </a:ext>
                </a:extLst>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58</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err="1" smtClean="0">
                          <a:ln>
                            <a:noFill/>
                          </a:ln>
                          <a:solidFill>
                            <a:srgbClr val="FF0000"/>
                          </a:solidFill>
                          <a:effectLst/>
                          <a:latin typeface="Calibri" pitchFamily="34" charset="0"/>
                          <a:ea typeface="MS PGothic" pitchFamily="34" charset="-128"/>
                        </a:rPr>
                        <a:t>Curacao</a:t>
                      </a:r>
                      <a:endParaRPr kumimoji="0" lang="es-ES" sz="1400" b="0" i="0" u="none" strike="noStrike" cap="none" normalizeH="0" baseline="0" dirty="0" smtClean="0">
                        <a:ln>
                          <a:noFill/>
                        </a:ln>
                        <a:solidFill>
                          <a:srgbClr val="FF0000"/>
                        </a:solidFill>
                        <a:effectLst/>
                        <a:latin typeface="Calibri" pitchFamily="34" charset="0"/>
                        <a:ea typeface="MS PGothic" pitchFamily="34" charset="-128"/>
                      </a:endParaRP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4"/>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59</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FF0000"/>
                          </a:solidFill>
                          <a:effectLst/>
                          <a:latin typeface="Calibri" pitchFamily="34" charset="0"/>
                          <a:ea typeface="MS PGothic" pitchFamily="34" charset="-128"/>
                        </a:rPr>
                        <a:t>Islas Vírgenes EEUU</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5"/>
                  </a:ext>
                </a:extLst>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60</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Botswana</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6"/>
                  </a:ext>
                </a:extLst>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61</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FF0000"/>
                          </a:solidFill>
                          <a:effectLst/>
                          <a:latin typeface="Calibri" pitchFamily="34" charset="0"/>
                          <a:ea typeface="MS PGothic" pitchFamily="34" charset="-128"/>
                        </a:rPr>
                        <a:t>Anguilla</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7"/>
                  </a:ext>
                </a:extLst>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62</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FF0000"/>
                          </a:solidFill>
                          <a:effectLst/>
                          <a:latin typeface="Calibri" pitchFamily="34" charset="0"/>
                          <a:ea typeface="MS PGothic" pitchFamily="34" charset="-128"/>
                        </a:rPr>
                        <a:t>St </a:t>
                      </a:r>
                      <a:r>
                        <a:rPr kumimoji="0" lang="es-ES" sz="1400" b="0" i="0" u="none" strike="noStrike" cap="none" normalizeH="0" baseline="0" dirty="0" err="1" smtClean="0">
                          <a:ln>
                            <a:noFill/>
                          </a:ln>
                          <a:solidFill>
                            <a:srgbClr val="FF0000"/>
                          </a:solidFill>
                          <a:effectLst/>
                          <a:latin typeface="Calibri" pitchFamily="34" charset="0"/>
                          <a:ea typeface="MS PGothic" pitchFamily="34" charset="-128"/>
                        </a:rPr>
                        <a:t>Vincent</a:t>
                      </a:r>
                      <a:r>
                        <a:rPr kumimoji="0" lang="es-ES" sz="1400" b="0" i="0" u="none" strike="noStrike" cap="none" normalizeH="0" baseline="0" dirty="0" smtClean="0">
                          <a:ln>
                            <a:noFill/>
                          </a:ln>
                          <a:solidFill>
                            <a:srgbClr val="FF0000"/>
                          </a:solidFill>
                          <a:effectLst/>
                          <a:latin typeface="Calibri" pitchFamily="34" charset="0"/>
                          <a:ea typeface="MS PGothic" pitchFamily="34" charset="-128"/>
                        </a:rPr>
                        <a:t> &amp; </a:t>
                      </a:r>
                      <a:r>
                        <a:rPr kumimoji="0" lang="es-ES" sz="1400" b="0" i="0" u="none" strike="noStrike" cap="none" normalizeH="0" baseline="0" dirty="0" err="1" smtClean="0">
                          <a:ln>
                            <a:noFill/>
                          </a:ln>
                          <a:solidFill>
                            <a:srgbClr val="FF0000"/>
                          </a:solidFill>
                          <a:effectLst/>
                          <a:latin typeface="Calibri" pitchFamily="34" charset="0"/>
                          <a:ea typeface="MS PGothic" pitchFamily="34" charset="-128"/>
                        </a:rPr>
                        <a:t>the</a:t>
                      </a:r>
                      <a:r>
                        <a:rPr kumimoji="0" lang="es-ES" sz="1400" b="0" i="0" u="none" strike="noStrike" cap="none" normalizeH="0" baseline="0" dirty="0" smtClean="0">
                          <a:ln>
                            <a:noFill/>
                          </a:ln>
                          <a:solidFill>
                            <a:srgbClr val="FF0000"/>
                          </a:solidFill>
                          <a:effectLst/>
                          <a:latin typeface="Calibri" pitchFamily="34" charset="0"/>
                          <a:ea typeface="MS PGothic" pitchFamily="34" charset="-128"/>
                        </a:rPr>
                        <a:t> Grenadines</a:t>
                      </a:r>
                      <a:r>
                        <a:rPr kumimoji="0" lang="es-ES" sz="1400" b="0" i="0" u="none" strike="noStrike" cap="none" normalizeH="0" baseline="30000" dirty="0" smtClean="0">
                          <a:ln>
                            <a:noFill/>
                          </a:ln>
                          <a:solidFill>
                            <a:srgbClr val="FF0000"/>
                          </a:solidFill>
                          <a:effectLst/>
                          <a:latin typeface="Calibri" pitchFamily="34" charset="0"/>
                          <a:ea typeface="MS PGothic" pitchFamily="34" charset="-128"/>
                        </a:rPr>
                        <a:t>1</a:t>
                      </a:r>
                      <a:endParaRPr kumimoji="0" lang="es-ES" sz="1400" b="0" i="0" u="none" strike="noStrike" cap="none" normalizeH="0" baseline="0" dirty="0" smtClean="0">
                        <a:ln>
                          <a:noFill/>
                        </a:ln>
                        <a:solidFill>
                          <a:srgbClr val="FF0000"/>
                        </a:solidFill>
                        <a:effectLst/>
                        <a:latin typeface="Calibri" pitchFamily="34" charset="0"/>
                        <a:ea typeface="MS PGothic" pitchFamily="34" charset="-128"/>
                      </a:endParaRP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8"/>
                  </a:ext>
                </a:extLst>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63</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Turks &amp; Caicos Islands</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9"/>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64</a:t>
                      </a:r>
                    </a:p>
                  </a:txBody>
                  <a:tcPr marL="8912" marR="8912" marT="8912"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pitchFamily="34" charset="0"/>
                          <a:ea typeface="MS PGothic" pitchFamily="34" charset="-128"/>
                        </a:rPr>
                        <a:t>Malta</a:t>
                      </a:r>
                    </a:p>
                  </a:txBody>
                  <a:tcPr marL="8912" marR="8912" marT="8912"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20"/>
                  </a:ext>
                </a:extLst>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793047298"/>
              </p:ext>
            </p:extLst>
          </p:nvPr>
        </p:nvGraphicFramePr>
        <p:xfrm>
          <a:off x="8024814" y="857250"/>
          <a:ext cx="2071687" cy="5143500"/>
        </p:xfrm>
        <a:graphic>
          <a:graphicData uri="http://schemas.openxmlformats.org/drawingml/2006/table">
            <a:tbl>
              <a:tblPr/>
              <a:tblGrid>
                <a:gridCol w="411162">
                  <a:extLst>
                    <a:ext uri="{9D8B030D-6E8A-4147-A177-3AD203B41FA5}">
                      <a16:colId xmlns:a16="http://schemas.microsoft.com/office/drawing/2014/main" val="20000"/>
                    </a:ext>
                  </a:extLst>
                </a:gridCol>
                <a:gridCol w="1660525">
                  <a:extLst>
                    <a:ext uri="{9D8B030D-6E8A-4147-A177-3AD203B41FA5}">
                      <a16:colId xmlns:a16="http://schemas.microsoft.com/office/drawing/2014/main" val="20001"/>
                    </a:ext>
                  </a:extLst>
                </a:gridCol>
              </a:tblGrid>
              <a:tr h="3063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65</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Santa Lucia</a:t>
                      </a: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r h="265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66</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Dinamarka</a:t>
                      </a: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1"/>
                  </a:ext>
                </a:extLst>
              </a:tr>
              <a:tr h="3063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67</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FF0000"/>
                          </a:solidFill>
                          <a:effectLst/>
                          <a:latin typeface="Calibri" pitchFamily="34" charset="0"/>
                          <a:ea typeface="MS PGothic" pitchFamily="34" charset="-128"/>
                        </a:rPr>
                        <a:t>Antigua &amp; Barbuda</a:t>
                      </a: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265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68</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San Marino</a:t>
                      </a: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3063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69</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Portugal (Madeira)</a:t>
                      </a:r>
                      <a:r>
                        <a:rPr kumimoji="0" lang="es-ES" sz="1400" b="0" i="0" u="none" strike="noStrike" cap="none" normalizeH="0" baseline="30000" smtClean="0">
                          <a:ln>
                            <a:noFill/>
                          </a:ln>
                          <a:solidFill>
                            <a:srgbClr val="000000"/>
                          </a:solidFill>
                          <a:effectLst/>
                          <a:latin typeface="Calibri" pitchFamily="34" charset="0"/>
                          <a:ea typeface="MS PGothic" pitchFamily="34" charset="-128"/>
                        </a:rPr>
                        <a:t>3</a:t>
                      </a:r>
                      <a:endParaRPr kumimoji="0" lang="es-ES" sz="1400" b="0" i="0" u="none" strike="noStrike" cap="none" normalizeH="0" baseline="0" smtClean="0">
                        <a:ln>
                          <a:noFill/>
                        </a:ln>
                        <a:solidFill>
                          <a:srgbClr val="000000"/>
                        </a:solidFill>
                        <a:effectLst/>
                        <a:latin typeface="Calibri" pitchFamily="34" charset="0"/>
                        <a:ea typeface="MS PGothic" pitchFamily="34" charset="-128"/>
                      </a:endParaRP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3063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70</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err="1" smtClean="0">
                          <a:ln>
                            <a:noFill/>
                          </a:ln>
                          <a:solidFill>
                            <a:srgbClr val="FF0000"/>
                          </a:solidFill>
                          <a:effectLst/>
                          <a:latin typeface="Calibri" pitchFamily="34" charset="0"/>
                          <a:ea typeface="MS PGothic" pitchFamily="34" charset="-128"/>
                        </a:rPr>
                        <a:t>Grenada</a:t>
                      </a:r>
                      <a:endParaRPr kumimoji="0" lang="es-ES" sz="1400" b="0" i="0" u="none" strike="noStrike" cap="none" normalizeH="0" baseline="0" dirty="0" smtClean="0">
                        <a:ln>
                          <a:noFill/>
                        </a:ln>
                        <a:solidFill>
                          <a:srgbClr val="FF0000"/>
                        </a:solidFill>
                        <a:effectLst/>
                        <a:latin typeface="Calibri" pitchFamily="34" charset="0"/>
                        <a:ea typeface="MS PGothic" pitchFamily="34" charset="-128"/>
                      </a:endParaRP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265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71</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Suecia</a:t>
                      </a: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6"/>
                  </a:ext>
                </a:extLst>
              </a:tr>
              <a:tr h="265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72</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Hungria</a:t>
                      </a: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7"/>
                  </a:ext>
                </a:extLst>
              </a:tr>
              <a:tr h="3063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73</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Brunei Darussalam</a:t>
                      </a: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8"/>
                  </a:ext>
                </a:extLst>
              </a:tr>
              <a:tr h="265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74</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Andorra</a:t>
                      </a: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9"/>
                  </a:ext>
                </a:extLst>
              </a:tr>
              <a:tr h="265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75</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Mónaco</a:t>
                      </a: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0"/>
                  </a:ext>
                </a:extLst>
              </a:tr>
              <a:tr h="265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76</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Samoa</a:t>
                      </a: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1"/>
                  </a:ext>
                </a:extLst>
              </a:tr>
              <a:tr h="3063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77</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Dominica</a:t>
                      </a: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2"/>
                  </a:ext>
                </a:extLst>
              </a:tr>
              <a:tr h="3063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78</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Cook Islands</a:t>
                      </a: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3"/>
                  </a:ext>
                </a:extLst>
              </a:tr>
              <a:tr h="265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79</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Maldivas</a:t>
                      </a: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4"/>
                  </a:ext>
                </a:extLst>
              </a:tr>
              <a:tr h="3063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80</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St Kitts &amp; Nevis</a:t>
                      </a: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5"/>
                  </a:ext>
                </a:extLst>
              </a:tr>
              <a:tr h="265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81</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ea typeface="MS PGothic" pitchFamily="34" charset="-128"/>
                        </a:rPr>
                        <a:t>Nauru</a:t>
                      </a: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6"/>
                  </a:ext>
                </a:extLst>
              </a:tr>
              <a:tr h="3063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0000"/>
                          </a:solidFill>
                          <a:effectLst/>
                          <a:latin typeface="Calibri" pitchFamily="34" charset="0"/>
                          <a:ea typeface="MS PGothic" pitchFamily="34" charset="-128"/>
                        </a:rPr>
                        <a:t>82</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pitchFamily="34" charset="0"/>
                          <a:ea typeface="MS PGothic" pitchFamily="34" charset="-128"/>
                        </a:rPr>
                        <a:t>Montserrat</a:t>
                      </a:r>
                    </a:p>
                  </a:txBody>
                  <a:tcPr marL="9525" marR="9525" marT="9525"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7"/>
                  </a:ext>
                </a:extLst>
              </a:tr>
            </a:tbl>
          </a:graphicData>
        </a:graphic>
      </p:graphicFrame>
      <p:sp>
        <p:nvSpPr>
          <p:cNvPr id="20650" name="10 CuadroTexto"/>
          <p:cNvSpPr txBox="1">
            <a:spLocks noChangeArrowheads="1"/>
          </p:cNvSpPr>
          <p:nvPr/>
        </p:nvSpPr>
        <p:spPr bwMode="auto">
          <a:xfrm>
            <a:off x="1919288" y="404813"/>
            <a:ext cx="8215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s-ES" altLang="es-MX" sz="2000" b="1">
                <a:solidFill>
                  <a:srgbClr val="FF0000"/>
                </a:solidFill>
                <a:latin typeface="Calibri" panose="020F0502020204030204" pitchFamily="34" charset="0"/>
              </a:rPr>
              <a:t>Ranking según índice de secreto financiero de Tax Justice Network </a:t>
            </a:r>
          </a:p>
        </p:txBody>
      </p:sp>
    </p:spTree>
    <p:extLst>
      <p:ext uri="{BB962C8B-B14F-4D97-AF65-F5344CB8AC3E}">
        <p14:creationId xmlns:p14="http://schemas.microsoft.com/office/powerpoint/2010/main" val="494391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número de diapositiva 5"/>
          <p:cNvSpPr>
            <a:spLocks noGrp="1"/>
          </p:cNvSpPr>
          <p:nvPr>
            <p:ph type="sldNum" sz="quarter" idx="11"/>
          </p:nvPr>
        </p:nvSpPr>
        <p:spPr>
          <a:xfrm>
            <a:off x="8077200" y="6356351"/>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C5C20CE3-072C-4C94-9BFE-0D062410BD0F}" type="slidenum">
              <a:rPr lang="en-GB" altLang="es-MX" sz="1200">
                <a:latin typeface="Arial Black" panose="020B0A04020102020204" pitchFamily="34" charset="0"/>
              </a:rPr>
              <a:pPr>
                <a:spcBef>
                  <a:spcPct val="0"/>
                </a:spcBef>
                <a:buClrTx/>
                <a:buSzTx/>
                <a:buFontTx/>
                <a:buNone/>
              </a:pPr>
              <a:t>14</a:t>
            </a:fld>
            <a:endParaRPr lang="en-GB" altLang="es-MX" sz="1200">
              <a:latin typeface="Arial Black" panose="020B0A04020102020204" pitchFamily="34" charset="0"/>
            </a:endParaRPr>
          </a:p>
        </p:txBody>
      </p:sp>
      <p:sp>
        <p:nvSpPr>
          <p:cNvPr id="21507" name="Rectangle 2"/>
          <p:cNvSpPr>
            <a:spLocks noGrp="1" noChangeArrowheads="1"/>
          </p:cNvSpPr>
          <p:nvPr>
            <p:ph type="title"/>
          </p:nvPr>
        </p:nvSpPr>
        <p:spPr>
          <a:xfrm>
            <a:off x="1524000" y="84138"/>
            <a:ext cx="9144000" cy="1143000"/>
          </a:xfrm>
        </p:spPr>
        <p:txBody>
          <a:bodyPr/>
          <a:lstStyle/>
          <a:p>
            <a:r>
              <a:rPr lang="es-ES" altLang="es-MX" sz="3200"/>
              <a:t>¿Quienes los usan?</a:t>
            </a:r>
            <a:endParaRPr lang="en-GB" altLang="es-MX" sz="3200"/>
          </a:p>
        </p:txBody>
      </p:sp>
      <p:sp>
        <p:nvSpPr>
          <p:cNvPr id="2" name="CuadroTexto 1"/>
          <p:cNvSpPr txBox="1"/>
          <p:nvPr/>
        </p:nvSpPr>
        <p:spPr>
          <a:xfrm>
            <a:off x="1524001" y="1189038"/>
            <a:ext cx="5737225" cy="584200"/>
          </a:xfrm>
          <a:prstGeom prst="rect">
            <a:avLst/>
          </a:prstGeom>
          <a:solidFill>
            <a:schemeClr val="accent5">
              <a:lumMod val="60000"/>
              <a:lumOff val="40000"/>
            </a:schemeClr>
          </a:solidFill>
        </p:spPr>
        <p:txBody>
          <a:bodyPr>
            <a:spAutoFit/>
          </a:bodyPr>
          <a:lstStyle/>
          <a:p>
            <a:pPr eaLnBrk="1" hangingPunct="1">
              <a:defRPr/>
            </a:pPr>
            <a:r>
              <a:rPr lang="es-ES" sz="3200" dirty="0">
                <a:latin typeface="Arial" charset="0"/>
                <a:ea typeface="ＭＳ Ｐゴシック" charset="0"/>
              </a:rPr>
              <a:t>Empresas pantalla/fachada </a:t>
            </a:r>
          </a:p>
        </p:txBody>
      </p:sp>
      <p:sp>
        <p:nvSpPr>
          <p:cNvPr id="21509" name="Rectángulo 2"/>
          <p:cNvSpPr>
            <a:spLocks noChangeArrowheads="1"/>
          </p:cNvSpPr>
          <p:nvPr/>
        </p:nvSpPr>
        <p:spPr bwMode="auto">
          <a:xfrm>
            <a:off x="1943100" y="2087563"/>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s-ES" altLang="es-MX" sz="1800"/>
              <a:t>En un mismo domicilio de Delaware, están registradas 6.500 empresas. </a:t>
            </a:r>
          </a:p>
          <a:p>
            <a:pPr eaLnBrk="1" hangingPunct="1">
              <a:spcBef>
                <a:spcPct val="0"/>
              </a:spcBef>
              <a:buClrTx/>
              <a:buSzTx/>
              <a:buFontTx/>
              <a:buNone/>
            </a:pPr>
            <a:r>
              <a:rPr lang="es-ES" altLang="es-MX" sz="1800"/>
              <a:t>Dos tercios de las empresas del listado Forbes 500 tienen domiciliada alguna empresa en este domicilio, entre ellas Ford, American Airlines, General Motors, Coca-Cola y Kentucky Fried Chicken.</a:t>
            </a:r>
            <a:r>
              <a:rPr lang="es-ES_tradnl" altLang="es-MX" sz="1800"/>
              <a:t> </a:t>
            </a:r>
            <a:r>
              <a:rPr lang="en-US" altLang="es-MX" sz="1800"/>
              <a:t> </a:t>
            </a:r>
            <a:endParaRPr lang="es-ES_tradnl" altLang="es-MX" sz="1800"/>
          </a:p>
        </p:txBody>
      </p:sp>
      <p:pic>
        <p:nvPicPr>
          <p:cNvPr id="21510" name="Imagen 3" descr="N Orrange 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83000"/>
            <a:ext cx="9144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511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a:xfrm>
            <a:off x="1524000" y="333376"/>
            <a:ext cx="9715500" cy="912813"/>
          </a:xfrm>
        </p:spPr>
        <p:txBody>
          <a:bodyPr/>
          <a:lstStyle/>
          <a:p>
            <a:r>
              <a:rPr lang="es-ES" altLang="es-MX" sz="2800"/>
              <a:t>¿Quienes los usan?</a:t>
            </a:r>
          </a:p>
        </p:txBody>
      </p:sp>
      <p:sp>
        <p:nvSpPr>
          <p:cNvPr id="23555" name="Rectángulo 1"/>
          <p:cNvSpPr>
            <a:spLocks noChangeArrowheads="1"/>
          </p:cNvSpPr>
          <p:nvPr/>
        </p:nvSpPr>
        <p:spPr bwMode="auto">
          <a:xfrm>
            <a:off x="1663700" y="1635125"/>
            <a:ext cx="2946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s-ES" altLang="es-MX" sz="2400"/>
              <a:t>En las islas Vírgenes Británicas, hay 830 000 compañías registradas …</a:t>
            </a:r>
          </a:p>
        </p:txBody>
      </p:sp>
      <p:pic>
        <p:nvPicPr>
          <p:cNvPr id="23556" name="Imagen 2" descr="po_bo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8164" y="4089400"/>
            <a:ext cx="422592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ángulo 5"/>
          <p:cNvSpPr>
            <a:spLocks noChangeArrowheads="1"/>
          </p:cNvSpPr>
          <p:nvPr/>
        </p:nvSpPr>
        <p:spPr bwMode="auto">
          <a:xfrm>
            <a:off x="7023100" y="4492626"/>
            <a:ext cx="382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s-ES" altLang="es-MX" sz="2400"/>
              <a:t>… y solo 19 000 habitantes</a:t>
            </a:r>
          </a:p>
        </p:txBody>
      </p:sp>
      <p:pic>
        <p:nvPicPr>
          <p:cNvPr id="23558" name="Imagen 3" descr="data=VLHX1wd2Cgu8wR6jwyh-km8JBWAkEzU4,wwNLOQKXx6NR85TaLaa9ah0j9wJVwBjGyOAzSry6HF054QxxnnKKvcqeFIInjPAHP-StMpphWMq2gnlJS6COYWUHOeLgcwV-MR_MaOZtjWqzW_cN4kAPn_C1jxtRUFqQ1kcUXPz3LSBgIzSN0gMKxLuFeiQwD6Uc6qovticEHF2CTC2RoCSPwvQBSGSqDcj0m0ft53P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2200" y="1612900"/>
            <a:ext cx="5765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33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r="21992" b="2971"/>
          <a:stretch>
            <a:fillRect/>
          </a:stretch>
        </p:blipFill>
        <p:spPr bwMode="auto">
          <a:xfrm>
            <a:off x="794327" y="886691"/>
            <a:ext cx="10381673" cy="5637935"/>
          </a:xfrm>
          <a:prstGeom prst="rect">
            <a:avLst/>
          </a:prstGeom>
          <a:noFill/>
        </p:spPr>
      </p:pic>
      <p:sp>
        <p:nvSpPr>
          <p:cNvPr id="21507" name="Rectangle 3"/>
          <p:cNvSpPr>
            <a:spLocks noChangeArrowheads="1"/>
          </p:cNvSpPr>
          <p:nvPr/>
        </p:nvSpPr>
        <p:spPr bwMode="auto">
          <a:xfrm>
            <a:off x="997527" y="144923"/>
            <a:ext cx="10769600" cy="400110"/>
          </a:xfrm>
          <a:prstGeom prst="rect">
            <a:avLst/>
          </a:prstGeom>
          <a:noFill/>
          <a:ln w="9525">
            <a:noFill/>
            <a:miter lim="800000"/>
            <a:headEnd/>
            <a:tailEnd/>
          </a:ln>
          <a:effectLst/>
        </p:spPr>
        <p:txBody>
          <a:bodyPr wrap="square" anchor="ctr">
            <a:spAutoFit/>
          </a:bodyPr>
          <a:lstStyle/>
          <a:p>
            <a:r>
              <a:rPr lang="es-ES_tradnl" sz="2000" b="1" dirty="0">
                <a:latin typeface="Bookman Old Style" panose="02050604050505020204" pitchFamily="18" charset="0"/>
                <a:cs typeface="Times New Roman" pitchFamily="18" charset="0"/>
              </a:rPr>
              <a:t>Promedio anual de egresos ilícitos financieros, 2000-2008, USD mil millones</a:t>
            </a:r>
            <a:r>
              <a:rPr lang="es-ES_tradnl" sz="2000" b="1" baseline="30000" dirty="0">
                <a:latin typeface="Bookman Old Style" panose="02050604050505020204" pitchFamily="18" charset="0"/>
                <a:cs typeface="Times New Roman" pitchFamily="18" charset="0"/>
                <a:hlinkClick r:id="" action="ppaction://noaction"/>
              </a:rPr>
              <a:t>[i]</a:t>
            </a:r>
            <a:endParaRPr lang="en-US" sz="2000" b="1" dirty="0">
              <a:latin typeface="Bookman Old Style" panose="02050604050505020204" pitchFamily="18" charset="0"/>
            </a:endParaRPr>
          </a:p>
        </p:txBody>
      </p:sp>
      <p:sp>
        <p:nvSpPr>
          <p:cNvPr id="21509" name="Rectangle 5"/>
          <p:cNvSpPr>
            <a:spLocks noChangeArrowheads="1"/>
          </p:cNvSpPr>
          <p:nvPr/>
        </p:nvSpPr>
        <p:spPr bwMode="auto">
          <a:xfrm>
            <a:off x="3000375" y="6628284"/>
            <a:ext cx="5551520" cy="230832"/>
          </a:xfrm>
          <a:prstGeom prst="rect">
            <a:avLst/>
          </a:prstGeom>
          <a:noFill/>
          <a:ln w="9525">
            <a:noFill/>
            <a:miter lim="800000"/>
            <a:headEnd/>
            <a:tailEnd/>
          </a:ln>
          <a:effectLst/>
        </p:spPr>
        <p:txBody>
          <a:bodyPr wrap="none" anchor="ctr">
            <a:spAutoFit/>
          </a:bodyPr>
          <a:lstStyle/>
          <a:p>
            <a:r>
              <a:rPr lang="es-ES" sz="900" i="1"/>
              <a:t>Fuente: La peor de las paradojas: flujos financieros ilícitos para paraísos fiscales. Matti Kohonen TJN, en base al GFI</a:t>
            </a:r>
          </a:p>
        </p:txBody>
      </p:sp>
    </p:spTree>
    <p:extLst>
      <p:ext uri="{BB962C8B-B14F-4D97-AF65-F5344CB8AC3E}">
        <p14:creationId xmlns:p14="http://schemas.microsoft.com/office/powerpoint/2010/main" val="4187685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r="5106" b="2612"/>
          <a:stretch>
            <a:fillRect/>
          </a:stretch>
        </p:blipFill>
        <p:spPr bwMode="auto">
          <a:xfrm>
            <a:off x="369455" y="260350"/>
            <a:ext cx="11611375" cy="6367934"/>
          </a:xfrm>
          <a:prstGeom prst="rect">
            <a:avLst/>
          </a:prstGeom>
          <a:noFill/>
        </p:spPr>
      </p:pic>
      <p:sp>
        <p:nvSpPr>
          <p:cNvPr id="22533" name="Rectangle 5"/>
          <p:cNvSpPr>
            <a:spLocks noChangeArrowheads="1"/>
          </p:cNvSpPr>
          <p:nvPr/>
        </p:nvSpPr>
        <p:spPr bwMode="auto">
          <a:xfrm>
            <a:off x="3000375" y="6628284"/>
            <a:ext cx="5551520" cy="230832"/>
          </a:xfrm>
          <a:prstGeom prst="rect">
            <a:avLst/>
          </a:prstGeom>
          <a:noFill/>
          <a:ln w="9525">
            <a:noFill/>
            <a:miter lim="800000"/>
            <a:headEnd/>
            <a:tailEnd/>
          </a:ln>
          <a:effectLst/>
        </p:spPr>
        <p:txBody>
          <a:bodyPr wrap="none" anchor="ctr">
            <a:spAutoFit/>
          </a:bodyPr>
          <a:lstStyle/>
          <a:p>
            <a:r>
              <a:rPr lang="es-ES" sz="900" i="1"/>
              <a:t>Fuente: La peor de las paradojas: flujos financieros ilícitos para paraísos fiscales. Matti Kohonen TJN, en base al GFI</a:t>
            </a:r>
          </a:p>
        </p:txBody>
      </p:sp>
    </p:spTree>
    <p:extLst>
      <p:ext uri="{BB962C8B-B14F-4D97-AF65-F5344CB8AC3E}">
        <p14:creationId xmlns:p14="http://schemas.microsoft.com/office/powerpoint/2010/main" val="907366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7608888" y="6237288"/>
            <a:ext cx="3059112" cy="620712"/>
          </a:xfrm>
          <a:prstGeom prst="rect">
            <a:avLst/>
          </a:prstGeom>
          <a:noFill/>
          <a:ln w="9525">
            <a:noFill/>
            <a:round/>
            <a:headEnd/>
            <a:tailEnd/>
          </a:ln>
          <a:effectLst/>
        </p:spPr>
      </p:pic>
      <p:grpSp>
        <p:nvGrpSpPr>
          <p:cNvPr id="25603" name="Group 3"/>
          <p:cNvGrpSpPr>
            <a:grpSpLocks/>
          </p:cNvGrpSpPr>
          <p:nvPr/>
        </p:nvGrpSpPr>
        <p:grpSpPr bwMode="auto">
          <a:xfrm>
            <a:off x="369455" y="1125539"/>
            <a:ext cx="11656290" cy="5532437"/>
            <a:chOff x="454" y="907"/>
            <a:chExt cx="4814" cy="3287"/>
          </a:xfrm>
        </p:grpSpPr>
        <p:pic>
          <p:nvPicPr>
            <p:cNvPr id="25604" name="Picture 4"/>
            <p:cNvPicPr>
              <a:picLocks noChangeAspect="1" noChangeArrowheads="1"/>
            </p:cNvPicPr>
            <p:nvPr/>
          </p:nvPicPr>
          <p:blipFill>
            <a:blip r:embed="rId4" cstate="print"/>
            <a:srcRect/>
            <a:stretch>
              <a:fillRect/>
            </a:stretch>
          </p:blipFill>
          <p:spPr bwMode="auto">
            <a:xfrm>
              <a:off x="454" y="907"/>
              <a:ext cx="4815" cy="3288"/>
            </a:xfrm>
            <a:prstGeom prst="rect">
              <a:avLst/>
            </a:prstGeom>
            <a:noFill/>
            <a:ln w="9525">
              <a:noFill/>
              <a:round/>
              <a:headEnd/>
              <a:tailEnd/>
            </a:ln>
            <a:effectLst/>
          </p:spPr>
        </p:pic>
        <p:sp>
          <p:nvSpPr>
            <p:cNvPr id="25605" name="Text Box 5"/>
            <p:cNvSpPr txBox="1">
              <a:spLocks noChangeArrowheads="1"/>
            </p:cNvSpPr>
            <p:nvPr/>
          </p:nvSpPr>
          <p:spPr bwMode="auto">
            <a:xfrm>
              <a:off x="454" y="907"/>
              <a:ext cx="4815" cy="3288"/>
            </a:xfrm>
            <a:prstGeom prst="rect">
              <a:avLst/>
            </a:prstGeom>
            <a:noFill/>
            <a:ln w="9525">
              <a:noFill/>
              <a:round/>
              <a:headEnd/>
              <a:tailEnd/>
            </a:ln>
            <a:effectLst/>
          </p:spPr>
          <p:txBody>
            <a:bodyPr wrap="none" anchor="ctr"/>
            <a:lstStyle/>
            <a:p>
              <a:endParaRPr lang="es-CR"/>
            </a:p>
          </p:txBody>
        </p:sp>
      </p:grpSp>
      <p:sp>
        <p:nvSpPr>
          <p:cNvPr id="25606" name="Text Box 6"/>
          <p:cNvSpPr txBox="1">
            <a:spLocks noChangeArrowheads="1"/>
          </p:cNvSpPr>
          <p:nvPr/>
        </p:nvSpPr>
        <p:spPr bwMode="auto">
          <a:xfrm>
            <a:off x="720436" y="47626"/>
            <a:ext cx="10917382" cy="728229"/>
          </a:xfrm>
          <a:prstGeom prst="rect">
            <a:avLst/>
          </a:prstGeom>
          <a:noFill/>
          <a:ln w="9525">
            <a:noFill/>
            <a:round/>
            <a:headEnd/>
            <a:tailEnd/>
          </a:ln>
          <a:effectLst/>
        </p:spPr>
        <p:txBody>
          <a:bodyPr lIns="90000" tIns="46800" rIns="90000" bIns="46800" anchor="b"/>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a:solidFill>
                  <a:srgbClr val="000000"/>
                </a:solidFill>
                <a:latin typeface="Corbel" pitchFamily="34" charset="0"/>
              </a:rPr>
              <a:t/>
            </a:r>
            <a:br>
              <a:rPr lang="en-US" sz="1600" b="1" dirty="0">
                <a:solidFill>
                  <a:srgbClr val="000000"/>
                </a:solidFill>
                <a:latin typeface="Corbel" pitchFamily="34" charset="0"/>
              </a:rPr>
            </a:br>
            <a:r>
              <a:rPr lang="es-ES" sz="1600" b="1" dirty="0">
                <a:solidFill>
                  <a:srgbClr val="000000"/>
                </a:solidFill>
                <a:latin typeface="Corbel" pitchFamily="34" charset="0"/>
              </a:rPr>
              <a:t> </a:t>
            </a:r>
            <a:r>
              <a:rPr lang="en-US" sz="1600" b="1" dirty="0" err="1" smtClean="0">
                <a:solidFill>
                  <a:srgbClr val="000000"/>
                </a:solidFill>
                <a:latin typeface="Bookman Old Style" panose="02050604050505020204" pitchFamily="18" charset="0"/>
              </a:rPr>
              <a:t>Perdida</a:t>
            </a:r>
            <a:r>
              <a:rPr lang="en-US" sz="1600" b="1" dirty="0" smtClean="0">
                <a:solidFill>
                  <a:srgbClr val="000000"/>
                </a:solidFill>
                <a:latin typeface="Bookman Old Style" panose="02050604050505020204" pitchFamily="18" charset="0"/>
              </a:rPr>
              <a:t> </a:t>
            </a:r>
            <a:r>
              <a:rPr lang="en-US" sz="1600" b="1" dirty="0">
                <a:solidFill>
                  <a:srgbClr val="000000"/>
                </a:solidFill>
                <a:latin typeface="Bookman Old Style" panose="02050604050505020204" pitchFamily="18" charset="0"/>
              </a:rPr>
              <a:t>de </a:t>
            </a:r>
            <a:r>
              <a:rPr lang="en-US" sz="1600" b="1" dirty="0" err="1">
                <a:solidFill>
                  <a:srgbClr val="000000"/>
                </a:solidFill>
                <a:latin typeface="Bookman Old Style" panose="02050604050505020204" pitchFamily="18" charset="0"/>
              </a:rPr>
              <a:t>capitales</a:t>
            </a:r>
            <a:r>
              <a:rPr lang="en-US" sz="1600" b="1" dirty="0">
                <a:solidFill>
                  <a:srgbClr val="000000"/>
                </a:solidFill>
                <a:latin typeface="Bookman Old Style" panose="02050604050505020204" pitchFamily="18" charset="0"/>
              </a:rPr>
              <a:t> e </a:t>
            </a:r>
            <a:r>
              <a:rPr lang="en-US" sz="1600" b="1" dirty="0" err="1">
                <a:solidFill>
                  <a:srgbClr val="000000"/>
                </a:solidFill>
                <a:latin typeface="Bookman Old Style" panose="02050604050505020204" pitchFamily="18" charset="0"/>
              </a:rPr>
              <a:t>ingresos</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fiscales</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derivados</a:t>
            </a:r>
            <a:r>
              <a:rPr lang="en-US" sz="1600" b="1" dirty="0">
                <a:solidFill>
                  <a:srgbClr val="000000"/>
                </a:solidFill>
                <a:latin typeface="Bookman Old Style" panose="02050604050505020204" pitchFamily="18" charset="0"/>
              </a:rPr>
              <a:t> de los </a:t>
            </a:r>
            <a:r>
              <a:rPr lang="en-US" sz="1600" b="1" dirty="0" err="1">
                <a:solidFill>
                  <a:srgbClr val="000000"/>
                </a:solidFill>
                <a:latin typeface="Bookman Old Style" panose="02050604050505020204" pitchFamily="18" charset="0"/>
              </a:rPr>
              <a:t>precios</a:t>
            </a:r>
            <a:r>
              <a:rPr lang="en-US" sz="1600" b="1" dirty="0">
                <a:solidFill>
                  <a:srgbClr val="000000"/>
                </a:solidFill>
                <a:latin typeface="Bookman Old Style" panose="02050604050505020204" pitchFamily="18" charset="0"/>
              </a:rPr>
              <a:t> de </a:t>
            </a:r>
            <a:r>
              <a:rPr lang="en-US" sz="1600" b="1" dirty="0" err="1">
                <a:solidFill>
                  <a:srgbClr val="000000"/>
                </a:solidFill>
                <a:latin typeface="Bookman Old Style" panose="02050604050505020204" pitchFamily="18" charset="0"/>
              </a:rPr>
              <a:t>transferencia</a:t>
            </a:r>
            <a:r>
              <a:rPr lang="en-US" sz="1600" b="1" dirty="0">
                <a:solidFill>
                  <a:srgbClr val="000000"/>
                </a:solidFill>
                <a:latin typeface="Bookman Old Style" panose="02050604050505020204" pitchFamily="18" charset="0"/>
              </a:rPr>
              <a:t> del </a:t>
            </a:r>
            <a:r>
              <a:rPr lang="en-US" sz="1600" b="1" dirty="0" err="1">
                <a:solidFill>
                  <a:srgbClr val="000000"/>
                </a:solidFill>
                <a:latin typeface="Bookman Old Style" panose="02050604050505020204" pitchFamily="18" charset="0"/>
              </a:rPr>
              <a:t>comercio</a:t>
            </a:r>
            <a:r>
              <a:rPr lang="en-US" sz="1600" b="1" dirty="0">
                <a:solidFill>
                  <a:srgbClr val="000000"/>
                </a:solidFill>
                <a:latin typeface="Bookman Old Style" panose="02050604050505020204" pitchFamily="18" charset="0"/>
              </a:rPr>
              <a:t> bilateral de </a:t>
            </a:r>
            <a:r>
              <a:rPr lang="en-US" sz="1600" b="1" dirty="0" err="1">
                <a:solidFill>
                  <a:srgbClr val="000000"/>
                </a:solidFill>
                <a:latin typeface="Bookman Old Style" panose="02050604050505020204" pitchFamily="18" charset="0"/>
              </a:rPr>
              <a:t>países</a:t>
            </a:r>
            <a:r>
              <a:rPr lang="en-US" sz="1600" b="1" dirty="0">
                <a:solidFill>
                  <a:srgbClr val="000000"/>
                </a:solidFill>
                <a:latin typeface="Bookman Old Style" panose="02050604050505020204" pitchFamily="18" charset="0"/>
              </a:rPr>
              <a:t> de América Latina </a:t>
            </a:r>
            <a:r>
              <a:rPr lang="en-US" sz="1600" b="1" dirty="0" err="1">
                <a:solidFill>
                  <a:srgbClr val="000000"/>
                </a:solidFill>
                <a:latin typeface="Bookman Old Style" panose="02050604050505020204" pitchFamily="18" charset="0"/>
              </a:rPr>
              <a:t>hacia</a:t>
            </a:r>
            <a:r>
              <a:rPr lang="en-US" sz="1600" b="1" dirty="0">
                <a:solidFill>
                  <a:srgbClr val="000000"/>
                </a:solidFill>
                <a:latin typeface="Bookman Old Style" panose="02050604050505020204" pitchFamily="18" charset="0"/>
              </a:rPr>
              <a:t> la UE-27 y EE.UU. (en US$ </a:t>
            </a:r>
            <a:r>
              <a:rPr lang="en-US" sz="1600" b="1" dirty="0" err="1">
                <a:solidFill>
                  <a:srgbClr val="000000"/>
                </a:solidFill>
                <a:latin typeface="Bookman Old Style" panose="02050604050505020204" pitchFamily="18" charset="0"/>
              </a:rPr>
              <a:t>dólares</a:t>
            </a:r>
            <a:r>
              <a:rPr lang="en-US" sz="1600" b="1" dirty="0">
                <a:solidFill>
                  <a:srgbClr val="000000"/>
                </a:solidFill>
                <a:latin typeface="Bookman Old Style" panose="02050604050505020204" pitchFamily="18" charset="0"/>
              </a:rPr>
              <a:t>)</a:t>
            </a:r>
          </a:p>
        </p:txBody>
      </p:sp>
      <p:sp>
        <p:nvSpPr>
          <p:cNvPr id="25607" name="Rectangle 7"/>
          <p:cNvSpPr>
            <a:spLocks noChangeArrowheads="1"/>
          </p:cNvSpPr>
          <p:nvPr/>
        </p:nvSpPr>
        <p:spPr bwMode="auto">
          <a:xfrm>
            <a:off x="2135189" y="6165851"/>
            <a:ext cx="3976281" cy="276999"/>
          </a:xfrm>
          <a:prstGeom prst="rect">
            <a:avLst/>
          </a:prstGeom>
          <a:noFill/>
          <a:ln w="9525">
            <a:noFill/>
            <a:miter lim="800000"/>
            <a:headEnd/>
            <a:tailEnd/>
          </a:ln>
          <a:effectLst/>
        </p:spPr>
        <p:txBody>
          <a:bodyPr wrap="none">
            <a:spAutoFit/>
          </a:bodyPr>
          <a:lstStyle/>
          <a:p>
            <a:pPr>
              <a:buClr>
                <a:srgbClr val="000000"/>
              </a:buClr>
              <a:buSzPct val="100000"/>
              <a:buFont typeface="Times New Roman" pitchFamily="18" charset="0"/>
              <a:buNone/>
            </a:pPr>
            <a:r>
              <a:rPr lang="es-ES" sz="1200"/>
              <a:t>Fuente: Justicia Tributaria en América Latina. Latindadd 2010</a:t>
            </a:r>
          </a:p>
        </p:txBody>
      </p:sp>
    </p:spTree>
    <p:extLst>
      <p:ext uri="{BB962C8B-B14F-4D97-AF65-F5344CB8AC3E}">
        <p14:creationId xmlns:p14="http://schemas.microsoft.com/office/powerpoint/2010/main" val="20250208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cstate="print"/>
          <a:srcRect b="1547"/>
          <a:stretch>
            <a:fillRect/>
          </a:stretch>
        </p:blipFill>
        <p:spPr bwMode="auto">
          <a:xfrm>
            <a:off x="203201" y="166255"/>
            <a:ext cx="11656290" cy="6214379"/>
          </a:xfrm>
          <a:prstGeom prst="rect">
            <a:avLst/>
          </a:prstGeom>
          <a:noFill/>
        </p:spPr>
      </p:pic>
      <p:sp>
        <p:nvSpPr>
          <p:cNvPr id="17413" name="Rectangle 5"/>
          <p:cNvSpPr>
            <a:spLocks noChangeArrowheads="1"/>
          </p:cNvSpPr>
          <p:nvPr/>
        </p:nvSpPr>
        <p:spPr bwMode="auto">
          <a:xfrm>
            <a:off x="2208213" y="6380634"/>
            <a:ext cx="5551520" cy="230832"/>
          </a:xfrm>
          <a:prstGeom prst="rect">
            <a:avLst/>
          </a:prstGeom>
          <a:noFill/>
          <a:ln w="9525">
            <a:noFill/>
            <a:miter lim="800000"/>
            <a:headEnd/>
            <a:tailEnd/>
          </a:ln>
          <a:effectLst/>
        </p:spPr>
        <p:txBody>
          <a:bodyPr wrap="none" anchor="ctr">
            <a:spAutoFit/>
          </a:bodyPr>
          <a:lstStyle/>
          <a:p>
            <a:r>
              <a:rPr lang="es-ES" sz="900" i="1"/>
              <a:t>Fuente: La peor de las paradojas: flujos financieros ilícitos para paraísos fiscales. Matti Kohonen TJN, en base al GFI</a:t>
            </a:r>
          </a:p>
        </p:txBody>
      </p:sp>
    </p:spTree>
    <p:extLst>
      <p:ext uri="{BB962C8B-B14F-4D97-AF65-F5344CB8AC3E}">
        <p14:creationId xmlns:p14="http://schemas.microsoft.com/office/powerpoint/2010/main" val="3057849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64911"/>
          </a:xfrm>
        </p:spPr>
        <p:txBody>
          <a:bodyPr>
            <a:normAutofit/>
          </a:bodyPr>
          <a:lstStyle/>
          <a:p>
            <a:r>
              <a:rPr lang="es-CR" sz="2400" b="1" dirty="0" smtClean="0">
                <a:latin typeface="Bookman Old Style" panose="02050604050505020204" pitchFamily="18" charset="0"/>
              </a:rPr>
              <a:t>                         QUE ES LA </a:t>
            </a:r>
            <a:endParaRPr lang="es-CR" sz="2400" b="1" dirty="0">
              <a:latin typeface="Bookman Old Style" panose="02050604050505020204" pitchFamily="18" charset="0"/>
            </a:endParaRPr>
          </a:p>
        </p:txBody>
      </p:sp>
      <p:sp>
        <p:nvSpPr>
          <p:cNvPr id="3" name="Marcador de contenido 2"/>
          <p:cNvSpPr>
            <a:spLocks noGrp="1"/>
          </p:cNvSpPr>
          <p:nvPr>
            <p:ph idx="1"/>
          </p:nvPr>
        </p:nvSpPr>
        <p:spPr>
          <a:xfrm>
            <a:off x="212437" y="1825624"/>
            <a:ext cx="11813308" cy="4667539"/>
          </a:xfrm>
        </p:spPr>
        <p:txBody>
          <a:bodyPr>
            <a:normAutofit/>
          </a:bodyPr>
          <a:lstStyle/>
          <a:p>
            <a:pPr algn="just"/>
            <a:endParaRPr lang="es-CR" sz="2000" b="1" dirty="0" smtClean="0">
              <a:latin typeface="Arial" panose="020B0604020202020204" pitchFamily="34" charset="0"/>
              <a:cs typeface="Arial" panose="020B0604020202020204" pitchFamily="34" charset="0"/>
            </a:endParaRPr>
          </a:p>
          <a:p>
            <a:pPr algn="just"/>
            <a:r>
              <a:rPr lang="es-CR" sz="2000" b="1" dirty="0" smtClean="0">
                <a:latin typeface="Arial" panose="020B0604020202020204" pitchFamily="34" charset="0"/>
                <a:cs typeface="Arial" panose="020B0604020202020204" pitchFamily="34" charset="0"/>
              </a:rPr>
              <a:t>La </a:t>
            </a:r>
            <a:r>
              <a:rPr lang="es-CR" sz="2000" b="1" dirty="0">
                <a:latin typeface="Arial" panose="020B0604020202020204" pitchFamily="34" charset="0"/>
                <a:cs typeface="Arial" panose="020B0604020202020204" pitchFamily="34" charset="0"/>
              </a:rPr>
              <a:t>Red Latinoamericana sobre Deuda, Desarrollo y Derechos (LATINDADD)</a:t>
            </a:r>
            <a:r>
              <a:rPr lang="es-CR" sz="2000" dirty="0">
                <a:latin typeface="Arial" panose="020B0604020202020204" pitchFamily="34" charset="0"/>
                <a:cs typeface="Arial" panose="020B0604020202020204" pitchFamily="34" charset="0"/>
              </a:rPr>
              <a:t> está integrada por instituciones, equipos y campañas de países latinoamericanos que trabajan por la solución de los problemas derivados de la crisis sistémica y para crear condiciones que permitan el establecimiento de una economía al servicio de la gente, en la que los derechos económicos, sociales y culturales se hagan vigentes</a:t>
            </a:r>
            <a:r>
              <a:rPr lang="es-CR" sz="2000" dirty="0" smtClean="0">
                <a:latin typeface="Arial" panose="020B0604020202020204" pitchFamily="34" charset="0"/>
                <a:cs typeface="Arial" panose="020B0604020202020204" pitchFamily="34" charset="0"/>
              </a:rPr>
              <a:t>.</a:t>
            </a:r>
          </a:p>
          <a:p>
            <a:pPr marL="0" indent="0" algn="just">
              <a:buNone/>
            </a:pPr>
            <a:endParaRPr lang="es-CR" sz="2000" dirty="0">
              <a:latin typeface="Arial" panose="020B0604020202020204" pitchFamily="34" charset="0"/>
              <a:cs typeface="Arial" panose="020B0604020202020204" pitchFamily="34" charset="0"/>
            </a:endParaRPr>
          </a:p>
          <a:p>
            <a:pPr algn="just"/>
            <a:r>
              <a:rPr lang="es-CR" sz="2000" b="1" dirty="0">
                <a:latin typeface="Arial" panose="020B0604020202020204" pitchFamily="34" charset="0"/>
                <a:cs typeface="Arial" panose="020B0604020202020204" pitchFamily="34" charset="0"/>
              </a:rPr>
              <a:t>LATINDADD</a:t>
            </a:r>
            <a:r>
              <a:rPr lang="es-CR" sz="2000" dirty="0">
                <a:latin typeface="Arial" panose="020B0604020202020204" pitchFamily="34" charset="0"/>
                <a:cs typeface="Arial" panose="020B0604020202020204" pitchFamily="34" charset="0"/>
              </a:rPr>
              <a:t> realiza acciones de sensibilización, capacitación, vigilancia de las políticas públicas, análisis críticos, elaboración de propuestas alternativas, cabildeo y movilización desde la sociedad civil y sus movimientos sociales. Actualmente, 21 instituciones y organizaciones de 12 países: Argentina, Bolivia, Brasil, Colombia, Costa Rica, Ecuador, El Salvador, Guatemala, Honduras, México, Nicaragua y Perú , tienen como propósito facilitar el intercambio de información entre sus miembros, hacer incidencia de manera conjunta, aportar al movimiento ciudadano internacional y contribuir a la integración regional y al cambio democrático de las relaciones Norte-Sur.</a:t>
            </a:r>
          </a:p>
          <a:p>
            <a:pPr marL="0" indent="0">
              <a:buNone/>
            </a:pPr>
            <a:endParaRPr lang="es-CR" dirty="0"/>
          </a:p>
        </p:txBody>
      </p:sp>
      <p:pic>
        <p:nvPicPr>
          <p:cNvPr id="4" name="Imagen 3" descr="http://www.latindadd.org/wp-content/uploads/2015/07/LogoLat-1024x357.png"/>
          <p:cNvPicPr/>
          <p:nvPr/>
        </p:nvPicPr>
        <p:blipFill>
          <a:blip r:embed="rId2">
            <a:extLst>
              <a:ext uri="{28A0092B-C50C-407E-A947-70E740481C1C}">
                <a14:useLocalDpi xmlns:a14="http://schemas.microsoft.com/office/drawing/2010/main" val="0"/>
              </a:ext>
            </a:extLst>
          </a:blip>
          <a:srcRect/>
          <a:stretch>
            <a:fillRect/>
          </a:stretch>
        </p:blipFill>
        <p:spPr bwMode="auto">
          <a:xfrm>
            <a:off x="5514109" y="365125"/>
            <a:ext cx="5043055" cy="964911"/>
          </a:xfrm>
          <a:prstGeom prst="rect">
            <a:avLst/>
          </a:prstGeom>
          <a:noFill/>
          <a:ln>
            <a:noFill/>
          </a:ln>
        </p:spPr>
      </p:pic>
    </p:spTree>
    <p:extLst>
      <p:ext uri="{BB962C8B-B14F-4D97-AF65-F5344CB8AC3E}">
        <p14:creationId xmlns:p14="http://schemas.microsoft.com/office/powerpoint/2010/main" val="3872528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01857"/>
          </a:xfrm>
        </p:spPr>
        <p:txBody>
          <a:bodyPr>
            <a:normAutofit fontScale="90000"/>
          </a:bodyPr>
          <a:lstStyle/>
          <a:p>
            <a:pPr algn="ctr"/>
            <a:r>
              <a:rPr lang="es-CR" sz="3600" b="1" dirty="0" smtClean="0">
                <a:latin typeface="Bookman Old Style" panose="02050604050505020204" pitchFamily="18" charset="0"/>
              </a:rPr>
              <a:t>PROCESO BEPS: Erosión de la Base Imponible y el traslado de beneficios</a:t>
            </a:r>
            <a:endParaRPr lang="es-CR" sz="3600" b="1" dirty="0">
              <a:latin typeface="Bookman Old Style" panose="02050604050505020204" pitchFamily="18" charset="0"/>
            </a:endParaRPr>
          </a:p>
        </p:txBody>
      </p:sp>
      <p:sp>
        <p:nvSpPr>
          <p:cNvPr id="3" name="Marcador de contenido 2"/>
          <p:cNvSpPr>
            <a:spLocks noGrp="1"/>
          </p:cNvSpPr>
          <p:nvPr>
            <p:ph idx="1"/>
          </p:nvPr>
        </p:nvSpPr>
        <p:spPr>
          <a:xfrm>
            <a:off x="258617" y="1825625"/>
            <a:ext cx="11757891" cy="4713720"/>
          </a:xfrm>
        </p:spPr>
        <p:txBody>
          <a:bodyPr>
            <a:normAutofit fontScale="92500" lnSpcReduction="20000"/>
          </a:bodyPr>
          <a:lstStyle/>
          <a:p>
            <a:pPr algn="just"/>
            <a:r>
              <a:rPr lang="es-CR" dirty="0" smtClean="0">
                <a:latin typeface="Arial" panose="020B0604020202020204" pitchFamily="34" charset="0"/>
                <a:cs typeface="Arial" panose="020B0604020202020204" pitchFamily="34" charset="0"/>
              </a:rPr>
              <a:t>Cuestionamiento a que no es un proceso inclusivo, la OCDE no es un espacio ni amplio y representativo.</a:t>
            </a:r>
          </a:p>
          <a:p>
            <a:pPr lvl="0" algn="just"/>
            <a:r>
              <a:rPr lang="es-CR" dirty="0" smtClean="0">
                <a:latin typeface="Arial" panose="020B0604020202020204" pitchFamily="34" charset="0"/>
                <a:cs typeface="Arial" panose="020B0604020202020204" pitchFamily="34" charset="0"/>
              </a:rPr>
              <a:t>Negativa a incorporar </a:t>
            </a:r>
            <a:r>
              <a:rPr lang="es-CR" dirty="0">
                <a:latin typeface="Arial" panose="020B0604020202020204" pitchFamily="34" charset="0"/>
                <a:cs typeface="Arial" panose="020B0604020202020204" pitchFamily="34" charset="0"/>
              </a:rPr>
              <a:t>el sector extractivo de recursos naturales a fin de identificar sus mecanismos de evasión, la OCDE insistió en que su único interés era el sector de tecnologías y servicios.</a:t>
            </a:r>
          </a:p>
          <a:p>
            <a:pPr lvl="0" algn="just"/>
            <a:r>
              <a:rPr lang="es-CR" dirty="0" smtClean="0">
                <a:latin typeface="Arial" panose="020B0604020202020204" pitchFamily="34" charset="0"/>
                <a:cs typeface="Arial" panose="020B0604020202020204" pitchFamily="34" charset="0"/>
              </a:rPr>
              <a:t>Negativa a incorporar la discusión sobre los </a:t>
            </a:r>
            <a:r>
              <a:rPr lang="es-CR" dirty="0">
                <a:latin typeface="Arial" panose="020B0604020202020204" pitchFamily="34" charset="0"/>
                <a:cs typeface="Arial" panose="020B0604020202020204" pitchFamily="34" charset="0"/>
              </a:rPr>
              <a:t>Acuerdos de Doble </a:t>
            </a:r>
            <a:r>
              <a:rPr lang="es-CR" dirty="0" smtClean="0">
                <a:latin typeface="Arial" panose="020B0604020202020204" pitchFamily="34" charset="0"/>
                <a:cs typeface="Arial" panose="020B0604020202020204" pitchFamily="34" charset="0"/>
              </a:rPr>
              <a:t>Tributación que se convierten en la práctica en Acuerdos de No Doble Tributación</a:t>
            </a:r>
            <a:endParaRPr lang="es-CR" dirty="0">
              <a:latin typeface="Arial" panose="020B0604020202020204" pitchFamily="34" charset="0"/>
              <a:cs typeface="Arial" panose="020B0604020202020204" pitchFamily="34" charset="0"/>
            </a:endParaRPr>
          </a:p>
          <a:p>
            <a:pPr lvl="0" algn="just"/>
            <a:r>
              <a:rPr lang="es-CR" dirty="0" smtClean="0">
                <a:latin typeface="Arial" panose="020B0604020202020204" pitchFamily="34" charset="0"/>
                <a:cs typeface="Arial" panose="020B0604020202020204" pitchFamily="34" charset="0"/>
              </a:rPr>
              <a:t>Negativa a incorporar la discusión del </a:t>
            </a:r>
            <a:r>
              <a:rPr lang="es-CR" dirty="0">
                <a:latin typeface="Arial" panose="020B0604020202020204" pitchFamily="34" charset="0"/>
                <a:cs typeface="Arial" panose="020B0604020202020204" pitchFamily="34" charset="0"/>
              </a:rPr>
              <a:t>tema de los Incentivos Fiscales que crean problemas fiscales a los Estados</a:t>
            </a:r>
            <a:r>
              <a:rPr lang="es-CR" dirty="0" smtClean="0">
                <a:latin typeface="Arial" panose="020B0604020202020204" pitchFamily="34" charset="0"/>
                <a:cs typeface="Arial" panose="020B0604020202020204" pitchFamily="34" charset="0"/>
              </a:rPr>
              <a:t>.</a:t>
            </a:r>
          </a:p>
          <a:p>
            <a:pPr lvl="0" algn="just"/>
            <a:r>
              <a:rPr lang="es-CR" dirty="0" smtClean="0">
                <a:latin typeface="Arial" panose="020B0604020202020204" pitchFamily="34" charset="0"/>
                <a:cs typeface="Arial" panose="020B0604020202020204" pitchFamily="34" charset="0"/>
              </a:rPr>
              <a:t>Insistencia de considerar a las filiales de las multinacionales como entidades independientes.</a:t>
            </a:r>
            <a:endParaRPr lang="es-CR" dirty="0">
              <a:latin typeface="Arial" panose="020B0604020202020204" pitchFamily="34" charset="0"/>
              <a:cs typeface="Arial" panose="020B0604020202020204" pitchFamily="34" charset="0"/>
            </a:endParaRPr>
          </a:p>
          <a:p>
            <a:pPr lvl="0" algn="just"/>
            <a:r>
              <a:rPr lang="es-CR" dirty="0" smtClean="0">
                <a:latin typeface="Arial" panose="020B0604020202020204" pitchFamily="34" charset="0"/>
                <a:cs typeface="Arial" panose="020B0604020202020204" pitchFamily="34" charset="0"/>
              </a:rPr>
              <a:t>Reporte </a:t>
            </a:r>
            <a:r>
              <a:rPr lang="es-CR" dirty="0">
                <a:latin typeface="Arial" panose="020B0604020202020204" pitchFamily="34" charset="0"/>
                <a:cs typeface="Arial" panose="020B0604020202020204" pitchFamily="34" charset="0"/>
              </a:rPr>
              <a:t>país por país </a:t>
            </a:r>
            <a:r>
              <a:rPr lang="es-CR" dirty="0" smtClean="0">
                <a:latin typeface="Arial" panose="020B0604020202020204" pitchFamily="34" charset="0"/>
                <a:cs typeface="Arial" panose="020B0604020202020204" pitchFamily="34" charset="0"/>
              </a:rPr>
              <a:t>que deben ser públicos e intercambio </a:t>
            </a:r>
            <a:r>
              <a:rPr lang="es-CR" dirty="0">
                <a:latin typeface="Arial" panose="020B0604020202020204" pitchFamily="34" charset="0"/>
                <a:cs typeface="Arial" panose="020B0604020202020204" pitchFamily="34" charset="0"/>
              </a:rPr>
              <a:t>automático de </a:t>
            </a:r>
            <a:r>
              <a:rPr lang="es-CR" dirty="0" smtClean="0">
                <a:latin typeface="Arial" panose="020B0604020202020204" pitchFamily="34" charset="0"/>
                <a:cs typeface="Arial" panose="020B0604020202020204" pitchFamily="34" charset="0"/>
              </a:rPr>
              <a:t>información que debe ser voluntario y en ambos sentidos (países ricos y países no desarrollados). BEPS propone confidencialidad y sólo en una </a:t>
            </a:r>
            <a:r>
              <a:rPr lang="es-CR" dirty="0" err="1" smtClean="0">
                <a:latin typeface="Arial" panose="020B0604020202020204" pitchFamily="34" charset="0"/>
                <a:cs typeface="Arial" panose="020B0604020202020204" pitchFamily="34" charset="0"/>
              </a:rPr>
              <a:t>via</a:t>
            </a:r>
            <a:r>
              <a:rPr lang="es-CR" dirty="0" smtClean="0">
                <a:latin typeface="Arial" panose="020B0604020202020204" pitchFamily="34" charset="0"/>
                <a:cs typeface="Arial" panose="020B0604020202020204" pitchFamily="34" charset="0"/>
              </a:rPr>
              <a:t>. </a:t>
            </a:r>
            <a:endParaRPr lang="es-CR" dirty="0">
              <a:latin typeface="Arial" panose="020B0604020202020204" pitchFamily="34" charset="0"/>
              <a:cs typeface="Arial" panose="020B0604020202020204" pitchFamily="34" charset="0"/>
            </a:endParaRPr>
          </a:p>
          <a:p>
            <a:pPr marL="0" indent="0">
              <a:buNone/>
            </a:pPr>
            <a:endParaRPr lang="es-CR" dirty="0"/>
          </a:p>
        </p:txBody>
      </p:sp>
    </p:spTree>
    <p:extLst>
      <p:ext uri="{BB962C8B-B14F-4D97-AF65-F5344CB8AC3E}">
        <p14:creationId xmlns:p14="http://schemas.microsoft.com/office/powerpoint/2010/main" val="3053092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365126"/>
            <a:ext cx="11268364" cy="992620"/>
          </a:xfrm>
        </p:spPr>
        <p:txBody>
          <a:bodyPr>
            <a:normAutofit fontScale="90000"/>
          </a:bodyPr>
          <a:lstStyle/>
          <a:p>
            <a:pPr algn="ctr"/>
            <a:r>
              <a:rPr lang="es-CR" sz="3600" b="1" dirty="0" smtClean="0">
                <a:latin typeface="Bookman Old Style" panose="02050604050505020204" pitchFamily="18" charset="0"/>
              </a:rPr>
              <a:t>Red de Justicia Fiscal América Latina </a:t>
            </a:r>
            <a:br>
              <a:rPr lang="es-CR" sz="3600" b="1" dirty="0" smtClean="0">
                <a:latin typeface="Bookman Old Style" panose="02050604050505020204" pitchFamily="18" charset="0"/>
              </a:rPr>
            </a:br>
            <a:r>
              <a:rPr lang="es-CR" sz="3600" b="1" dirty="0" smtClean="0">
                <a:latin typeface="Bookman Old Style" panose="02050604050505020204" pitchFamily="18" charset="0"/>
              </a:rPr>
              <a:t>y el Caribe </a:t>
            </a:r>
            <a:endParaRPr lang="es-CR" sz="3600" b="1" dirty="0">
              <a:latin typeface="Bookman Old Style" panose="02050604050505020204" pitchFamily="18" charset="0"/>
            </a:endParaRPr>
          </a:p>
        </p:txBody>
      </p:sp>
      <p:sp>
        <p:nvSpPr>
          <p:cNvPr id="3" name="Marcador de contenido 2"/>
          <p:cNvSpPr>
            <a:spLocks noGrp="1"/>
          </p:cNvSpPr>
          <p:nvPr>
            <p:ph idx="1"/>
          </p:nvPr>
        </p:nvSpPr>
        <p:spPr>
          <a:xfrm>
            <a:off x="304799" y="1865745"/>
            <a:ext cx="11554691" cy="4479636"/>
          </a:xfrm>
        </p:spPr>
        <p:txBody>
          <a:bodyPr>
            <a:normAutofit/>
          </a:bodyPr>
          <a:lstStyle/>
          <a:p>
            <a:pPr marL="0" indent="0">
              <a:buNone/>
            </a:pPr>
            <a:r>
              <a:rPr lang="es-CR" dirty="0"/>
              <a:t>El trabajo de la Red se centra en:</a:t>
            </a:r>
          </a:p>
          <a:p>
            <a:r>
              <a:rPr lang="es-CR" dirty="0"/>
              <a:t>Cuestionar el modelo tributario dominante, basado esencialmente en impuestos al consumo altamente regresivos,</a:t>
            </a:r>
          </a:p>
          <a:p>
            <a:r>
              <a:rPr lang="es-CR" dirty="0"/>
              <a:t>Cuestionar los diversos mecanismos existentes que estimulan la evasión y la elusión tributaria,</a:t>
            </a:r>
          </a:p>
          <a:p>
            <a:r>
              <a:rPr lang="es-CR" dirty="0"/>
              <a:t>Insistir en la necesidad de fortalecer y hacer más eficiente las administraciones tributarias nacionales a fin de aumentar el nivel de recaudación,</a:t>
            </a:r>
          </a:p>
          <a:p>
            <a:r>
              <a:rPr lang="es-CR" dirty="0"/>
              <a:t>Reclamar y promover regulaciones a nivel internacional que promuevan la transparencia y la cooperación en materia tributaria.</a:t>
            </a:r>
          </a:p>
          <a:p>
            <a:pPr marL="0" indent="0">
              <a:buNone/>
            </a:pPr>
            <a:endParaRPr lang="es-CR" dirty="0"/>
          </a:p>
        </p:txBody>
      </p:sp>
      <p:pic>
        <p:nvPicPr>
          <p:cNvPr id="4" name="Imagen 3" descr="http://www.justiciafiscal.org/wp-content/themes/manifesto/scripts/timthumb.php?src=http://www.justiciafiscal.org/wp-content/themes/manifesto/images/logoRJF_fondo.gif&amp;h=230&amp;w=410&amp;zc=1"/>
          <p:cNvPicPr/>
          <p:nvPr/>
        </p:nvPicPr>
        <p:blipFill>
          <a:blip r:embed="rId2">
            <a:extLst>
              <a:ext uri="{28A0092B-C50C-407E-A947-70E740481C1C}">
                <a14:useLocalDpi xmlns:a14="http://schemas.microsoft.com/office/drawing/2010/main" val="0"/>
              </a:ext>
            </a:extLst>
          </a:blip>
          <a:srcRect/>
          <a:stretch>
            <a:fillRect/>
          </a:stretch>
        </p:blipFill>
        <p:spPr bwMode="auto">
          <a:xfrm>
            <a:off x="7287490" y="969818"/>
            <a:ext cx="2207491" cy="581891"/>
          </a:xfrm>
          <a:prstGeom prst="rect">
            <a:avLst/>
          </a:prstGeom>
          <a:noFill/>
          <a:ln>
            <a:noFill/>
          </a:ln>
        </p:spPr>
      </p:pic>
    </p:spTree>
    <p:extLst>
      <p:ext uri="{BB962C8B-B14F-4D97-AF65-F5344CB8AC3E}">
        <p14:creationId xmlns:p14="http://schemas.microsoft.com/office/powerpoint/2010/main" val="3299631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R" sz="2400" b="1" dirty="0" smtClean="0">
                <a:latin typeface="Bookman Old Style" panose="02050604050505020204" pitchFamily="18" charset="0"/>
              </a:rPr>
              <a:t>Alianza Global por la Justicia Fiscal   </a:t>
            </a:r>
            <a:endParaRPr lang="es-CR" sz="2400" b="1" dirty="0">
              <a:latin typeface="Bookman Old Style" panose="02050604050505020204" pitchFamily="18" charset="0"/>
            </a:endParaRPr>
          </a:p>
        </p:txBody>
      </p:sp>
      <p:sp>
        <p:nvSpPr>
          <p:cNvPr id="3" name="Marcador de contenido 2"/>
          <p:cNvSpPr>
            <a:spLocks noGrp="1"/>
          </p:cNvSpPr>
          <p:nvPr>
            <p:ph idx="1"/>
          </p:nvPr>
        </p:nvSpPr>
        <p:spPr>
          <a:xfrm>
            <a:off x="175491" y="1690688"/>
            <a:ext cx="11868727" cy="4811712"/>
          </a:xfrm>
        </p:spPr>
        <p:txBody>
          <a:bodyPr>
            <a:normAutofit fontScale="25000" lnSpcReduction="20000"/>
          </a:bodyPr>
          <a:lstStyle/>
          <a:p>
            <a:pPr marL="0" indent="0" algn="just">
              <a:buNone/>
            </a:pPr>
            <a:r>
              <a:rPr lang="es-CR" sz="9600" dirty="0" smtClean="0">
                <a:latin typeface="Arial" panose="020B0604020202020204" pitchFamily="34" charset="0"/>
                <a:cs typeface="Arial" panose="020B0604020202020204" pitchFamily="34" charset="0"/>
              </a:rPr>
              <a:t>Conglomerado de organizaciones a nivel global: </a:t>
            </a:r>
            <a:r>
              <a:rPr lang="es-CR" sz="9600" dirty="0" err="1" smtClean="0">
                <a:latin typeface="Arial" panose="020B0604020202020204" pitchFamily="34" charset="0"/>
                <a:cs typeface="Arial" panose="020B0604020202020204" pitchFamily="34" charset="0"/>
              </a:rPr>
              <a:t>Tax</a:t>
            </a:r>
            <a:r>
              <a:rPr lang="es-CR" sz="9600" dirty="0" smtClean="0">
                <a:latin typeface="Arial" panose="020B0604020202020204" pitchFamily="34" charset="0"/>
                <a:cs typeface="Arial" panose="020B0604020202020204" pitchFamily="34" charset="0"/>
              </a:rPr>
              <a:t> </a:t>
            </a:r>
            <a:r>
              <a:rPr lang="es-CR" sz="9600" dirty="0" err="1" smtClean="0">
                <a:latin typeface="Arial" panose="020B0604020202020204" pitchFamily="34" charset="0"/>
                <a:cs typeface="Arial" panose="020B0604020202020204" pitchFamily="34" charset="0"/>
              </a:rPr>
              <a:t>Justice</a:t>
            </a:r>
            <a:r>
              <a:rPr lang="es-CR" sz="9600" dirty="0" smtClean="0">
                <a:latin typeface="Arial" panose="020B0604020202020204" pitchFamily="34" charset="0"/>
                <a:cs typeface="Arial" panose="020B0604020202020204" pitchFamily="34" charset="0"/>
              </a:rPr>
              <a:t> </a:t>
            </a:r>
            <a:r>
              <a:rPr lang="es-CR" sz="9600" dirty="0" err="1" smtClean="0">
                <a:latin typeface="Arial" panose="020B0604020202020204" pitchFamily="34" charset="0"/>
                <a:cs typeface="Arial" panose="020B0604020202020204" pitchFamily="34" charset="0"/>
              </a:rPr>
              <a:t>Africa</a:t>
            </a:r>
            <a:r>
              <a:rPr lang="es-CR" sz="9600" dirty="0" smtClean="0">
                <a:latin typeface="Arial" panose="020B0604020202020204" pitchFamily="34" charset="0"/>
                <a:cs typeface="Arial" panose="020B0604020202020204" pitchFamily="34" charset="0"/>
              </a:rPr>
              <a:t>, </a:t>
            </a:r>
            <a:r>
              <a:rPr lang="es-CR" sz="9600" dirty="0" err="1" smtClean="0">
                <a:latin typeface="Arial" panose="020B0604020202020204" pitchFamily="34" charset="0"/>
                <a:cs typeface="Arial" panose="020B0604020202020204" pitchFamily="34" charset="0"/>
              </a:rPr>
              <a:t>Tax</a:t>
            </a:r>
            <a:r>
              <a:rPr lang="es-CR" sz="9600" dirty="0" smtClean="0">
                <a:latin typeface="Arial" panose="020B0604020202020204" pitchFamily="34" charset="0"/>
                <a:cs typeface="Arial" panose="020B0604020202020204" pitchFamily="34" charset="0"/>
              </a:rPr>
              <a:t> </a:t>
            </a:r>
            <a:r>
              <a:rPr lang="es-CR" sz="9600" dirty="0" err="1" smtClean="0">
                <a:latin typeface="Arial" panose="020B0604020202020204" pitchFamily="34" charset="0"/>
                <a:cs typeface="Arial" panose="020B0604020202020204" pitchFamily="34" charset="0"/>
              </a:rPr>
              <a:t>Justice</a:t>
            </a:r>
            <a:r>
              <a:rPr lang="es-CR" sz="9600" dirty="0" smtClean="0">
                <a:latin typeface="Arial" panose="020B0604020202020204" pitchFamily="34" charset="0"/>
                <a:cs typeface="Arial" panose="020B0604020202020204" pitchFamily="34" charset="0"/>
              </a:rPr>
              <a:t> Asia, </a:t>
            </a:r>
            <a:r>
              <a:rPr lang="es-CR" sz="9600" dirty="0" err="1" smtClean="0">
                <a:latin typeface="Arial" panose="020B0604020202020204" pitchFamily="34" charset="0"/>
                <a:cs typeface="Arial" panose="020B0604020202020204" pitchFamily="34" charset="0"/>
              </a:rPr>
              <a:t>Eurodad</a:t>
            </a:r>
            <a:r>
              <a:rPr lang="es-CR" sz="9600" dirty="0" smtClean="0">
                <a:latin typeface="Arial" panose="020B0604020202020204" pitchFamily="34" charset="0"/>
                <a:cs typeface="Arial" panose="020B0604020202020204" pitchFamily="34" charset="0"/>
              </a:rPr>
              <a:t>, </a:t>
            </a:r>
            <a:r>
              <a:rPr lang="es-CR" sz="9600" dirty="0" err="1" smtClean="0">
                <a:latin typeface="Arial" panose="020B0604020202020204" pitchFamily="34" charset="0"/>
                <a:cs typeface="Arial" panose="020B0604020202020204" pitchFamily="34" charset="0"/>
              </a:rPr>
              <a:t>Tax</a:t>
            </a:r>
            <a:r>
              <a:rPr lang="es-CR" sz="9600" dirty="0" smtClean="0">
                <a:latin typeface="Arial" panose="020B0604020202020204" pitchFamily="34" charset="0"/>
                <a:cs typeface="Arial" panose="020B0604020202020204" pitchFamily="34" charset="0"/>
              </a:rPr>
              <a:t> </a:t>
            </a:r>
            <a:r>
              <a:rPr lang="es-CR" sz="9600" dirty="0" err="1" smtClean="0">
                <a:latin typeface="Arial" panose="020B0604020202020204" pitchFamily="34" charset="0"/>
                <a:cs typeface="Arial" panose="020B0604020202020204" pitchFamily="34" charset="0"/>
              </a:rPr>
              <a:t>Justice</a:t>
            </a:r>
            <a:r>
              <a:rPr lang="es-CR" sz="9600" dirty="0" smtClean="0">
                <a:latin typeface="Arial" panose="020B0604020202020204" pitchFamily="34" charset="0"/>
                <a:cs typeface="Arial" panose="020B0604020202020204" pitchFamily="34" charset="0"/>
              </a:rPr>
              <a:t> Canadá, </a:t>
            </a:r>
            <a:r>
              <a:rPr lang="es-CR" sz="9600" dirty="0" err="1" smtClean="0">
                <a:latin typeface="Arial" panose="020B0604020202020204" pitchFamily="34" charset="0"/>
                <a:cs typeface="Arial" panose="020B0604020202020204" pitchFamily="34" charset="0"/>
              </a:rPr>
              <a:t>Tax</a:t>
            </a:r>
            <a:r>
              <a:rPr lang="es-CR" sz="9600" dirty="0" smtClean="0">
                <a:latin typeface="Arial" panose="020B0604020202020204" pitchFamily="34" charset="0"/>
                <a:cs typeface="Arial" panose="020B0604020202020204" pitchFamily="34" charset="0"/>
              </a:rPr>
              <a:t> </a:t>
            </a:r>
            <a:r>
              <a:rPr lang="es-CR" sz="9600" dirty="0" err="1" smtClean="0">
                <a:latin typeface="Arial" panose="020B0604020202020204" pitchFamily="34" charset="0"/>
                <a:cs typeface="Arial" panose="020B0604020202020204" pitchFamily="34" charset="0"/>
              </a:rPr>
              <a:t>Justice</a:t>
            </a:r>
            <a:r>
              <a:rPr lang="es-CR" sz="9600" dirty="0" smtClean="0">
                <a:latin typeface="Arial" panose="020B0604020202020204" pitchFamily="34" charset="0"/>
                <a:cs typeface="Arial" panose="020B0604020202020204" pitchFamily="34" charset="0"/>
              </a:rPr>
              <a:t> Estados Unidos, Latindadd/Red de Justicia Fiscal América Latina, , </a:t>
            </a:r>
            <a:r>
              <a:rPr lang="es-CR" sz="9600" dirty="0" err="1" smtClean="0">
                <a:latin typeface="Arial" panose="020B0604020202020204" pitchFamily="34" charset="0"/>
                <a:cs typeface="Arial" panose="020B0604020202020204" pitchFamily="34" charset="0"/>
              </a:rPr>
              <a:t>ActionAid</a:t>
            </a:r>
            <a:r>
              <a:rPr lang="es-CR" sz="9600" dirty="0" smtClean="0">
                <a:latin typeface="Arial" panose="020B0604020202020204" pitchFamily="34" charset="0"/>
                <a:cs typeface="Arial" panose="020B0604020202020204" pitchFamily="34" charset="0"/>
              </a:rPr>
              <a:t>, Christian </a:t>
            </a:r>
            <a:r>
              <a:rPr lang="es-CR" sz="9600" dirty="0" err="1" smtClean="0">
                <a:latin typeface="Arial" panose="020B0604020202020204" pitchFamily="34" charset="0"/>
                <a:cs typeface="Arial" panose="020B0604020202020204" pitchFamily="34" charset="0"/>
              </a:rPr>
              <a:t>Aid</a:t>
            </a:r>
            <a:r>
              <a:rPr lang="es-CR" sz="9600" dirty="0" smtClean="0">
                <a:latin typeface="Arial" panose="020B0604020202020204" pitchFamily="34" charset="0"/>
                <a:cs typeface="Arial" panose="020B0604020202020204" pitchFamily="34" charset="0"/>
              </a:rPr>
              <a:t>, </a:t>
            </a:r>
            <a:r>
              <a:rPr lang="es-CR" sz="9600" dirty="0" err="1" smtClean="0">
                <a:latin typeface="Arial" panose="020B0604020202020204" pitchFamily="34" charset="0"/>
                <a:cs typeface="Arial" panose="020B0604020202020204" pitchFamily="34" charset="0"/>
              </a:rPr>
              <a:t>Oxfam</a:t>
            </a:r>
            <a:r>
              <a:rPr lang="es-CR" sz="9600" dirty="0" smtClean="0">
                <a:latin typeface="Arial" panose="020B0604020202020204" pitchFamily="34" charset="0"/>
                <a:cs typeface="Arial" panose="020B0604020202020204" pitchFamily="34" charset="0"/>
              </a:rPr>
              <a:t>, ISP, etc.</a:t>
            </a:r>
          </a:p>
          <a:p>
            <a:pPr marL="0" lvl="0" indent="0" algn="just">
              <a:buNone/>
            </a:pPr>
            <a:r>
              <a:rPr lang="es-CR" sz="9600" dirty="0" smtClean="0">
                <a:latin typeface="Arial" panose="020B0604020202020204" pitchFamily="34" charset="0"/>
                <a:cs typeface="Arial" panose="020B0604020202020204" pitchFamily="34" charset="0"/>
              </a:rPr>
              <a:t>A </a:t>
            </a:r>
            <a:r>
              <a:rPr lang="es-CR" sz="9600" dirty="0">
                <a:latin typeface="Arial" panose="020B0604020202020204" pitchFamily="34" charset="0"/>
                <a:cs typeface="Arial" panose="020B0604020202020204" pitchFamily="34" charset="0"/>
              </a:rPr>
              <a:t>nivel global es necesario contar con un </a:t>
            </a:r>
            <a:r>
              <a:rPr lang="es-CR" sz="9600" dirty="0" err="1">
                <a:latin typeface="Arial" panose="020B0604020202020204" pitchFamily="34" charset="0"/>
                <a:cs typeface="Arial" panose="020B0604020202020204" pitchFamily="34" charset="0"/>
              </a:rPr>
              <a:t>Organo</a:t>
            </a:r>
            <a:r>
              <a:rPr lang="es-CR" sz="9600" dirty="0">
                <a:latin typeface="Arial" panose="020B0604020202020204" pitchFamily="34" charset="0"/>
                <a:cs typeface="Arial" panose="020B0604020202020204" pitchFamily="34" charset="0"/>
              </a:rPr>
              <a:t> Intergubernamental en Naciones Unidas que promueva políticas de regulación fiscal y nuevos estándares de protección a los países en vías de desarrollo, de la actividad evasora y elusiva de las multinacionales</a:t>
            </a:r>
            <a:r>
              <a:rPr lang="es-CR" sz="9600" dirty="0" smtClean="0">
                <a:latin typeface="Arial" panose="020B0604020202020204" pitchFamily="34" charset="0"/>
                <a:cs typeface="Arial" panose="020B0604020202020204" pitchFamily="34" charset="0"/>
              </a:rPr>
              <a:t>.</a:t>
            </a:r>
          </a:p>
          <a:p>
            <a:pPr marL="0" lvl="0" indent="0" algn="just">
              <a:buNone/>
            </a:pPr>
            <a:r>
              <a:rPr lang="es-CR" sz="9600" dirty="0" smtClean="0">
                <a:latin typeface="Arial" panose="020B0604020202020204" pitchFamily="34" charset="0"/>
                <a:cs typeface="Arial" panose="020B0604020202020204" pitchFamily="34" charset="0"/>
              </a:rPr>
              <a:t>El tema de la Tributación Internacional, de regulación de las transnacionales, de eliminación de la opacidad global, de eliminación de la evasión y elusión internacional no puede darse en el marco de la OCDE, por eso la lucha es por un nuevo sistema tributario internacional promovido desde las Naciones Unidas.</a:t>
            </a:r>
          </a:p>
          <a:p>
            <a:pPr marL="0" lvl="0" indent="0" algn="just">
              <a:buNone/>
            </a:pPr>
            <a:endParaRPr lang="es-CR" sz="9600" dirty="0" smtClean="0">
              <a:latin typeface="Arial" panose="020B0604020202020204" pitchFamily="34" charset="0"/>
              <a:cs typeface="Arial" panose="020B0604020202020204" pitchFamily="34" charset="0"/>
            </a:endParaRPr>
          </a:p>
          <a:p>
            <a:pPr marL="0" lvl="0" indent="0" algn="just">
              <a:buNone/>
            </a:pPr>
            <a:r>
              <a:rPr lang="es-CR" sz="9600" dirty="0" smtClean="0">
                <a:latin typeface="Arial" panose="020B0604020202020204" pitchFamily="34" charset="0"/>
                <a:cs typeface="Arial" panose="020B0604020202020204" pitchFamily="34" charset="0"/>
              </a:rPr>
              <a:t>Impulso de la Campaña Global:</a:t>
            </a:r>
          </a:p>
          <a:p>
            <a:pPr marL="0" lvl="0" indent="0" algn="just">
              <a:buNone/>
            </a:pPr>
            <a:r>
              <a:rPr lang="es-CR" sz="11200" i="1" dirty="0" smtClean="0">
                <a:solidFill>
                  <a:srgbClr val="FF0000"/>
                </a:solidFill>
                <a:latin typeface="Arial" panose="020B0604020202020204" pitchFamily="34" charset="0"/>
                <a:cs typeface="Arial" panose="020B0604020202020204" pitchFamily="34" charset="0"/>
              </a:rPr>
              <a:t>“Multinacionales paguen lo Justo” – “</a:t>
            </a:r>
            <a:r>
              <a:rPr lang="es-CR" sz="11200" i="1" dirty="0" err="1" smtClean="0">
                <a:solidFill>
                  <a:srgbClr val="FF0000"/>
                </a:solidFill>
                <a:latin typeface="Arial" panose="020B0604020202020204" pitchFamily="34" charset="0"/>
                <a:cs typeface="Arial" panose="020B0604020202020204" pitchFamily="34" charset="0"/>
              </a:rPr>
              <a:t>Make</a:t>
            </a:r>
            <a:r>
              <a:rPr lang="es-CR" sz="11200" i="1" dirty="0" smtClean="0">
                <a:solidFill>
                  <a:srgbClr val="FF0000"/>
                </a:solidFill>
                <a:latin typeface="Arial" panose="020B0604020202020204" pitchFamily="34" charset="0"/>
                <a:cs typeface="Arial" panose="020B0604020202020204" pitchFamily="34" charset="0"/>
              </a:rPr>
              <a:t> </a:t>
            </a:r>
            <a:r>
              <a:rPr lang="es-CR" sz="11200" i="1" dirty="0" err="1" smtClean="0">
                <a:solidFill>
                  <a:srgbClr val="FF0000"/>
                </a:solidFill>
                <a:latin typeface="Arial" panose="020B0604020202020204" pitchFamily="34" charset="0"/>
                <a:cs typeface="Arial" panose="020B0604020202020204" pitchFamily="34" charset="0"/>
              </a:rPr>
              <a:t>multinationals</a:t>
            </a:r>
            <a:r>
              <a:rPr lang="es-CR" sz="11200" i="1" dirty="0" smtClean="0">
                <a:solidFill>
                  <a:srgbClr val="FF0000"/>
                </a:solidFill>
                <a:latin typeface="Arial" panose="020B0604020202020204" pitchFamily="34" charset="0"/>
                <a:cs typeface="Arial" panose="020B0604020202020204" pitchFamily="34" charset="0"/>
              </a:rPr>
              <a:t> </a:t>
            </a:r>
            <a:r>
              <a:rPr lang="es-CR" sz="11200" i="1" dirty="0" err="1" smtClean="0">
                <a:solidFill>
                  <a:srgbClr val="FF0000"/>
                </a:solidFill>
                <a:latin typeface="Arial" panose="020B0604020202020204" pitchFamily="34" charset="0"/>
                <a:cs typeface="Arial" panose="020B0604020202020204" pitchFamily="34" charset="0"/>
              </a:rPr>
              <a:t>paid</a:t>
            </a:r>
            <a:r>
              <a:rPr lang="es-CR" sz="11200" i="1" dirty="0" smtClean="0">
                <a:solidFill>
                  <a:srgbClr val="FF0000"/>
                </a:solidFill>
                <a:latin typeface="Arial" panose="020B0604020202020204" pitchFamily="34" charset="0"/>
                <a:cs typeface="Arial" panose="020B0604020202020204" pitchFamily="34" charset="0"/>
              </a:rPr>
              <a:t> </a:t>
            </a:r>
            <a:r>
              <a:rPr lang="es-CR" sz="11200" i="1" dirty="0" err="1" smtClean="0">
                <a:solidFill>
                  <a:srgbClr val="FF0000"/>
                </a:solidFill>
                <a:latin typeface="Arial" panose="020B0604020202020204" pitchFamily="34" charset="0"/>
                <a:cs typeface="Arial" panose="020B0604020202020204" pitchFamily="34" charset="0"/>
              </a:rPr>
              <a:t>their</a:t>
            </a:r>
            <a:r>
              <a:rPr lang="es-CR" sz="11200" i="1" dirty="0" smtClean="0">
                <a:solidFill>
                  <a:srgbClr val="FF0000"/>
                </a:solidFill>
                <a:latin typeface="Arial" panose="020B0604020202020204" pitchFamily="34" charset="0"/>
                <a:cs typeface="Arial" panose="020B0604020202020204" pitchFamily="34" charset="0"/>
              </a:rPr>
              <a:t> share”.</a:t>
            </a:r>
          </a:p>
          <a:p>
            <a:pPr marL="0" lvl="0" indent="0" algn="just">
              <a:buNone/>
            </a:pPr>
            <a:endParaRPr lang="es-CR" sz="7400" dirty="0">
              <a:latin typeface="Arial" panose="020B0604020202020204" pitchFamily="34" charset="0"/>
              <a:cs typeface="Arial" panose="020B0604020202020204" pitchFamily="34" charset="0"/>
            </a:endParaRPr>
          </a:p>
          <a:p>
            <a:pPr marL="0" lvl="0" indent="0" algn="just">
              <a:buNone/>
            </a:pPr>
            <a:endParaRPr lang="es-CR" sz="2400" dirty="0" smtClean="0">
              <a:latin typeface="Arial" panose="020B0604020202020204" pitchFamily="34" charset="0"/>
              <a:cs typeface="Arial" panose="020B0604020202020204" pitchFamily="34" charset="0"/>
            </a:endParaRPr>
          </a:p>
          <a:p>
            <a:pPr marL="0" lvl="0" indent="0" algn="just">
              <a:buNone/>
            </a:pPr>
            <a:endParaRPr lang="es-CR" sz="2400" dirty="0" smtClean="0">
              <a:latin typeface="Arial" panose="020B0604020202020204" pitchFamily="34" charset="0"/>
              <a:cs typeface="Arial" panose="020B0604020202020204" pitchFamily="34" charset="0"/>
            </a:endParaRPr>
          </a:p>
          <a:p>
            <a:pPr marL="0" lvl="0" indent="0" algn="just">
              <a:buNone/>
            </a:pPr>
            <a:r>
              <a:rPr lang="es-CR" sz="2400" dirty="0" smtClean="0">
                <a:latin typeface="Arial" panose="020B0604020202020204" pitchFamily="34" charset="0"/>
                <a:cs typeface="Arial" panose="020B0604020202020204" pitchFamily="34" charset="0"/>
              </a:rPr>
              <a:t> </a:t>
            </a:r>
            <a:endParaRPr lang="es-CR" sz="2400" dirty="0">
              <a:latin typeface="Arial" panose="020B0604020202020204" pitchFamily="34" charset="0"/>
              <a:cs typeface="Arial" panose="020B0604020202020204" pitchFamily="34" charset="0"/>
            </a:endParaRPr>
          </a:p>
          <a:p>
            <a:pPr marL="0" lvl="0" indent="0" algn="just">
              <a:buNone/>
            </a:pPr>
            <a:endParaRPr lang="es-CR" sz="2400" dirty="0" smtClean="0">
              <a:latin typeface="Arial" panose="020B0604020202020204" pitchFamily="34" charset="0"/>
              <a:cs typeface="Arial" panose="020B0604020202020204" pitchFamily="34" charset="0"/>
            </a:endParaRPr>
          </a:p>
          <a:p>
            <a:pPr marL="0" lvl="0" indent="0" algn="just">
              <a:buNone/>
            </a:pPr>
            <a:endParaRPr lang="es-CR" sz="2400" dirty="0">
              <a:latin typeface="Arial" panose="020B0604020202020204" pitchFamily="34" charset="0"/>
              <a:cs typeface="Arial" panose="020B0604020202020204" pitchFamily="34" charset="0"/>
            </a:endParaRPr>
          </a:p>
          <a:p>
            <a:pPr marL="0" lvl="0" indent="0" algn="just">
              <a:buNone/>
            </a:pPr>
            <a:endParaRPr lang="es-CR" sz="2400" dirty="0" smtClean="0">
              <a:latin typeface="Arial" panose="020B0604020202020204" pitchFamily="34" charset="0"/>
              <a:cs typeface="Arial" panose="020B0604020202020204" pitchFamily="34" charset="0"/>
            </a:endParaRPr>
          </a:p>
          <a:p>
            <a:pPr marL="0" lvl="0" indent="0" algn="just">
              <a:buNone/>
            </a:pPr>
            <a:endParaRPr lang="es-CR" sz="2400" dirty="0">
              <a:latin typeface="Arial" panose="020B0604020202020204" pitchFamily="34" charset="0"/>
              <a:cs typeface="Arial" panose="020B0604020202020204" pitchFamily="34" charset="0"/>
            </a:endParaRPr>
          </a:p>
          <a:p>
            <a:pPr marL="0" lvl="0" indent="0" algn="just">
              <a:buNone/>
            </a:pPr>
            <a:endParaRPr lang="es-CR" sz="2400" dirty="0">
              <a:latin typeface="Arial" panose="020B0604020202020204" pitchFamily="34" charset="0"/>
              <a:cs typeface="Arial" panose="020B0604020202020204" pitchFamily="34" charset="0"/>
            </a:endParaRPr>
          </a:p>
          <a:p>
            <a:pPr marL="0" lvl="0" indent="0" algn="just">
              <a:buNone/>
            </a:pPr>
            <a:endParaRPr lang="es-CR" sz="2400" dirty="0" smtClean="0">
              <a:latin typeface="Arial" panose="020B0604020202020204" pitchFamily="34" charset="0"/>
              <a:cs typeface="Arial" panose="020B0604020202020204" pitchFamily="34" charset="0"/>
            </a:endParaRPr>
          </a:p>
          <a:p>
            <a:pPr marL="0" lvl="0" indent="0" algn="just">
              <a:buNone/>
            </a:pPr>
            <a:endParaRPr lang="es-CR" sz="2400" dirty="0">
              <a:latin typeface="Arial" panose="020B0604020202020204" pitchFamily="34" charset="0"/>
              <a:cs typeface="Arial" panose="020B0604020202020204" pitchFamily="34" charset="0"/>
            </a:endParaRPr>
          </a:p>
          <a:p>
            <a:pPr marL="0" indent="0" algn="just">
              <a:buNone/>
            </a:pPr>
            <a:endParaRPr lang="es-CR" dirty="0" smtClean="0">
              <a:latin typeface="Arial" panose="020B0604020202020204" pitchFamily="34" charset="0"/>
              <a:cs typeface="Arial" panose="020B0604020202020204" pitchFamily="34" charset="0"/>
            </a:endParaRPr>
          </a:p>
          <a:p>
            <a:pPr marL="0" indent="0" algn="just">
              <a:buNone/>
            </a:pPr>
            <a:r>
              <a:rPr lang="es-CR" dirty="0" smtClean="0">
                <a:latin typeface="Arial" panose="020B0604020202020204" pitchFamily="34" charset="0"/>
                <a:cs typeface="Arial" panose="020B0604020202020204" pitchFamily="34" charset="0"/>
              </a:rPr>
              <a:t> </a:t>
            </a:r>
          </a:p>
          <a:p>
            <a:pPr marL="0" indent="0" algn="just">
              <a:buNone/>
            </a:pPr>
            <a:endParaRPr lang="es-CR" dirty="0">
              <a:latin typeface="Arial" panose="020B0604020202020204" pitchFamily="34" charset="0"/>
              <a:cs typeface="Arial" panose="020B0604020202020204" pitchFamily="34" charset="0"/>
            </a:endParaRPr>
          </a:p>
        </p:txBody>
      </p:sp>
      <p:pic>
        <p:nvPicPr>
          <p:cNvPr id="4" name="Imagen 3" descr="http://www.justiciafiscal.org/wp-content/uploads/2013/06/gatj-logo.png"/>
          <p:cNvPicPr/>
          <p:nvPr/>
        </p:nvPicPr>
        <p:blipFill>
          <a:blip r:embed="rId2">
            <a:extLst>
              <a:ext uri="{28A0092B-C50C-407E-A947-70E740481C1C}">
                <a14:useLocalDpi xmlns:a14="http://schemas.microsoft.com/office/drawing/2010/main" val="0"/>
              </a:ext>
            </a:extLst>
          </a:blip>
          <a:srcRect/>
          <a:stretch>
            <a:fillRect/>
          </a:stretch>
        </p:blipFill>
        <p:spPr bwMode="auto">
          <a:xfrm>
            <a:off x="6807200" y="498764"/>
            <a:ext cx="3362036" cy="1062181"/>
          </a:xfrm>
          <a:prstGeom prst="rect">
            <a:avLst/>
          </a:prstGeom>
          <a:noFill/>
          <a:ln>
            <a:noFill/>
          </a:ln>
        </p:spPr>
      </p:pic>
    </p:spTree>
    <p:extLst>
      <p:ext uri="{BB962C8B-B14F-4D97-AF65-F5344CB8AC3E}">
        <p14:creationId xmlns:p14="http://schemas.microsoft.com/office/powerpoint/2010/main" val="323618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3 Imagen" descr="bannerhorizontal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6909" y="1500014"/>
            <a:ext cx="10289535" cy="407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14545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extLst/>
        </p:spPr>
        <p:txBody>
          <a:bodyPr/>
          <a:lstStyle/>
          <a:p>
            <a:pPr>
              <a:defRPr/>
            </a:pPr>
            <a:r>
              <a:rPr lang="es-PE" altLang="es-HN" b="1" dirty="0">
                <a:ln>
                  <a:solidFill>
                    <a:schemeClr val="tx1"/>
                  </a:solidFill>
                </a:ln>
                <a:solidFill>
                  <a:srgbClr val="FF0000"/>
                </a:solidFill>
                <a:cs typeface="Calibri" pitchFamily="34" charset="0"/>
              </a:rPr>
              <a:t>Visión y Objetivos de Campaña Regional</a:t>
            </a:r>
            <a:endParaRPr lang="es-PE" b="1" dirty="0">
              <a:ln>
                <a:solidFill>
                  <a:schemeClr val="tx1"/>
                </a:solidFill>
              </a:ln>
              <a:solidFill>
                <a:srgbClr val="FF0000"/>
              </a:solidFill>
              <a:cs typeface="Calibri" pitchFamily="34" charset="0"/>
            </a:endParaRPr>
          </a:p>
        </p:txBody>
      </p:sp>
      <p:sp>
        <p:nvSpPr>
          <p:cNvPr id="4099" name="Marcador de contenido 2"/>
          <p:cNvSpPr>
            <a:spLocks noGrp="1"/>
          </p:cNvSpPr>
          <p:nvPr>
            <p:ph idx="1"/>
          </p:nvPr>
        </p:nvSpPr>
        <p:spPr>
          <a:xfrm>
            <a:off x="277091" y="1838036"/>
            <a:ext cx="11379200" cy="4615199"/>
          </a:xfrm>
        </p:spPr>
        <p:txBody>
          <a:bodyPr/>
          <a:lstStyle/>
          <a:p>
            <a:r>
              <a:rPr lang="es-ES" altLang="es-HN" sz="2400" b="1" dirty="0"/>
              <a:t>U</a:t>
            </a:r>
            <a:r>
              <a:rPr lang="es-ES_tradnl" altLang="es-HN" sz="2400" b="1" dirty="0"/>
              <a:t>n fuerte movimiento de sociedad civil se moviliza e incide a favor de la justicia fiscal </a:t>
            </a:r>
            <a:r>
              <a:rPr lang="es-ES_tradnl" altLang="es-HN" sz="2400" dirty="0"/>
              <a:t>asegurando que las transnacionales paguen lo justo y que las políticas fiscales públicas contrarrestan las desigualdades dentro y entre los Estados.</a:t>
            </a:r>
          </a:p>
          <a:p>
            <a:endParaRPr lang="es-PE" altLang="es-HN" sz="2400" dirty="0"/>
          </a:p>
          <a:p>
            <a:r>
              <a:rPr lang="es-ES_tradnl" altLang="es-HN" sz="2400" dirty="0"/>
              <a:t>La idea central de la campaña </a:t>
            </a:r>
            <a:r>
              <a:rPr lang="es-ES_tradnl" altLang="es-HN" sz="2400" b="1" dirty="0"/>
              <a:t>es incidir a dos niveles, sobre los que toman las decisiones políticas en los gobiernos y en los organismos multilaterales; y en la opinión pública</a:t>
            </a:r>
            <a:r>
              <a:rPr lang="es-ES_tradnl" altLang="es-HN" sz="2400" dirty="0"/>
              <a:t> en general para generar una masa crítica que identifique que los problemas que describimos no les son ajenos y para que respalden los pedidos centrales de la campaña</a:t>
            </a:r>
            <a:r>
              <a:rPr lang="es-ES_tradnl" altLang="es-HN" sz="2400" dirty="0" smtClean="0"/>
              <a:t>.</a:t>
            </a:r>
          </a:p>
          <a:p>
            <a:endParaRPr lang="es-ES_tradnl" altLang="es-HN" sz="2400" dirty="0"/>
          </a:p>
          <a:p>
            <a:r>
              <a:rPr lang="es-ES_tradnl" altLang="es-HN" sz="2400" dirty="0" smtClean="0"/>
              <a:t>Incorporación plena de diversos sectores del movimiento social continental, poniendo atención especial al movimiento sindical.</a:t>
            </a:r>
            <a:endParaRPr lang="es-PE" altLang="es-HN" sz="2400" dirty="0"/>
          </a:p>
          <a:p>
            <a:endParaRPr lang="es-PE" dirty="0" smtClean="0"/>
          </a:p>
        </p:txBody>
      </p:sp>
    </p:spTree>
    <p:extLst>
      <p:ext uri="{BB962C8B-B14F-4D97-AF65-F5344CB8AC3E}">
        <p14:creationId xmlns:p14="http://schemas.microsoft.com/office/powerpoint/2010/main" val="1804970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4945" y="365125"/>
            <a:ext cx="11018982" cy="1066511"/>
          </a:xfrm>
        </p:spPr>
        <p:txBody>
          <a:bodyPr>
            <a:noAutofit/>
          </a:bodyPr>
          <a:lstStyle/>
          <a:p>
            <a:pPr algn="ctr"/>
            <a:r>
              <a:rPr lang="es-PE" sz="4000" b="1" dirty="0" smtClean="0">
                <a:solidFill>
                  <a:srgbClr val="FF0000"/>
                </a:solidFill>
                <a:latin typeface="Bookman Old Style" panose="02050604050505020204" pitchFamily="18" charset="0"/>
              </a:rPr>
              <a:t>PRINCIPALES EJES DE ACCION DESARROLLADOS POR LA CAMPAÑA</a:t>
            </a:r>
            <a:endParaRPr lang="es-PE" sz="4000" b="1" dirty="0">
              <a:solidFill>
                <a:srgbClr val="FF0000"/>
              </a:solidFill>
              <a:latin typeface="Bookman Old Style" panose="02050604050505020204" pitchFamily="18" charset="0"/>
            </a:endParaRPr>
          </a:p>
        </p:txBody>
      </p:sp>
      <p:sp>
        <p:nvSpPr>
          <p:cNvPr id="3" name="Marcador de contenido 2"/>
          <p:cNvSpPr>
            <a:spLocks noGrp="1"/>
          </p:cNvSpPr>
          <p:nvPr>
            <p:ph idx="1"/>
          </p:nvPr>
        </p:nvSpPr>
        <p:spPr>
          <a:xfrm>
            <a:off x="193963" y="1825624"/>
            <a:ext cx="11656291" cy="4584411"/>
          </a:xfrm>
        </p:spPr>
        <p:txBody>
          <a:bodyPr>
            <a:normAutofit fontScale="92500" lnSpcReduction="20000"/>
          </a:bodyPr>
          <a:lstStyle/>
          <a:p>
            <a:pPr algn="just"/>
            <a:r>
              <a:rPr lang="es-PE" dirty="0" smtClean="0"/>
              <a:t>Trabajo de sociedad civil sobre cuantificación de flujos ilícitos.</a:t>
            </a:r>
          </a:p>
          <a:p>
            <a:pPr algn="just"/>
            <a:r>
              <a:rPr lang="es-PE" dirty="0" smtClean="0"/>
              <a:t>Denuncia de paraísos fiscales y estudio sobre mecanismos de elusión fiscal utilizados por las grandes corporaciones : Precios de transferencia, capitalización delgada.</a:t>
            </a:r>
          </a:p>
          <a:p>
            <a:pPr algn="just"/>
            <a:r>
              <a:rPr lang="es-PE" dirty="0" smtClean="0"/>
              <a:t>Propuestas de transparencia fiscal, desaparición de paraísos fiscales y tasación única.   </a:t>
            </a:r>
          </a:p>
          <a:p>
            <a:r>
              <a:rPr lang="es-PE" dirty="0" smtClean="0"/>
              <a:t>Seguimiento a propuesta </a:t>
            </a:r>
            <a:r>
              <a:rPr lang="es-PE" dirty="0"/>
              <a:t>BEPS: Erosión de la Base Fiscal y </a:t>
            </a:r>
            <a:r>
              <a:rPr lang="es-PE" dirty="0" smtClean="0"/>
              <a:t>Traslado </a:t>
            </a:r>
            <a:r>
              <a:rPr lang="es-PE" dirty="0"/>
              <a:t>de </a:t>
            </a:r>
            <a:r>
              <a:rPr lang="es-PE" dirty="0" smtClean="0"/>
              <a:t>utilidades </a:t>
            </a:r>
            <a:r>
              <a:rPr lang="es-PE" dirty="0"/>
              <a:t>trabajada por la OCDE a pedido del G20.</a:t>
            </a:r>
          </a:p>
          <a:p>
            <a:r>
              <a:rPr lang="es-PE" dirty="0"/>
              <a:t>Trabajos sobre doble tributación y manipulación del Grupo de Impuestos de la ONU.</a:t>
            </a:r>
          </a:p>
          <a:p>
            <a:r>
              <a:rPr lang="es-PE" dirty="0"/>
              <a:t>Conformación del Subgrupo de Impuesto y extractivas de la ONU.</a:t>
            </a:r>
          </a:p>
          <a:p>
            <a:r>
              <a:rPr lang="es-PE" dirty="0"/>
              <a:t>Propuesta sobre Cuerpo Internacional </a:t>
            </a:r>
            <a:r>
              <a:rPr lang="es-PE" dirty="0" smtClean="0"/>
              <a:t>de </a:t>
            </a:r>
            <a:r>
              <a:rPr lang="es-PE" dirty="0"/>
              <a:t>Fiscalidad  a cargo de la ONU</a:t>
            </a:r>
            <a:r>
              <a:rPr lang="es-PE" dirty="0" smtClean="0"/>
              <a:t>.</a:t>
            </a:r>
          </a:p>
          <a:p>
            <a:pPr algn="just"/>
            <a:endParaRPr lang="es-PE" dirty="0"/>
          </a:p>
        </p:txBody>
      </p:sp>
    </p:spTree>
    <p:extLst>
      <p:ext uri="{BB962C8B-B14F-4D97-AF65-F5344CB8AC3E}">
        <p14:creationId xmlns:p14="http://schemas.microsoft.com/office/powerpoint/2010/main" val="620259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764" y="365125"/>
            <a:ext cx="11139054" cy="1325563"/>
          </a:xfrm>
        </p:spPr>
        <p:txBody>
          <a:bodyPr>
            <a:normAutofit/>
          </a:bodyPr>
          <a:lstStyle/>
          <a:p>
            <a:pPr algn="ctr"/>
            <a:r>
              <a:rPr lang="es-PE" sz="4000" b="1" dirty="0" smtClean="0">
                <a:ln>
                  <a:solidFill>
                    <a:schemeClr val="tx1"/>
                  </a:solidFill>
                </a:ln>
                <a:solidFill>
                  <a:srgbClr val="FF0000"/>
                </a:solidFill>
                <a:latin typeface="Bookman Old Style" panose="02050604050505020204" pitchFamily="18" charset="0"/>
                <a:cs typeface="Calibri" pitchFamily="34" charset="0"/>
              </a:rPr>
              <a:t>PRINCIPALES PUNTOS DE CONTENIDO DE LA CAMPAÑA</a:t>
            </a:r>
            <a:endParaRPr lang="es-PE" sz="4000" b="1" dirty="0">
              <a:latin typeface="Bookman Old Style" panose="02050604050505020204" pitchFamily="18" charset="0"/>
            </a:endParaRPr>
          </a:p>
        </p:txBody>
      </p:sp>
      <p:sp>
        <p:nvSpPr>
          <p:cNvPr id="3" name="Marcador de contenido 2"/>
          <p:cNvSpPr>
            <a:spLocks noGrp="1"/>
          </p:cNvSpPr>
          <p:nvPr>
            <p:ph idx="1"/>
          </p:nvPr>
        </p:nvSpPr>
        <p:spPr>
          <a:xfrm>
            <a:off x="267855" y="1825625"/>
            <a:ext cx="11739418" cy="4843030"/>
          </a:xfrm>
        </p:spPr>
        <p:txBody>
          <a:bodyPr>
            <a:normAutofit fontScale="92500" lnSpcReduction="20000"/>
          </a:bodyPr>
          <a:lstStyle/>
          <a:p>
            <a:pPr marL="514350" indent="-514350" algn="just">
              <a:buFont typeface="+mj-lt"/>
              <a:buAutoNum type="arabicParenR"/>
            </a:pPr>
            <a:r>
              <a:rPr lang="es-PE" sz="3200" dirty="0" err="1" smtClean="0">
                <a:latin typeface="Arial" panose="020B0604020202020204" pitchFamily="34" charset="0"/>
                <a:cs typeface="Arial" panose="020B0604020202020204" pitchFamily="34" charset="0"/>
              </a:rPr>
              <a:t>Enfasis</a:t>
            </a:r>
            <a:r>
              <a:rPr lang="es-PE" sz="3200" dirty="0" smtClean="0">
                <a:latin typeface="Arial" panose="020B0604020202020204" pitchFamily="34" charset="0"/>
                <a:cs typeface="Arial" panose="020B0604020202020204" pitchFamily="34" charset="0"/>
              </a:rPr>
              <a:t> global en la elusión fiscal de las multinacionales.</a:t>
            </a:r>
          </a:p>
          <a:p>
            <a:pPr marL="514350" indent="-514350" algn="just">
              <a:buFont typeface="+mj-lt"/>
              <a:buAutoNum type="arabicParenR"/>
            </a:pPr>
            <a:r>
              <a:rPr lang="es-PE" sz="3200" dirty="0" smtClean="0">
                <a:latin typeface="Arial" panose="020B0604020202020204" pitchFamily="34" charset="0"/>
                <a:cs typeface="Arial" panose="020B0604020202020204" pitchFamily="34" charset="0"/>
              </a:rPr>
              <a:t>Responsabilidad de los gobiernos para la definición de políticas fiscales, en el caso de la región promoción de políticas regionales comunes.</a:t>
            </a:r>
          </a:p>
          <a:p>
            <a:pPr marL="514350" indent="-514350" algn="just">
              <a:buFont typeface="+mj-lt"/>
              <a:buAutoNum type="arabicParenR"/>
            </a:pPr>
            <a:r>
              <a:rPr lang="es-PE" sz="3200" dirty="0" smtClean="0">
                <a:latin typeface="Arial" panose="020B0604020202020204" pitchFamily="34" charset="0"/>
                <a:cs typeface="Arial" panose="020B0604020202020204" pitchFamily="34" charset="0"/>
              </a:rPr>
              <a:t>Transparencia </a:t>
            </a:r>
            <a:r>
              <a:rPr lang="es-PE" sz="3200" dirty="0">
                <a:latin typeface="Arial" panose="020B0604020202020204" pitchFamily="34" charset="0"/>
                <a:cs typeface="Arial" panose="020B0604020202020204" pitchFamily="34" charset="0"/>
              </a:rPr>
              <a:t>fiscal y cooperación entre los </a:t>
            </a:r>
            <a:r>
              <a:rPr lang="es-PE" sz="3200" dirty="0" smtClean="0">
                <a:latin typeface="Arial" panose="020B0604020202020204" pitchFamily="34" charset="0"/>
                <a:cs typeface="Arial" panose="020B0604020202020204" pitchFamily="34" charset="0"/>
              </a:rPr>
              <a:t>Estados.</a:t>
            </a:r>
          </a:p>
          <a:p>
            <a:pPr marL="514350" indent="-514350" algn="just">
              <a:buFont typeface="+mj-lt"/>
              <a:buAutoNum type="arabicParenR"/>
            </a:pPr>
            <a:r>
              <a:rPr lang="es-PE" sz="3200" dirty="0" smtClean="0">
                <a:latin typeface="Arial" panose="020B0604020202020204" pitchFamily="34" charset="0"/>
                <a:cs typeface="Arial" panose="020B0604020202020204" pitchFamily="34" charset="0"/>
              </a:rPr>
              <a:t>Nueva </a:t>
            </a:r>
            <a:r>
              <a:rPr lang="es-PE" sz="3200" dirty="0">
                <a:latin typeface="Arial" panose="020B0604020202020204" pitchFamily="34" charset="0"/>
                <a:cs typeface="Arial" panose="020B0604020202020204" pitchFamily="34" charset="0"/>
              </a:rPr>
              <a:t>arquitectura de la tributación </a:t>
            </a:r>
            <a:r>
              <a:rPr lang="es-PE" sz="3200" dirty="0" smtClean="0">
                <a:latin typeface="Arial" panose="020B0604020202020204" pitchFamily="34" charset="0"/>
                <a:cs typeface="Arial" panose="020B0604020202020204" pitchFamily="34" charset="0"/>
              </a:rPr>
              <a:t>internacional.</a:t>
            </a:r>
          </a:p>
          <a:p>
            <a:pPr marL="514350" indent="-514350" algn="just">
              <a:buFont typeface="+mj-lt"/>
              <a:buAutoNum type="arabicParenR"/>
            </a:pPr>
            <a:r>
              <a:rPr lang="es-PE" sz="3200" dirty="0" smtClean="0">
                <a:latin typeface="Arial" panose="020B0604020202020204" pitchFamily="34" charset="0"/>
                <a:cs typeface="Arial" panose="020B0604020202020204" pitchFamily="34" charset="0"/>
              </a:rPr>
              <a:t>A nivel de América Latina y el Caribe el énfasis de la campaña está en el cuestionamiento a los regímenes de </a:t>
            </a:r>
            <a:r>
              <a:rPr lang="es-PE" sz="3200" dirty="0">
                <a:latin typeface="Arial" panose="020B0604020202020204" pitchFamily="34" charset="0"/>
                <a:cs typeface="Arial" panose="020B0604020202020204" pitchFamily="34" charset="0"/>
              </a:rPr>
              <a:t>i</a:t>
            </a:r>
            <a:r>
              <a:rPr lang="es-PE" sz="3200" dirty="0" smtClean="0">
                <a:latin typeface="Arial" panose="020B0604020202020204" pitchFamily="34" charset="0"/>
                <a:cs typeface="Arial" panose="020B0604020202020204" pitchFamily="34" charset="0"/>
              </a:rPr>
              <a:t>ncentivos y beneficios tributarios brindados a la Inversión Extranjera Directa (IED).</a:t>
            </a:r>
          </a:p>
          <a:p>
            <a:pPr marL="514350" indent="-514350" algn="just">
              <a:buFont typeface="+mj-lt"/>
              <a:buAutoNum type="arabicParenR"/>
            </a:pPr>
            <a:r>
              <a:rPr lang="es-PE" sz="3200" dirty="0" smtClean="0">
                <a:latin typeface="Arial" panose="020B0604020202020204" pitchFamily="34" charset="0"/>
                <a:cs typeface="Arial" panose="020B0604020202020204" pitchFamily="34" charset="0"/>
              </a:rPr>
              <a:t>Llevar el tema a instancias de integración regional: CELAC, UNASUR, SICA</a:t>
            </a:r>
            <a:r>
              <a:rPr lang="es-PE" sz="3200" smtClean="0">
                <a:latin typeface="Arial" panose="020B0604020202020204" pitchFamily="34" charset="0"/>
                <a:cs typeface="Arial" panose="020B0604020202020204" pitchFamily="34" charset="0"/>
              </a:rPr>
              <a:t>, CARICOM, MERCOSUR</a:t>
            </a:r>
            <a:endParaRPr lang="es-PE" sz="3200" dirty="0" smtClean="0">
              <a:latin typeface="Arial" panose="020B0604020202020204" pitchFamily="34" charset="0"/>
              <a:cs typeface="Arial" panose="020B0604020202020204" pitchFamily="34" charset="0"/>
            </a:endParaRPr>
          </a:p>
          <a:p>
            <a:endParaRPr lang="es-PE" dirty="0"/>
          </a:p>
        </p:txBody>
      </p:sp>
    </p:spTree>
    <p:extLst>
      <p:ext uri="{BB962C8B-B14F-4D97-AF65-F5344CB8AC3E}">
        <p14:creationId xmlns:p14="http://schemas.microsoft.com/office/powerpoint/2010/main" val="660897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7383" y="424873"/>
            <a:ext cx="10843490" cy="5800436"/>
          </a:xfrm>
          <a:extLst/>
        </p:spPr>
        <p:txBody>
          <a:bodyPr>
            <a:normAutofit/>
          </a:bodyPr>
          <a:lstStyle/>
          <a:p>
            <a:pPr algn="ctr">
              <a:defRPr/>
            </a:pPr>
            <a:r>
              <a:rPr lang="es-PE" sz="6600" b="1" dirty="0">
                <a:ln>
                  <a:solidFill>
                    <a:schemeClr val="tx1"/>
                  </a:solidFill>
                </a:ln>
                <a:solidFill>
                  <a:srgbClr val="FF0000"/>
                </a:solidFill>
                <a:latin typeface="Britannic Bold" panose="020B0903060703020204" pitchFamily="34" charset="0"/>
                <a:cs typeface="Calibri" pitchFamily="34" charset="0"/>
              </a:rPr>
              <a:t>LÍNEAS DE ACCIÓN </a:t>
            </a:r>
            <a:r>
              <a:rPr lang="es-PE" sz="6600" b="1" dirty="0" smtClean="0">
                <a:ln>
                  <a:solidFill>
                    <a:schemeClr val="tx1"/>
                  </a:solidFill>
                </a:ln>
                <a:solidFill>
                  <a:srgbClr val="FF0000"/>
                </a:solidFill>
                <a:latin typeface="Britannic Bold" panose="020B0903060703020204" pitchFamily="34" charset="0"/>
                <a:cs typeface="Calibri" pitchFamily="34" charset="0"/>
              </a:rPr>
              <a:t>ASUMIDAS POR LA CAMPAÑA QUE LAS MULTINACIONALES PAGUEN LO JUSTO</a:t>
            </a:r>
            <a:endParaRPr lang="es-PE" sz="6600" b="1" dirty="0">
              <a:ln>
                <a:solidFill>
                  <a:schemeClr val="tx1"/>
                </a:solidFill>
              </a:ln>
              <a:solidFill>
                <a:srgbClr val="FF0000"/>
              </a:solidFill>
              <a:latin typeface="Britannic Bold" panose="020B0903060703020204" pitchFamily="34" charset="0"/>
              <a:cs typeface="Calibri" pitchFamily="34" charset="0"/>
            </a:endParaRPr>
          </a:p>
        </p:txBody>
      </p:sp>
    </p:spTree>
    <p:extLst>
      <p:ext uri="{BB962C8B-B14F-4D97-AF65-F5344CB8AC3E}">
        <p14:creationId xmlns:p14="http://schemas.microsoft.com/office/powerpoint/2010/main" val="11162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1223530"/>
          </a:xfrm>
          <a:ln>
            <a:miter lim="800000"/>
            <a:headEnd/>
            <a:tailEnd/>
          </a:ln>
          <a:extLst/>
        </p:spPr>
        <p:txBody>
          <a:bodyPr/>
          <a:lstStyle/>
          <a:p>
            <a:pPr algn="ctr">
              <a:defRPr/>
            </a:pPr>
            <a:r>
              <a:rPr lang="es-PE" b="1" dirty="0" smtClean="0">
                <a:ln>
                  <a:solidFill>
                    <a:schemeClr val="tx1"/>
                  </a:solidFill>
                </a:ln>
                <a:solidFill>
                  <a:srgbClr val="FF0000"/>
                </a:solidFill>
                <a:latin typeface="Britannic Bold" panose="020B0903060703020204" pitchFamily="34" charset="0"/>
                <a:cs typeface="Calibri" pitchFamily="34" charset="0"/>
              </a:rPr>
              <a:t>CAPACITACIÓN Y SENSIBILIZACIÓN</a:t>
            </a:r>
            <a:endParaRPr lang="es-PE" dirty="0">
              <a:latin typeface="Britannic Bold" panose="020B0903060703020204" pitchFamily="34" charset="0"/>
            </a:endParaRPr>
          </a:p>
        </p:txBody>
      </p:sp>
      <p:pic>
        <p:nvPicPr>
          <p:cNvPr id="6147" name="Picture 2" descr="D:\Latindadd comunicaciones\Desktop\CARTILLA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0253" y="1958109"/>
            <a:ext cx="2589707" cy="36391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8" name="Picture 3" descr="D:\Latindadd comunicaciones\Desktop\CARTILLA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435" y="1958109"/>
            <a:ext cx="2603992" cy="36391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9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1029566"/>
          </a:xfrm>
          <a:ln>
            <a:miter lim="800000"/>
            <a:headEnd/>
            <a:tailEnd/>
          </a:ln>
          <a:extLst/>
        </p:spPr>
        <p:txBody>
          <a:bodyPr/>
          <a:lstStyle/>
          <a:p>
            <a:pPr algn="ctr">
              <a:defRPr/>
            </a:pPr>
            <a:r>
              <a:rPr lang="es-PE" b="1" dirty="0" smtClean="0">
                <a:ln>
                  <a:solidFill>
                    <a:schemeClr val="tx1"/>
                  </a:solidFill>
                </a:ln>
                <a:solidFill>
                  <a:srgbClr val="FF0000"/>
                </a:solidFill>
                <a:latin typeface="Bookman Old Style" panose="02050604050505020204" pitchFamily="18" charset="0"/>
                <a:cs typeface="Calibri" pitchFamily="34" charset="0"/>
              </a:rPr>
              <a:t>ANÁLISIS Y ESTUDIOS DE CASO</a:t>
            </a:r>
          </a:p>
        </p:txBody>
      </p:sp>
      <p:sp>
        <p:nvSpPr>
          <p:cNvPr id="10243" name="2 Marcador de contenido"/>
          <p:cNvSpPr>
            <a:spLocks noGrp="1"/>
          </p:cNvSpPr>
          <p:nvPr>
            <p:ph idx="1"/>
          </p:nvPr>
        </p:nvSpPr>
        <p:spPr>
          <a:xfrm>
            <a:off x="628074" y="2041236"/>
            <a:ext cx="4701308" cy="4352474"/>
          </a:xfrm>
        </p:spPr>
        <p:txBody>
          <a:bodyPr/>
          <a:lstStyle/>
          <a:p>
            <a:pPr>
              <a:buFont typeface="Arial" panose="020B0604020202020204" pitchFamily="34" charset="0"/>
              <a:buNone/>
            </a:pPr>
            <a:r>
              <a:rPr lang="es-PE" b="1" dirty="0" smtClean="0"/>
              <a:t>EL CASO YANACOCHA</a:t>
            </a:r>
          </a:p>
          <a:p>
            <a:r>
              <a:rPr lang="es-PE" dirty="0" smtClean="0"/>
              <a:t>Elusión de impuestos, costos alterados para cargar pérdidas y disminuir la base imponible. </a:t>
            </a:r>
          </a:p>
          <a:p>
            <a:r>
              <a:rPr lang="es-PE" dirty="0" smtClean="0"/>
              <a:t>Práctica común en este sector.</a:t>
            </a:r>
          </a:p>
          <a:p>
            <a:r>
              <a:rPr lang="es-PE" dirty="0" smtClean="0"/>
              <a:t>Conflicto social.</a:t>
            </a:r>
          </a:p>
          <a:p>
            <a:endParaRPr lang="es-PE" dirty="0" smtClean="0"/>
          </a:p>
        </p:txBody>
      </p:sp>
      <p:pic>
        <p:nvPicPr>
          <p:cNvPr id="10244" name="4 Imagen" descr="yanapo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382" y="2041236"/>
            <a:ext cx="2438400" cy="421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364" y="2041236"/>
            <a:ext cx="2752436" cy="419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3477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64911"/>
          </a:xfrm>
        </p:spPr>
        <p:txBody>
          <a:bodyPr>
            <a:normAutofit/>
          </a:bodyPr>
          <a:lstStyle/>
          <a:p>
            <a:r>
              <a:rPr lang="es-CR" sz="2400" b="1" dirty="0" smtClean="0">
                <a:latin typeface="Bookman Old Style" panose="02050604050505020204" pitchFamily="18" charset="0"/>
              </a:rPr>
              <a:t>                         QUE ES LA </a:t>
            </a:r>
            <a:endParaRPr lang="es-CR" sz="2400" b="1" dirty="0">
              <a:latin typeface="Bookman Old Style" panose="02050604050505020204" pitchFamily="18" charset="0"/>
            </a:endParaRPr>
          </a:p>
        </p:txBody>
      </p:sp>
      <p:sp>
        <p:nvSpPr>
          <p:cNvPr id="3" name="Marcador de contenido 2"/>
          <p:cNvSpPr>
            <a:spLocks noGrp="1"/>
          </p:cNvSpPr>
          <p:nvPr>
            <p:ph idx="1"/>
          </p:nvPr>
        </p:nvSpPr>
        <p:spPr>
          <a:xfrm>
            <a:off x="397163" y="1825624"/>
            <a:ext cx="11628581" cy="4667539"/>
          </a:xfrm>
        </p:spPr>
        <p:txBody>
          <a:bodyPr>
            <a:normAutofit/>
          </a:bodyPr>
          <a:lstStyle/>
          <a:p>
            <a:pPr marL="0" indent="0" algn="just">
              <a:buNone/>
            </a:pPr>
            <a:r>
              <a:rPr lang="es-CR" sz="2000" b="1" dirty="0" smtClean="0">
                <a:latin typeface="Arial" panose="020B0604020202020204" pitchFamily="34" charset="0"/>
                <a:cs typeface="Arial" panose="020B0604020202020204" pitchFamily="34" charset="0"/>
              </a:rPr>
              <a:t>Que Trabajamos </a:t>
            </a:r>
          </a:p>
          <a:p>
            <a:pPr algn="just"/>
            <a:r>
              <a:rPr lang="es-CR" sz="2000" b="1" dirty="0" smtClean="0">
                <a:latin typeface="Arial" panose="020B0604020202020204" pitchFamily="34" charset="0"/>
                <a:cs typeface="Arial" panose="020B0604020202020204" pitchFamily="34" charset="0"/>
              </a:rPr>
              <a:t>1</a:t>
            </a:r>
            <a:r>
              <a:rPr lang="es-CR" sz="2000" b="1" dirty="0">
                <a:latin typeface="Arial" panose="020B0604020202020204" pitchFamily="34" charset="0"/>
                <a:cs typeface="Arial" panose="020B0604020202020204" pitchFamily="34" charset="0"/>
              </a:rPr>
              <a:t>. </a:t>
            </a:r>
            <a:r>
              <a:rPr lang="es-CR" sz="2000" dirty="0">
                <a:latin typeface="Arial" panose="020B0604020202020204" pitchFamily="34" charset="0"/>
                <a:cs typeface="Arial" panose="020B0604020202020204" pitchFamily="34" charset="0"/>
              </a:rPr>
              <a:t>Reforzamiento de la base social internacional para la construcción de una economía justa y equitativa, al servicio de las personas a través de la interacción permanente con redes y movimientos sociales.</a:t>
            </a:r>
          </a:p>
          <a:p>
            <a:pPr algn="just"/>
            <a:r>
              <a:rPr lang="es-CR" sz="2000" b="1" dirty="0">
                <a:latin typeface="Arial" panose="020B0604020202020204" pitchFamily="34" charset="0"/>
                <a:cs typeface="Arial" panose="020B0604020202020204" pitchFamily="34" charset="0"/>
              </a:rPr>
              <a:t>2. </a:t>
            </a:r>
            <a:r>
              <a:rPr lang="es-CR" sz="2000" dirty="0">
                <a:latin typeface="Arial" panose="020B0604020202020204" pitchFamily="34" charset="0"/>
                <a:cs typeface="Arial" panose="020B0604020202020204" pitchFamily="34" charset="0"/>
              </a:rPr>
              <a:t>Desarrollar un marco normativo e institucional internacional en lo económico, financiero y jurídico que posibilite la creación y transformación de normas, instituciones e instrumentos a través de la promoción de la Regionalización de las Finanzas Globales.</a:t>
            </a:r>
          </a:p>
          <a:p>
            <a:pPr algn="just"/>
            <a:r>
              <a:rPr lang="es-CR" sz="2000" b="1" dirty="0">
                <a:latin typeface="Arial" panose="020B0604020202020204" pitchFamily="34" charset="0"/>
                <a:cs typeface="Arial" panose="020B0604020202020204" pitchFamily="34" charset="0"/>
              </a:rPr>
              <a:t>3. </a:t>
            </a:r>
            <a:r>
              <a:rPr lang="es-CR" sz="2000" dirty="0">
                <a:latin typeface="Arial" panose="020B0604020202020204" pitchFamily="34" charset="0"/>
                <a:cs typeface="Arial" panose="020B0604020202020204" pitchFamily="34" charset="0"/>
              </a:rPr>
              <a:t>Promover mecanismos de finanzas para el desarrollo integral de los pueblos de carácter participativo, alternativos a los mecanismos actuales que producen dominación e inequidad a través de la promoción de un Financiamiento Soberano y Democrático.</a:t>
            </a:r>
          </a:p>
          <a:p>
            <a:pPr marL="0" indent="0">
              <a:buNone/>
            </a:pPr>
            <a:endParaRPr lang="es-CR" dirty="0"/>
          </a:p>
        </p:txBody>
      </p:sp>
      <p:pic>
        <p:nvPicPr>
          <p:cNvPr id="4" name="Imagen 3" descr="http://www.latindadd.org/wp-content/uploads/2015/07/LogoLat-1024x357.png"/>
          <p:cNvPicPr/>
          <p:nvPr/>
        </p:nvPicPr>
        <p:blipFill>
          <a:blip r:embed="rId2">
            <a:extLst>
              <a:ext uri="{28A0092B-C50C-407E-A947-70E740481C1C}">
                <a14:useLocalDpi xmlns:a14="http://schemas.microsoft.com/office/drawing/2010/main" val="0"/>
              </a:ext>
            </a:extLst>
          </a:blip>
          <a:srcRect/>
          <a:stretch>
            <a:fillRect/>
          </a:stretch>
        </p:blipFill>
        <p:spPr bwMode="auto">
          <a:xfrm>
            <a:off x="5514109" y="365125"/>
            <a:ext cx="5043055" cy="964911"/>
          </a:xfrm>
          <a:prstGeom prst="rect">
            <a:avLst/>
          </a:prstGeom>
          <a:noFill/>
          <a:ln>
            <a:noFill/>
          </a:ln>
        </p:spPr>
      </p:pic>
    </p:spTree>
    <p:extLst>
      <p:ext uri="{BB962C8B-B14F-4D97-AF65-F5344CB8AC3E}">
        <p14:creationId xmlns:p14="http://schemas.microsoft.com/office/powerpoint/2010/main" val="1930619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29309"/>
            <a:ext cx="10515600" cy="849747"/>
          </a:xfrm>
          <a:ln>
            <a:miter lim="800000"/>
            <a:headEnd/>
            <a:tailEnd/>
          </a:ln>
          <a:extLst/>
        </p:spPr>
        <p:txBody>
          <a:bodyPr>
            <a:normAutofit/>
          </a:bodyPr>
          <a:lstStyle/>
          <a:p>
            <a:pPr algn="ctr">
              <a:defRPr/>
            </a:pPr>
            <a:r>
              <a:rPr lang="es-PE" b="1" dirty="0" smtClean="0">
                <a:ln>
                  <a:solidFill>
                    <a:schemeClr val="tx1"/>
                  </a:solidFill>
                </a:ln>
                <a:solidFill>
                  <a:srgbClr val="FF0000"/>
                </a:solidFill>
                <a:latin typeface="Britannic Bold" panose="020B0903060703020204" pitchFamily="34" charset="0"/>
              </a:rPr>
              <a:t>MENSAJES DE LA CAMPAÑA</a:t>
            </a:r>
            <a:endParaRPr lang="es-PE" dirty="0">
              <a:latin typeface="Britannic Bold" panose="020B0903060703020204" pitchFamily="34" charset="0"/>
            </a:endParaRPr>
          </a:p>
        </p:txBody>
      </p:sp>
      <p:pic>
        <p:nvPicPr>
          <p:cNvPr id="12292" name="Picture 6" descr="J:\CentroAmérica\pancarta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1175626"/>
            <a:ext cx="4424218" cy="2297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7 Marcador de contenido" descr="pancarta0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9772" y="1175625"/>
            <a:ext cx="4617792" cy="2297248"/>
          </a:xfrm>
          <a:ln>
            <a:solidFill>
              <a:schemeClr val="tx1"/>
            </a:solidFill>
            <a:miter lim="800000"/>
            <a:headEnd/>
            <a:tailEnd/>
          </a:ln>
        </p:spPr>
      </p:pic>
      <p:pic>
        <p:nvPicPr>
          <p:cNvPr id="6" name="5 Marcador de contenido" descr="MENSAJE (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49773" y="3796144"/>
            <a:ext cx="4617792" cy="2976031"/>
          </a:xfrm>
          <a:prstGeom prst="rect">
            <a:avLst/>
          </a:prstGeom>
          <a:ln>
            <a:solidFill>
              <a:schemeClr val="tx1"/>
            </a:solidFill>
            <a:miter lim="800000"/>
            <a:headEnd/>
            <a:tailEnd/>
          </a:ln>
        </p:spPr>
      </p:pic>
      <p:pic>
        <p:nvPicPr>
          <p:cNvPr id="7" name="6 Imagen" descr="MENSAJE (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07200" y="3942100"/>
            <a:ext cx="4424218" cy="26043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50001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contenido"/>
          <p:cNvSpPr>
            <a:spLocks noGrp="1"/>
          </p:cNvSpPr>
          <p:nvPr>
            <p:ph idx="1"/>
          </p:nvPr>
        </p:nvSpPr>
        <p:spPr>
          <a:xfrm>
            <a:off x="1980883" y="392861"/>
            <a:ext cx="8230235" cy="732150"/>
          </a:xfrm>
          <a:extLst/>
        </p:spPr>
        <p:txBody>
          <a:bodyPr/>
          <a:lstStyle/>
          <a:p>
            <a:pPr algn="ctr">
              <a:spcBef>
                <a:spcPct val="0"/>
              </a:spcBef>
              <a:buFont typeface="Arial" panose="020B0604020202020204" pitchFamily="34" charset="0"/>
              <a:buNone/>
              <a:defRPr/>
            </a:pPr>
            <a:r>
              <a:rPr lang="es-PE" sz="4399" b="1" dirty="0" smtClean="0">
                <a:ln>
                  <a:solidFill>
                    <a:schemeClr val="tx1"/>
                  </a:solidFill>
                </a:ln>
                <a:solidFill>
                  <a:srgbClr val="FF0000"/>
                </a:solidFill>
                <a:latin typeface="Bookman Old Style" panose="02050604050505020204" pitchFamily="18" charset="0"/>
                <a:ea typeface="+mj-ea"/>
                <a:cs typeface="Calibri" pitchFamily="34" charset="0"/>
              </a:rPr>
              <a:t>MOVILIZACION</a:t>
            </a:r>
            <a:endParaRPr lang="es-PE" sz="4399" b="1" dirty="0">
              <a:ln>
                <a:solidFill>
                  <a:schemeClr val="tx1"/>
                </a:solidFill>
              </a:ln>
              <a:solidFill>
                <a:srgbClr val="FF0000"/>
              </a:solidFill>
              <a:latin typeface="Bookman Old Style" panose="02050604050505020204" pitchFamily="18" charset="0"/>
              <a:ea typeface="+mj-ea"/>
              <a:cs typeface="Calibri" pitchFamily="34" charset="0"/>
            </a:endParaRPr>
          </a:p>
        </p:txBody>
      </p:sp>
      <p:pic>
        <p:nvPicPr>
          <p:cNvPr id="14339" name="5 Imagen" descr="polo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6327" y="1125406"/>
            <a:ext cx="6373091" cy="242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Imagen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7455" y="3685308"/>
            <a:ext cx="2493818"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Imagen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655" y="3823855"/>
            <a:ext cx="2660071" cy="27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agen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5673" y="3685309"/>
            <a:ext cx="2724727" cy="295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08870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66255" y="221673"/>
            <a:ext cx="11822545" cy="6428509"/>
          </a:xfrm>
        </p:spPr>
        <p:txBody>
          <a:bodyPr/>
          <a:lstStyle/>
          <a:p>
            <a:pPr marL="0" lvl="0" indent="0" algn="ctr">
              <a:buNone/>
            </a:pPr>
            <a:r>
              <a:rPr lang="es-CR" sz="6000" dirty="0" smtClean="0">
                <a:latin typeface="Britannic Bold" panose="020B0903060703020204" pitchFamily="34" charset="0"/>
                <a:cs typeface="Arial" panose="020B0604020202020204" pitchFamily="34" charset="0"/>
              </a:rPr>
              <a:t>MUCHAS GRACIAS</a:t>
            </a:r>
          </a:p>
          <a:p>
            <a:pPr marL="0" lvl="0" indent="0" algn="just">
              <a:buNone/>
            </a:pPr>
            <a:endParaRPr lang="es-CR" dirty="0" smtClean="0">
              <a:latin typeface="Arial" panose="020B0604020202020204" pitchFamily="34" charset="0"/>
              <a:cs typeface="Arial" panose="020B0604020202020204" pitchFamily="34" charset="0"/>
            </a:endParaRPr>
          </a:p>
          <a:p>
            <a:pPr marL="0" lvl="0" indent="0" algn="just">
              <a:buNone/>
            </a:pPr>
            <a:endParaRPr lang="es-CR" dirty="0">
              <a:latin typeface="Arial" panose="020B0604020202020204" pitchFamily="34" charset="0"/>
              <a:cs typeface="Arial" panose="020B0604020202020204" pitchFamily="34" charset="0"/>
            </a:endParaRPr>
          </a:p>
          <a:p>
            <a:pPr marL="0" lvl="0" indent="0" algn="just">
              <a:buNone/>
            </a:pPr>
            <a:endParaRPr lang="es-CR" dirty="0" smtClean="0">
              <a:latin typeface="Arial" panose="020B0604020202020204" pitchFamily="34" charset="0"/>
              <a:cs typeface="Arial" panose="020B0604020202020204" pitchFamily="34" charset="0"/>
            </a:endParaRPr>
          </a:p>
          <a:p>
            <a:pPr marL="0" lvl="0" indent="0" algn="just">
              <a:buNone/>
            </a:pPr>
            <a:endParaRPr lang="es-CR" dirty="0">
              <a:latin typeface="Arial" panose="020B0604020202020204" pitchFamily="34" charset="0"/>
              <a:cs typeface="Arial" panose="020B0604020202020204" pitchFamily="34" charset="0"/>
            </a:endParaRPr>
          </a:p>
          <a:p>
            <a:pPr marL="0" lvl="0" indent="0" algn="just">
              <a:buNone/>
            </a:pPr>
            <a:endParaRPr lang="es-CR" dirty="0" smtClean="0">
              <a:latin typeface="Arial" panose="020B0604020202020204" pitchFamily="34" charset="0"/>
              <a:cs typeface="Arial" panose="020B0604020202020204" pitchFamily="34" charset="0"/>
            </a:endParaRPr>
          </a:p>
          <a:p>
            <a:pPr marL="0" lvl="0" indent="0" algn="just">
              <a:buNone/>
            </a:pPr>
            <a:endParaRPr lang="es-CR" sz="2000" dirty="0" smtClean="0">
              <a:latin typeface="Arial" panose="020B0604020202020204" pitchFamily="34" charset="0"/>
              <a:cs typeface="Arial" panose="020B0604020202020204" pitchFamily="34" charset="0"/>
            </a:endParaRPr>
          </a:p>
          <a:p>
            <a:pPr marL="0" lvl="0" indent="0" algn="just">
              <a:buNone/>
            </a:pPr>
            <a:endParaRPr lang="es-CR" sz="2000" dirty="0">
              <a:latin typeface="Arial" panose="020B0604020202020204" pitchFamily="34" charset="0"/>
              <a:cs typeface="Arial" panose="020B0604020202020204" pitchFamily="34" charset="0"/>
            </a:endParaRPr>
          </a:p>
          <a:p>
            <a:pPr marL="0" lvl="0" indent="0" algn="just">
              <a:buNone/>
            </a:pPr>
            <a:endParaRPr lang="es-CR" sz="2000" dirty="0" smtClean="0">
              <a:latin typeface="Arial" panose="020B0604020202020204" pitchFamily="34" charset="0"/>
              <a:cs typeface="Arial" panose="020B0604020202020204" pitchFamily="34" charset="0"/>
            </a:endParaRPr>
          </a:p>
          <a:p>
            <a:pPr marL="0" lvl="0" indent="0" algn="just">
              <a:buNone/>
            </a:pPr>
            <a:endParaRPr lang="es-CR" sz="2000" dirty="0" smtClean="0">
              <a:latin typeface="Arial" panose="020B0604020202020204" pitchFamily="34" charset="0"/>
              <a:cs typeface="Arial" panose="020B0604020202020204" pitchFamily="34" charset="0"/>
            </a:endParaRPr>
          </a:p>
          <a:p>
            <a:pPr marL="0" lvl="0" indent="0" algn="just">
              <a:buNone/>
            </a:pPr>
            <a:r>
              <a:rPr lang="es-CR" sz="2000" dirty="0" smtClean="0">
                <a:latin typeface="Arial" panose="020B0604020202020204" pitchFamily="34" charset="0"/>
                <a:cs typeface="Arial" panose="020B0604020202020204" pitchFamily="34" charset="0"/>
              </a:rPr>
              <a:t>Latindadd</a:t>
            </a:r>
            <a:r>
              <a:rPr lang="es-CR" sz="2000" dirty="0">
                <a:latin typeface="Arial" panose="020B0604020202020204" pitchFamily="34" charset="0"/>
                <a:cs typeface="Arial" panose="020B0604020202020204" pitchFamily="34" charset="0"/>
              </a:rPr>
              <a:t>: </a:t>
            </a:r>
            <a:r>
              <a:rPr lang="es-CR" sz="2000" dirty="0" smtClean="0">
                <a:latin typeface="Arial" panose="020B0604020202020204" pitchFamily="34" charset="0"/>
                <a:cs typeface="Arial" panose="020B0604020202020204" pitchFamily="34" charset="0"/>
                <a:hlinkClick r:id="rId2"/>
              </a:rPr>
              <a:t>www.latindadd.org</a:t>
            </a:r>
            <a:endParaRPr lang="es-CR" sz="2000" dirty="0">
              <a:latin typeface="Arial" panose="020B0604020202020204" pitchFamily="34" charset="0"/>
              <a:cs typeface="Arial" panose="020B0604020202020204" pitchFamily="34" charset="0"/>
            </a:endParaRPr>
          </a:p>
          <a:p>
            <a:pPr marL="0" lvl="0" indent="0" algn="just">
              <a:buNone/>
            </a:pPr>
            <a:r>
              <a:rPr lang="es-CR" sz="2000" dirty="0" smtClean="0">
                <a:latin typeface="Arial" panose="020B0604020202020204" pitchFamily="34" charset="0"/>
                <a:cs typeface="Arial" panose="020B0604020202020204" pitchFamily="34" charset="0"/>
              </a:rPr>
              <a:t>Red </a:t>
            </a:r>
            <a:r>
              <a:rPr lang="es-CR" sz="2000" dirty="0">
                <a:latin typeface="Arial" panose="020B0604020202020204" pitchFamily="34" charset="0"/>
                <a:cs typeface="Arial" panose="020B0604020202020204" pitchFamily="34" charset="0"/>
              </a:rPr>
              <a:t>de Justicia Fiscal América Latina y el Caribe: </a:t>
            </a:r>
            <a:r>
              <a:rPr lang="es-CR" sz="2000" dirty="0">
                <a:latin typeface="Arial" panose="020B0604020202020204" pitchFamily="34" charset="0"/>
                <a:cs typeface="Arial" panose="020B0604020202020204" pitchFamily="34" charset="0"/>
                <a:hlinkClick r:id="rId3"/>
              </a:rPr>
              <a:t>www.justiciafiscal.org</a:t>
            </a:r>
            <a:endParaRPr lang="es-CR" sz="2000" dirty="0">
              <a:latin typeface="Arial" panose="020B0604020202020204" pitchFamily="34" charset="0"/>
              <a:cs typeface="Arial" panose="020B0604020202020204" pitchFamily="34" charset="0"/>
            </a:endParaRPr>
          </a:p>
          <a:p>
            <a:pPr marL="0" lvl="0" indent="0" algn="just">
              <a:buNone/>
            </a:pPr>
            <a:r>
              <a:rPr lang="es-CR" sz="2000" dirty="0" smtClean="0">
                <a:latin typeface="Arial" panose="020B0604020202020204" pitchFamily="34" charset="0"/>
                <a:cs typeface="Arial" panose="020B0604020202020204" pitchFamily="34" charset="0"/>
              </a:rPr>
              <a:t>Global </a:t>
            </a:r>
            <a:r>
              <a:rPr lang="es-CR" sz="2000" dirty="0">
                <a:latin typeface="Arial" panose="020B0604020202020204" pitchFamily="34" charset="0"/>
                <a:cs typeface="Arial" panose="020B0604020202020204" pitchFamily="34" charset="0"/>
              </a:rPr>
              <a:t>Alliance </a:t>
            </a:r>
            <a:r>
              <a:rPr lang="es-CR" sz="2000" dirty="0" err="1">
                <a:latin typeface="Arial" panose="020B0604020202020204" pitchFamily="34" charset="0"/>
                <a:cs typeface="Arial" panose="020B0604020202020204" pitchFamily="34" charset="0"/>
              </a:rPr>
              <a:t>for</a:t>
            </a:r>
            <a:r>
              <a:rPr lang="es-CR" sz="2000" dirty="0">
                <a:latin typeface="Arial" panose="020B0604020202020204" pitchFamily="34" charset="0"/>
                <a:cs typeface="Arial" panose="020B0604020202020204" pitchFamily="34" charset="0"/>
              </a:rPr>
              <a:t> </a:t>
            </a:r>
            <a:r>
              <a:rPr lang="es-CR" sz="2000" dirty="0" err="1">
                <a:latin typeface="Arial" panose="020B0604020202020204" pitchFamily="34" charset="0"/>
                <a:cs typeface="Arial" panose="020B0604020202020204" pitchFamily="34" charset="0"/>
              </a:rPr>
              <a:t>Tax</a:t>
            </a:r>
            <a:r>
              <a:rPr lang="es-CR" sz="2000" dirty="0">
                <a:latin typeface="Arial" panose="020B0604020202020204" pitchFamily="34" charset="0"/>
                <a:cs typeface="Arial" panose="020B0604020202020204" pitchFamily="34" charset="0"/>
              </a:rPr>
              <a:t> </a:t>
            </a:r>
            <a:r>
              <a:rPr lang="es-CR" sz="2000" dirty="0" err="1">
                <a:latin typeface="Arial" panose="020B0604020202020204" pitchFamily="34" charset="0"/>
                <a:cs typeface="Arial" panose="020B0604020202020204" pitchFamily="34" charset="0"/>
              </a:rPr>
              <a:t>Justice</a:t>
            </a:r>
            <a:r>
              <a:rPr lang="es-CR" sz="2000" dirty="0">
                <a:latin typeface="Arial" panose="020B0604020202020204" pitchFamily="34" charset="0"/>
                <a:cs typeface="Arial" panose="020B0604020202020204" pitchFamily="34" charset="0"/>
              </a:rPr>
              <a:t>: </a:t>
            </a:r>
            <a:r>
              <a:rPr lang="es-CR" sz="2000" dirty="0">
                <a:latin typeface="Arial" panose="020B0604020202020204" pitchFamily="34" charset="0"/>
                <a:cs typeface="Arial" panose="020B0604020202020204" pitchFamily="34" charset="0"/>
                <a:hlinkClick r:id="rId4"/>
              </a:rPr>
              <a:t>www.globaltaxjustice.org</a:t>
            </a:r>
            <a:endParaRPr lang="es-CR" sz="2000" dirty="0"/>
          </a:p>
        </p:txBody>
      </p:sp>
      <p:pic>
        <p:nvPicPr>
          <p:cNvPr id="4" name="3 Marcador de contenido" descr="GATJ Banner H OUTLIN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65255" y="1681019"/>
            <a:ext cx="5434040" cy="3057236"/>
          </a:xfrm>
          <a:prstGeom prst="rect">
            <a:avLst/>
          </a:prstGeom>
          <a:ln>
            <a:solidFill>
              <a:schemeClr val="tx1"/>
            </a:solidFill>
            <a:miter lim="800000"/>
            <a:headEnd/>
            <a:tailEnd/>
          </a:ln>
        </p:spPr>
      </p:pic>
    </p:spTree>
    <p:extLst>
      <p:ext uri="{BB962C8B-B14F-4D97-AF65-F5344CB8AC3E}">
        <p14:creationId xmlns:p14="http://schemas.microsoft.com/office/powerpoint/2010/main" val="376075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91020"/>
          </a:xfrm>
        </p:spPr>
        <p:txBody>
          <a:bodyPr>
            <a:normAutofit/>
          </a:bodyPr>
          <a:lstStyle/>
          <a:p>
            <a:pPr algn="ctr"/>
            <a:r>
              <a:rPr lang="es-CR" sz="2400" b="1" dirty="0" smtClean="0">
                <a:latin typeface="Bookman Old Style" panose="02050604050505020204" pitchFamily="18" charset="0"/>
              </a:rPr>
              <a:t>LA JUSTICIA FISCAL COMO HERRAMIENTA PARA </a:t>
            </a:r>
            <a:br>
              <a:rPr lang="es-CR" sz="2400" b="1" dirty="0" smtClean="0">
                <a:latin typeface="Bookman Old Style" panose="02050604050505020204" pitchFamily="18" charset="0"/>
              </a:rPr>
            </a:br>
            <a:r>
              <a:rPr lang="es-CR" sz="2400" b="1" dirty="0" smtClean="0">
                <a:latin typeface="Bookman Old Style" panose="02050604050505020204" pitchFamily="18" charset="0"/>
              </a:rPr>
              <a:t>LA INCLUSION SOCIAL</a:t>
            </a:r>
            <a:endParaRPr lang="es-CR" sz="2400" b="1" dirty="0">
              <a:latin typeface="Bookman Old Style" panose="02050604050505020204" pitchFamily="18" charset="0"/>
            </a:endParaRPr>
          </a:p>
        </p:txBody>
      </p:sp>
      <p:sp>
        <p:nvSpPr>
          <p:cNvPr id="3" name="Marcador de contenido 2"/>
          <p:cNvSpPr>
            <a:spLocks noGrp="1"/>
          </p:cNvSpPr>
          <p:nvPr>
            <p:ph idx="1"/>
          </p:nvPr>
        </p:nvSpPr>
        <p:spPr>
          <a:xfrm>
            <a:off x="249381" y="1482148"/>
            <a:ext cx="11767127" cy="5094143"/>
          </a:xfrm>
        </p:spPr>
        <p:txBody>
          <a:bodyPr>
            <a:normAutofit fontScale="47500" lnSpcReduction="20000"/>
          </a:bodyPr>
          <a:lstStyle/>
          <a:p>
            <a:pPr marL="0" indent="0">
              <a:buNone/>
            </a:pPr>
            <a:endParaRPr lang="es-CR" b="1" u="sng" dirty="0" smtClean="0">
              <a:latin typeface="Arial" panose="020B0604020202020204" pitchFamily="34" charset="0"/>
              <a:cs typeface="Arial" panose="020B0604020202020204" pitchFamily="34" charset="0"/>
            </a:endParaRPr>
          </a:p>
          <a:p>
            <a:pPr lvl="0" algn="just"/>
            <a:r>
              <a:rPr lang="es-CR" sz="4200" dirty="0">
                <a:latin typeface="Arial" panose="020B0604020202020204" pitchFamily="34" charset="0"/>
                <a:cs typeface="Arial" panose="020B0604020202020204" pitchFamily="34" charset="0"/>
              </a:rPr>
              <a:t>La política fiscal es central como herramienta para lograr una </a:t>
            </a:r>
            <a:r>
              <a:rPr lang="es-CR" sz="4200" dirty="0" smtClean="0">
                <a:latin typeface="Arial" panose="020B0604020202020204" pitchFamily="34" charset="0"/>
                <a:cs typeface="Arial" panose="020B0604020202020204" pitchFamily="34" charset="0"/>
              </a:rPr>
              <a:t>verdadera </a:t>
            </a:r>
            <a:r>
              <a:rPr lang="es-CR" sz="4200" dirty="0">
                <a:latin typeface="Arial" panose="020B0604020202020204" pitchFamily="34" charset="0"/>
                <a:cs typeface="Arial" panose="020B0604020202020204" pitchFamily="34" charset="0"/>
              </a:rPr>
              <a:t>distribución de la riqueza, así como potenciar políticas públicas universales e inclusivas. Para ello  requerimos impulsar regímenes tributarios progresivos.</a:t>
            </a:r>
          </a:p>
          <a:p>
            <a:pPr lvl="0" algn="just"/>
            <a:r>
              <a:rPr lang="es-CR" sz="4200" dirty="0">
                <a:latin typeface="Arial" panose="020B0604020202020204" pitchFamily="34" charset="0"/>
                <a:cs typeface="Arial" panose="020B0604020202020204" pitchFamily="34" charset="0"/>
              </a:rPr>
              <a:t>Los incentivos y las exoneraciones fiscales como estrategia para atracción de inversión extranjera en América Latina, deben de modificarse radicalmente, por cuanto han demostrado que dicha inversión no ha mejorado indicadores de empleo, pobreza y reducción de la desigualdad.</a:t>
            </a:r>
          </a:p>
          <a:p>
            <a:pPr lvl="0" algn="just"/>
            <a:r>
              <a:rPr lang="es-CR" sz="4200" dirty="0">
                <a:latin typeface="Arial" panose="020B0604020202020204" pitchFamily="34" charset="0"/>
                <a:cs typeface="Arial" panose="020B0604020202020204" pitchFamily="34" charset="0"/>
              </a:rPr>
              <a:t>Los Tratados de Libre Comercio y los Tratados de Protección de Inversiones son instrumentos que por un lado le reducen a los Estados la captación de recursos vía impuestos a sectores financieros y exportadores; y por otra parte, abren espacios para estimular la evasión y la elusión fiscal de sectores productivos vinculados al comercio internacional.</a:t>
            </a:r>
          </a:p>
          <a:p>
            <a:pPr lvl="0" algn="just"/>
            <a:r>
              <a:rPr lang="es-CR" sz="4200" dirty="0">
                <a:latin typeface="Arial" panose="020B0604020202020204" pitchFamily="34" charset="0"/>
                <a:cs typeface="Arial" panose="020B0604020202020204" pitchFamily="34" charset="0"/>
              </a:rPr>
              <a:t>La lucha contra los flujos ilícitos vinculados a la opacidad fiscal, la evasión y la elusión, debe ser una prioridad, las multinacionales deben de pagar impuestos en los países de donde extraen sus ganancias</a:t>
            </a:r>
            <a:r>
              <a:rPr lang="es-CR" sz="4200" dirty="0" smtClean="0">
                <a:latin typeface="Arial" panose="020B0604020202020204" pitchFamily="34" charset="0"/>
                <a:cs typeface="Arial" panose="020B0604020202020204" pitchFamily="34" charset="0"/>
              </a:rPr>
              <a:t>.</a:t>
            </a:r>
          </a:p>
          <a:p>
            <a:pPr lvl="0" algn="just"/>
            <a:r>
              <a:rPr lang="es-CR" sz="4200" dirty="0">
                <a:latin typeface="Arial" panose="020B0604020202020204" pitchFamily="34" charset="0"/>
                <a:cs typeface="Arial" panose="020B0604020202020204" pitchFamily="34" charset="0"/>
              </a:rPr>
              <a:t>La extracción de millones y millones de dólares en flujos financieros, impide a nuestra región mejorar sustancialmente nuestros indicadores de salud, educación e inclusión social.</a:t>
            </a:r>
          </a:p>
          <a:p>
            <a:pPr lvl="0" algn="just"/>
            <a:r>
              <a:rPr lang="es-CR" sz="4200" dirty="0">
                <a:latin typeface="Arial" panose="020B0604020202020204" pitchFamily="34" charset="0"/>
                <a:cs typeface="Arial" panose="020B0604020202020204" pitchFamily="34" charset="0"/>
              </a:rPr>
              <a:t>Es urgente en América Latina que la industria extractiva multinacional no sólo sea regulada social y ambientalmente, hay que aumentar los estándares de regulación fiscal, que permitan eliminar la evasión y elusión de este sector.</a:t>
            </a:r>
          </a:p>
          <a:p>
            <a:pPr lvl="0" algn="just"/>
            <a:endParaRPr lang="es-CR" sz="3400" dirty="0">
              <a:latin typeface="Arial" panose="020B0604020202020204" pitchFamily="34" charset="0"/>
              <a:cs typeface="Arial" panose="020B0604020202020204" pitchFamily="34" charset="0"/>
            </a:endParaRPr>
          </a:p>
          <a:p>
            <a:pPr marL="0" indent="0">
              <a:buNone/>
            </a:pPr>
            <a:endParaRPr lang="es-CR" dirty="0" smtClean="0"/>
          </a:p>
          <a:p>
            <a:pPr marL="0" indent="0">
              <a:buNone/>
            </a:pPr>
            <a:endParaRPr lang="es-CR" dirty="0"/>
          </a:p>
        </p:txBody>
      </p:sp>
      <p:pic>
        <p:nvPicPr>
          <p:cNvPr id="4" name="Imagen 3" descr="http://www.latindadd.org/wp-content/uploads/2015/07/LogoLat-1024x35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5456" y="674255"/>
            <a:ext cx="2413000" cy="498764"/>
          </a:xfrm>
          <a:prstGeom prst="rect">
            <a:avLst/>
          </a:prstGeom>
          <a:noFill/>
          <a:ln>
            <a:noFill/>
          </a:ln>
        </p:spPr>
      </p:pic>
    </p:spTree>
    <p:extLst>
      <p:ext uri="{BB962C8B-B14F-4D97-AF65-F5344CB8AC3E}">
        <p14:creationId xmlns:p14="http://schemas.microsoft.com/office/powerpoint/2010/main" val="171583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00364" y="1182255"/>
            <a:ext cx="11314544" cy="5262979"/>
          </a:xfrm>
          <a:prstGeom prst="rect">
            <a:avLst/>
          </a:prstGeom>
          <a:noFill/>
        </p:spPr>
        <p:txBody>
          <a:bodyPr wrap="square" rtlCol="0">
            <a:spAutoFit/>
          </a:bodyPr>
          <a:lstStyle/>
          <a:p>
            <a:pPr algn="ctr"/>
            <a:r>
              <a:rPr lang="es-CR" sz="4800" b="1" dirty="0" smtClean="0">
                <a:latin typeface="Bookman Old Style" panose="02050604050505020204" pitchFamily="18" charset="0"/>
                <a:cs typeface="Arial" panose="020B0604020202020204" pitchFamily="34" charset="0"/>
              </a:rPr>
              <a:t>¿POR QUE EXISTE UNA ESTRUCTURA Y UNA AGENDA</a:t>
            </a:r>
          </a:p>
          <a:p>
            <a:pPr algn="ctr"/>
            <a:endParaRPr lang="es-CR" sz="4800" b="1" dirty="0">
              <a:latin typeface="Bookman Old Style" panose="02050604050505020204" pitchFamily="18" charset="0"/>
              <a:cs typeface="Arial" panose="020B0604020202020204" pitchFamily="34" charset="0"/>
            </a:endParaRPr>
          </a:p>
          <a:p>
            <a:pPr algn="ctr"/>
            <a:endParaRPr lang="es-CR" sz="4800" b="1" dirty="0" smtClean="0">
              <a:latin typeface="Bookman Old Style" panose="02050604050505020204" pitchFamily="18" charset="0"/>
              <a:cs typeface="Arial" panose="020B0604020202020204" pitchFamily="34" charset="0"/>
            </a:endParaRPr>
          </a:p>
          <a:p>
            <a:pPr algn="ctr"/>
            <a:r>
              <a:rPr lang="es-CR" sz="4800" b="1" dirty="0" smtClean="0">
                <a:latin typeface="Bookman Old Style" panose="02050604050505020204" pitchFamily="18" charset="0"/>
                <a:cs typeface="Arial" panose="020B0604020202020204" pitchFamily="34" charset="0"/>
              </a:rPr>
              <a:t>A NIVEL REGIONAL Y GLOBAL </a:t>
            </a:r>
          </a:p>
          <a:p>
            <a:pPr algn="ctr"/>
            <a:r>
              <a:rPr lang="es-CR" sz="4800" b="1" dirty="0" smtClean="0">
                <a:latin typeface="Bookman Old Style" panose="02050604050505020204" pitchFamily="18" charset="0"/>
                <a:cs typeface="Arial" panose="020B0604020202020204" pitchFamily="34" charset="0"/>
              </a:rPr>
              <a:t>PARA LA LUCHA POR LA JUSTICIA FISCAL? </a:t>
            </a:r>
            <a:endParaRPr lang="es-CR" sz="4800" b="1" dirty="0">
              <a:latin typeface="Bookman Old Style" panose="02050604050505020204" pitchFamily="18" charset="0"/>
              <a:cs typeface="Arial" panose="020B0604020202020204" pitchFamily="34" charset="0"/>
            </a:endParaRPr>
          </a:p>
        </p:txBody>
      </p:sp>
    </p:spTree>
    <p:extLst>
      <p:ext uri="{BB962C8B-B14F-4D97-AF65-F5344CB8AC3E}">
        <p14:creationId xmlns:p14="http://schemas.microsoft.com/office/powerpoint/2010/main" val="366551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365126"/>
            <a:ext cx="10515600" cy="863310"/>
          </a:xfrm>
        </p:spPr>
        <p:txBody>
          <a:bodyPr>
            <a:normAutofit/>
          </a:bodyPr>
          <a:lstStyle/>
          <a:p>
            <a:pPr algn="ctr"/>
            <a:r>
              <a:rPr lang="es-PE" sz="2800" b="1" dirty="0" smtClean="0">
                <a:latin typeface="Bookman Old Style" panose="02050604050505020204" pitchFamily="18" charset="0"/>
                <a:cs typeface="Arial" panose="020B0604020202020204" pitchFamily="34" charset="0"/>
              </a:rPr>
              <a:t>FLUJOS ILICITOS FINANCIEROS –PARAISOS FISCALES</a:t>
            </a:r>
            <a:endParaRPr lang="en-US" sz="2800" b="1" dirty="0">
              <a:latin typeface="Bookman Old Style" panose="02050604050505020204" pitchFamily="18" charset="0"/>
              <a:cs typeface="Arial" panose="020B0604020202020204" pitchFamily="34" charset="0"/>
            </a:endParaRPr>
          </a:p>
        </p:txBody>
      </p:sp>
      <p:sp>
        <p:nvSpPr>
          <p:cNvPr id="3075" name="Rectangle 3"/>
          <p:cNvSpPr>
            <a:spLocks noGrp="1" noChangeArrowheads="1"/>
          </p:cNvSpPr>
          <p:nvPr>
            <p:ph type="body" idx="1"/>
          </p:nvPr>
        </p:nvSpPr>
        <p:spPr>
          <a:xfrm>
            <a:off x="230909" y="1825625"/>
            <a:ext cx="11674764" cy="4351338"/>
          </a:xfrm>
        </p:spPr>
        <p:txBody>
          <a:bodyPr/>
          <a:lstStyle/>
          <a:p>
            <a:pPr algn="just">
              <a:lnSpc>
                <a:spcPct val="90000"/>
              </a:lnSpc>
            </a:pPr>
            <a:r>
              <a:rPr lang="es-ES" sz="2400" dirty="0">
                <a:latin typeface="Arial" panose="020B0604020202020204" pitchFamily="34" charset="0"/>
                <a:cs typeface="Arial" panose="020B0604020202020204" pitchFamily="34" charset="0"/>
              </a:rPr>
              <a:t>Cada año en el mundo se pierden miles de millones de dólares que van a parar a paraísos fiscales, con el fin de evadir y eludir el pago de impuestos en las naciones de origen de la riqueza. </a:t>
            </a:r>
            <a:endParaRPr lang="en-US" sz="2400" dirty="0">
              <a:latin typeface="Arial" panose="020B0604020202020204" pitchFamily="34" charset="0"/>
              <a:cs typeface="Arial" panose="020B0604020202020204" pitchFamily="34" charset="0"/>
            </a:endParaRPr>
          </a:p>
          <a:p>
            <a:pPr algn="just">
              <a:lnSpc>
                <a:spcPct val="90000"/>
              </a:lnSpc>
            </a:pPr>
            <a:r>
              <a:rPr lang="es-ES" sz="2400" dirty="0">
                <a:latin typeface="Arial" panose="020B0604020202020204" pitchFamily="34" charset="0"/>
                <a:cs typeface="Arial" panose="020B0604020202020204" pitchFamily="34" charset="0"/>
              </a:rPr>
              <a:t>Un Paraíso Fiscal, también conocido como </a:t>
            </a:r>
            <a:r>
              <a:rPr lang="es-ES" sz="2400" dirty="0" err="1" smtClean="0">
                <a:latin typeface="Arial" panose="020B0604020202020204" pitchFamily="34" charset="0"/>
                <a:cs typeface="Arial" panose="020B0604020202020204" pitchFamily="34" charset="0"/>
              </a:rPr>
              <a:t>juridiscciones</a:t>
            </a: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de opacidad financiera/ de secretismo </a:t>
            </a:r>
            <a:r>
              <a:rPr lang="es-ES" sz="2400" dirty="0" err="1">
                <a:latin typeface="Arial" panose="020B0604020202020204" pitchFamily="34" charset="0"/>
                <a:cs typeface="Arial" panose="020B0604020202020204" pitchFamily="34" charset="0"/>
              </a:rPr>
              <a:t>ó</a:t>
            </a:r>
            <a:r>
              <a:rPr lang="es-ES" sz="2400" dirty="0">
                <a:latin typeface="Arial" panose="020B0604020202020204" pitchFamily="34" charset="0"/>
                <a:cs typeface="Arial" panose="020B0604020202020204" pitchFamily="34" charset="0"/>
              </a:rPr>
              <a:t> cloacas fiscales; son lugares donde se provee poca o nula información y se permite:</a:t>
            </a:r>
            <a:endParaRPr lang="en-US" sz="2400" dirty="0">
              <a:latin typeface="Arial" panose="020B0604020202020204" pitchFamily="34" charset="0"/>
              <a:cs typeface="Arial" panose="020B0604020202020204" pitchFamily="34" charset="0"/>
            </a:endParaRPr>
          </a:p>
          <a:p>
            <a:pPr lvl="1" algn="just">
              <a:lnSpc>
                <a:spcPct val="90000"/>
              </a:lnSpc>
            </a:pPr>
            <a:r>
              <a:rPr lang="es-ES" sz="2000" dirty="0">
                <a:latin typeface="Arial" panose="020B0604020202020204" pitchFamily="34" charset="0"/>
                <a:cs typeface="Arial" panose="020B0604020202020204" pitchFamily="34" charset="0"/>
              </a:rPr>
              <a:t>La fuga o escape de impuestos </a:t>
            </a:r>
          </a:p>
          <a:p>
            <a:pPr lvl="1" algn="just">
              <a:lnSpc>
                <a:spcPct val="90000"/>
              </a:lnSpc>
            </a:pPr>
            <a:r>
              <a:rPr lang="es-ES" sz="2000" dirty="0">
                <a:latin typeface="Arial" panose="020B0604020202020204" pitchFamily="34" charset="0"/>
                <a:cs typeface="Arial" panose="020B0604020202020204" pitchFamily="34" charset="0"/>
              </a:rPr>
              <a:t>Secretismo financiero </a:t>
            </a:r>
          </a:p>
          <a:p>
            <a:pPr lvl="1" algn="just">
              <a:lnSpc>
                <a:spcPct val="90000"/>
              </a:lnSpc>
            </a:pPr>
            <a:r>
              <a:rPr lang="es-ES" sz="2000" dirty="0">
                <a:latin typeface="Arial" panose="020B0604020202020204" pitchFamily="34" charset="0"/>
                <a:cs typeface="Arial" panose="020B0604020202020204" pitchFamily="34" charset="0"/>
              </a:rPr>
              <a:t>Evasión de regulaciones financieras</a:t>
            </a:r>
          </a:p>
          <a:p>
            <a:pPr lvl="1" algn="just">
              <a:lnSpc>
                <a:spcPct val="90000"/>
              </a:lnSpc>
            </a:pPr>
            <a:r>
              <a:rPr lang="es-ES" sz="2000" dirty="0">
                <a:latin typeface="Arial" panose="020B0604020202020204" pitchFamily="34" charset="0"/>
                <a:cs typeface="Arial" panose="020B0604020202020204" pitchFamily="34" charset="0"/>
              </a:rPr>
              <a:t>Evasión de leyes penales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8675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365125"/>
            <a:ext cx="10515600" cy="807893"/>
          </a:xfrm>
        </p:spPr>
        <p:txBody>
          <a:bodyPr/>
          <a:lstStyle/>
          <a:p>
            <a:pPr algn="ctr"/>
            <a:r>
              <a:rPr lang="es-PE" sz="2800" b="1" dirty="0" smtClean="0">
                <a:latin typeface="Bookman Old Style" panose="02050604050505020204" pitchFamily="18" charset="0"/>
              </a:rPr>
              <a:t>PRECIOS DE TRANSFERENCIA</a:t>
            </a:r>
            <a:endParaRPr lang="en-US" sz="2800" b="1" dirty="0">
              <a:latin typeface="Bookman Old Style" panose="02050604050505020204" pitchFamily="18" charset="0"/>
            </a:endParaRPr>
          </a:p>
        </p:txBody>
      </p:sp>
      <p:sp>
        <p:nvSpPr>
          <p:cNvPr id="10243" name="Rectangle 3"/>
          <p:cNvSpPr>
            <a:spLocks noGrp="1" noChangeArrowheads="1"/>
          </p:cNvSpPr>
          <p:nvPr>
            <p:ph type="body" idx="1"/>
          </p:nvPr>
        </p:nvSpPr>
        <p:spPr>
          <a:xfrm>
            <a:off x="277091" y="1588655"/>
            <a:ext cx="11490035" cy="4588308"/>
          </a:xfrm>
        </p:spPr>
        <p:txBody>
          <a:bodyPr>
            <a:normAutofit fontScale="92500" lnSpcReduction="10000"/>
          </a:bodyPr>
          <a:lstStyle/>
          <a:p>
            <a:pPr algn="just">
              <a:lnSpc>
                <a:spcPct val="90000"/>
              </a:lnSpc>
            </a:pPr>
            <a:r>
              <a:rPr lang="es-ES" dirty="0">
                <a:latin typeface="Arial" panose="020B0604020202020204" pitchFamily="34" charset="0"/>
                <a:cs typeface="Arial" panose="020B0604020202020204" pitchFamily="34" charset="0"/>
              </a:rPr>
              <a:t>La OMC señala que el 60% del Comercio mundial se da entre empresas asociadas /relacionadas</a:t>
            </a:r>
          </a:p>
          <a:p>
            <a:pPr algn="just">
              <a:lnSpc>
                <a:spcPct val="90000"/>
              </a:lnSpc>
            </a:pPr>
            <a:endParaRPr lang="en-US" dirty="0">
              <a:latin typeface="Arial" panose="020B0604020202020204" pitchFamily="34" charset="0"/>
              <a:cs typeface="Arial" panose="020B0604020202020204" pitchFamily="34" charset="0"/>
            </a:endParaRPr>
          </a:p>
          <a:p>
            <a:pPr algn="just">
              <a:lnSpc>
                <a:spcPct val="90000"/>
              </a:lnSpc>
            </a:pPr>
            <a:r>
              <a:rPr lang="es-ES" dirty="0">
                <a:latin typeface="Arial" panose="020B0604020202020204" pitchFamily="34" charset="0"/>
                <a:cs typeface="Arial" panose="020B0604020202020204" pitchFamily="34" charset="0"/>
              </a:rPr>
              <a:t>C. </a:t>
            </a:r>
            <a:r>
              <a:rPr lang="es-ES" dirty="0" err="1">
                <a:latin typeface="Arial" panose="020B0604020202020204" pitchFamily="34" charset="0"/>
                <a:cs typeface="Arial" panose="020B0604020202020204" pitchFamily="34" charset="0"/>
              </a:rPr>
              <a:t>Aid</a:t>
            </a:r>
            <a:r>
              <a:rPr lang="es-ES" dirty="0">
                <a:latin typeface="Arial" panose="020B0604020202020204" pitchFamily="34" charset="0"/>
                <a:cs typeface="Arial" panose="020B0604020202020204" pitchFamily="34" charset="0"/>
              </a:rPr>
              <a:t> ha estimado que son aproximadamente US$ 160 mil millones de países en desarrollo los que se pierden de la evasión mediante la manipulación de precios de transferencia (reporte Falsas ganancias). Monto equivalente a 1.5 veces el presupuesto que países desarrollados destinan como AOD</a:t>
            </a:r>
          </a:p>
          <a:p>
            <a:pPr algn="just">
              <a:lnSpc>
                <a:spcPct val="90000"/>
              </a:lnSpc>
            </a:pPr>
            <a:endParaRPr lang="es-ES" dirty="0">
              <a:latin typeface="Arial" panose="020B0604020202020204" pitchFamily="34" charset="0"/>
              <a:cs typeface="Arial" panose="020B0604020202020204" pitchFamily="34" charset="0"/>
            </a:endParaRPr>
          </a:p>
          <a:p>
            <a:pPr algn="just">
              <a:lnSpc>
                <a:spcPct val="90000"/>
              </a:lnSpc>
            </a:pPr>
            <a:r>
              <a:rPr lang="es-ES" dirty="0">
                <a:latin typeface="Arial" panose="020B0604020202020204" pitchFamily="34" charset="0"/>
                <a:cs typeface="Arial" panose="020B0604020202020204" pitchFamily="34" charset="0"/>
              </a:rPr>
              <a:t>El Global </a:t>
            </a:r>
            <a:r>
              <a:rPr lang="es-ES" dirty="0" err="1">
                <a:latin typeface="Arial" panose="020B0604020202020204" pitchFamily="34" charset="0"/>
                <a:cs typeface="Arial" panose="020B0604020202020204" pitchFamily="34" charset="0"/>
              </a:rPr>
              <a:t>Financial</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Integrity</a:t>
            </a:r>
            <a:r>
              <a:rPr lang="es-ES" dirty="0">
                <a:latin typeface="Arial" panose="020B0604020202020204" pitchFamily="34" charset="0"/>
                <a:cs typeface="Arial" panose="020B0604020202020204" pitchFamily="34" charset="0"/>
              </a:rPr>
              <a:t> estimo que aproximadamente el 50% de los flujos financieros ilícitos mundiales proviene de la manipulación de los precios de transferencia.</a:t>
            </a:r>
            <a:endParaRPr lang="en-US" dirty="0">
              <a:latin typeface="Arial" panose="020B0604020202020204" pitchFamily="34" charset="0"/>
              <a:cs typeface="Arial" panose="020B0604020202020204" pitchFamily="34" charset="0"/>
            </a:endParaRPr>
          </a:p>
          <a:p>
            <a:pPr algn="just">
              <a:lnSpc>
                <a:spcPct val="90000"/>
              </a:lnSpc>
            </a:pPr>
            <a:endParaRPr lang="en-US" sz="2000" dirty="0"/>
          </a:p>
          <a:p>
            <a:pPr algn="just">
              <a:lnSpc>
                <a:spcPct val="90000"/>
              </a:lnSpc>
            </a:pPr>
            <a:endParaRPr lang="en-US" sz="2000" dirty="0"/>
          </a:p>
        </p:txBody>
      </p:sp>
    </p:spTree>
    <p:extLst>
      <p:ext uri="{BB962C8B-B14F-4D97-AF65-F5344CB8AC3E}">
        <p14:creationId xmlns:p14="http://schemas.microsoft.com/office/powerpoint/2010/main" val="918629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47782" y="620713"/>
            <a:ext cx="11600873" cy="1919287"/>
          </a:xfrm>
        </p:spPr>
        <p:txBody>
          <a:bodyPr/>
          <a:lstStyle/>
          <a:p>
            <a:pPr algn="just"/>
            <a:r>
              <a:rPr lang="es-ES" sz="2000" dirty="0"/>
              <a:t>En América Latina y El Caribe los flujos hacia </a:t>
            </a:r>
            <a:r>
              <a:rPr lang="es-ES" sz="2000" dirty="0" smtClean="0"/>
              <a:t>Paraísos </a:t>
            </a:r>
            <a:r>
              <a:rPr lang="es-ES" sz="2000" dirty="0"/>
              <a:t>fiscales se </a:t>
            </a:r>
            <a:r>
              <a:rPr lang="es-ES" sz="2000" dirty="0" smtClean="0"/>
              <a:t>estimaron </a:t>
            </a:r>
            <a:r>
              <a:rPr lang="es-ES" sz="2000" dirty="0"/>
              <a:t>en unos $2 billones y lo encabezan: Brasil (US$ 520 mil </a:t>
            </a:r>
            <a:r>
              <a:rPr lang="es-ES" sz="2000" dirty="0" err="1"/>
              <a:t>mill</a:t>
            </a:r>
            <a:r>
              <a:rPr lang="es-ES" sz="2000" dirty="0"/>
              <a:t>); México (US$ 417 mil </a:t>
            </a:r>
            <a:r>
              <a:rPr lang="es-ES" sz="2000" dirty="0" err="1"/>
              <a:t>mill</a:t>
            </a:r>
            <a:r>
              <a:rPr lang="es-ES" sz="2000" dirty="0"/>
              <a:t>); Venezuela (US$406 mil </a:t>
            </a:r>
            <a:r>
              <a:rPr lang="es-ES" sz="2000" dirty="0" err="1"/>
              <a:t>mill</a:t>
            </a:r>
            <a:r>
              <a:rPr lang="es-ES" sz="2000" dirty="0"/>
              <a:t>) y Argentina (US$ 399 mil </a:t>
            </a:r>
            <a:r>
              <a:rPr lang="es-ES" sz="2000" dirty="0" err="1"/>
              <a:t>mill</a:t>
            </a:r>
            <a:r>
              <a:rPr lang="es-ES" sz="2000" dirty="0"/>
              <a:t>)</a:t>
            </a:r>
          </a:p>
          <a:p>
            <a:pPr algn="just"/>
            <a:r>
              <a:rPr lang="es-ES" sz="2000" dirty="0"/>
              <a:t>Para México este monto representa cerca de 3 veces el saldo de la deuda pública del país; mientras que para Brasil representa 1/5 de su PIB.</a:t>
            </a:r>
            <a:endParaRPr lang="en-US" sz="2000" dirty="0"/>
          </a:p>
        </p:txBody>
      </p:sp>
      <p:pic>
        <p:nvPicPr>
          <p:cNvPr id="5124" name="Picture 4"/>
          <p:cNvPicPr>
            <a:picLocks noChangeAspect="1" noChangeArrowheads="1"/>
          </p:cNvPicPr>
          <p:nvPr/>
        </p:nvPicPr>
        <p:blipFill>
          <a:blip r:embed="rId2" cstate="print"/>
          <a:srcRect/>
          <a:stretch>
            <a:fillRect/>
          </a:stretch>
        </p:blipFill>
        <p:spPr bwMode="auto">
          <a:xfrm>
            <a:off x="526474" y="2540000"/>
            <a:ext cx="10935854" cy="4147127"/>
          </a:xfrm>
          <a:prstGeom prst="rect">
            <a:avLst/>
          </a:prstGeom>
          <a:noFill/>
          <a:ln w="9525">
            <a:noFill/>
            <a:miter lim="800000"/>
            <a:headEnd/>
            <a:tailEnd/>
          </a:ln>
        </p:spPr>
      </p:pic>
    </p:spTree>
    <p:extLst>
      <p:ext uri="{BB962C8B-B14F-4D97-AF65-F5344CB8AC3E}">
        <p14:creationId xmlns:p14="http://schemas.microsoft.com/office/powerpoint/2010/main" val="2226102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75491" y="908051"/>
            <a:ext cx="11526982" cy="5705185"/>
          </a:xfrm>
        </p:spPr>
        <p:txBody>
          <a:bodyPr/>
          <a:lstStyle/>
          <a:p>
            <a:pPr algn="just">
              <a:lnSpc>
                <a:spcPct val="80000"/>
              </a:lnSpc>
            </a:pPr>
            <a:endParaRPr lang="es-ES" sz="2200" dirty="0"/>
          </a:p>
          <a:p>
            <a:pPr algn="just">
              <a:lnSpc>
                <a:spcPct val="80000"/>
              </a:lnSpc>
            </a:pPr>
            <a:r>
              <a:rPr lang="es-ES" dirty="0">
                <a:latin typeface="Arial" panose="020B0604020202020204" pitchFamily="34" charset="0"/>
                <a:cs typeface="Arial" panose="020B0604020202020204" pitchFamily="34" charset="0"/>
              </a:rPr>
              <a:t>Por su parte</a:t>
            </a:r>
            <a:r>
              <a:rPr lang="es-ES" i="1" dirty="0">
                <a:latin typeface="Arial" panose="020B0604020202020204" pitchFamily="34" charset="0"/>
                <a:cs typeface="Arial" panose="020B0604020202020204" pitchFamily="34" charset="0"/>
              </a:rPr>
              <a:t>, Global </a:t>
            </a:r>
            <a:r>
              <a:rPr lang="es-ES" i="1" dirty="0" err="1">
                <a:latin typeface="Arial" panose="020B0604020202020204" pitchFamily="34" charset="0"/>
                <a:cs typeface="Arial" panose="020B0604020202020204" pitchFamily="34" charset="0"/>
              </a:rPr>
              <a:t>Financial</a:t>
            </a:r>
            <a:r>
              <a:rPr lang="es-ES" i="1" dirty="0">
                <a:latin typeface="Arial" panose="020B0604020202020204" pitchFamily="34" charset="0"/>
                <a:cs typeface="Arial" panose="020B0604020202020204" pitchFamily="34" charset="0"/>
              </a:rPr>
              <a:t> </a:t>
            </a:r>
            <a:r>
              <a:rPr lang="es-ES" i="1" dirty="0" err="1">
                <a:latin typeface="Arial" panose="020B0604020202020204" pitchFamily="34" charset="0"/>
                <a:cs typeface="Arial" panose="020B0604020202020204" pitchFamily="34" charset="0"/>
              </a:rPr>
              <a:t>Integrity</a:t>
            </a:r>
            <a:r>
              <a:rPr lang="es-ES" b="1" i="1" u="sng" dirty="0">
                <a:latin typeface="Arial" panose="020B0604020202020204" pitchFamily="34" charset="0"/>
                <a:cs typeface="Arial" panose="020B0604020202020204" pitchFamily="34" charset="0"/>
                <a:hlinkClick r:id="" action="ppaction://noaction"/>
              </a:rPr>
              <a:t>[1]</a:t>
            </a:r>
            <a:r>
              <a:rPr lang="es-ES" dirty="0">
                <a:latin typeface="Arial" panose="020B0604020202020204" pitchFamily="34" charset="0"/>
                <a:cs typeface="Arial" panose="020B0604020202020204" pitchFamily="34" charset="0"/>
              </a:rPr>
              <a:t>, hacia principios del año pasado destacaba en un informe que los flujos ilícitos a nivel mundial se estimaban en $ 6.5 billones y que de estos, los países en desarrollo perdieron en promedio, entre 725 mil millones y 810 mil millones de dólares por año en el </a:t>
            </a:r>
            <a:r>
              <a:rPr lang="es-ES" u="sng" dirty="0">
                <a:latin typeface="Arial" panose="020B0604020202020204" pitchFamily="34" charset="0"/>
                <a:cs typeface="Arial" panose="020B0604020202020204" pitchFamily="34" charset="0"/>
              </a:rPr>
              <a:t>período 2000-2008</a:t>
            </a:r>
            <a:r>
              <a:rPr lang="es-ES" dirty="0">
                <a:latin typeface="Arial" panose="020B0604020202020204" pitchFamily="34" charset="0"/>
                <a:cs typeface="Arial" panose="020B0604020202020204" pitchFamily="34" charset="0"/>
              </a:rPr>
              <a:t>, por concepto de flujos ilícitos. De esta cifra, una buena parte (entre USD 112 mil millones y USD125 mil millones) corresponden a América Latina. México y Venezuela se encuentran entre los diez países que más perdieron por esta razón, con 416 mil millones y157 mil millones de dólares respectivamente (en los 8 años). </a:t>
            </a:r>
            <a:endParaRPr lang="en-US" dirty="0">
              <a:latin typeface="Arial" panose="020B0604020202020204" pitchFamily="34" charset="0"/>
              <a:cs typeface="Arial" panose="020B0604020202020204" pitchFamily="34" charset="0"/>
            </a:endParaRPr>
          </a:p>
          <a:p>
            <a:pPr>
              <a:lnSpc>
                <a:spcPct val="80000"/>
              </a:lnSpc>
              <a:buFont typeface="Wingdings" pitchFamily="2" charset="2"/>
              <a:buNone/>
            </a:pPr>
            <a:endParaRPr lang="en-US" sz="2200" i="1" dirty="0"/>
          </a:p>
        </p:txBody>
      </p:sp>
      <p:sp>
        <p:nvSpPr>
          <p:cNvPr id="7172" name="Rectangle 4"/>
          <p:cNvSpPr>
            <a:spLocks noChangeArrowheads="1"/>
          </p:cNvSpPr>
          <p:nvPr/>
        </p:nvSpPr>
        <p:spPr bwMode="auto">
          <a:xfrm>
            <a:off x="2351089" y="5876926"/>
            <a:ext cx="7559675" cy="384175"/>
          </a:xfrm>
          <a:prstGeom prst="rect">
            <a:avLst/>
          </a:prstGeom>
          <a:noFill/>
          <a:ln w="9525">
            <a:noFill/>
            <a:miter lim="800000"/>
            <a:headEnd/>
            <a:tailEnd/>
          </a:ln>
          <a:effectLst/>
        </p:spPr>
        <p:txBody>
          <a:bodyPr>
            <a:spAutoFit/>
          </a:bodyPr>
          <a:lstStyle/>
          <a:p>
            <a:pPr>
              <a:lnSpc>
                <a:spcPct val="80000"/>
              </a:lnSpc>
              <a:spcBef>
                <a:spcPct val="20000"/>
              </a:spcBef>
              <a:buFontTx/>
              <a:buChar char="•"/>
            </a:pPr>
            <a:r>
              <a:rPr lang="es-ES" sz="1200" u="sng">
                <a:hlinkClick r:id="" action="ppaction://noaction"/>
              </a:rPr>
              <a:t>[1]</a:t>
            </a:r>
            <a:r>
              <a:rPr lang="es-ES" sz="1200"/>
              <a:t> En su informe </a:t>
            </a:r>
            <a:r>
              <a:rPr lang="es-ES" sz="1200" i="1"/>
              <a:t>Informe del Global Financial integrity: “Illicit Financial Flows from Developing Countries: 2000-2008” </a:t>
            </a:r>
            <a:r>
              <a:rPr lang="es-ES" sz="1200" i="1">
                <a:hlinkClick r:id="rId2"/>
              </a:rPr>
              <a:t>http://iff-update.gfip.org/</a:t>
            </a:r>
            <a:endParaRPr lang="en-US" sz="1200" i="1"/>
          </a:p>
        </p:txBody>
      </p:sp>
    </p:spTree>
    <p:extLst>
      <p:ext uri="{BB962C8B-B14F-4D97-AF65-F5344CB8AC3E}">
        <p14:creationId xmlns:p14="http://schemas.microsoft.com/office/powerpoint/2010/main" val="1694439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2353</Words>
  <Application>Microsoft Office PowerPoint</Application>
  <PresentationFormat>Panorámica</PresentationFormat>
  <Paragraphs>363</Paragraphs>
  <Slides>32</Slides>
  <Notes>4</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32</vt:i4>
      </vt:variant>
    </vt:vector>
  </HeadingPairs>
  <TitlesOfParts>
    <vt:vector size="45" baseType="lpstr">
      <vt:lpstr>Arial</vt:lpstr>
      <vt:lpstr>Arial Black</vt:lpstr>
      <vt:lpstr>Bookman Old Style</vt:lpstr>
      <vt:lpstr>Britannic Bold</vt:lpstr>
      <vt:lpstr>Calibri</vt:lpstr>
      <vt:lpstr>Calibri Light</vt:lpstr>
      <vt:lpstr>Corbel</vt:lpstr>
      <vt:lpstr>MS PGothic</vt:lpstr>
      <vt:lpstr>MS PGothic</vt:lpstr>
      <vt:lpstr>Times New Roman</vt:lpstr>
      <vt:lpstr>Verdana</vt:lpstr>
      <vt:lpstr>Wingdings</vt:lpstr>
      <vt:lpstr>Tema de Office</vt:lpstr>
      <vt:lpstr>Presentación de PowerPoint</vt:lpstr>
      <vt:lpstr>                         QUE ES LA </vt:lpstr>
      <vt:lpstr>                         QUE ES LA </vt:lpstr>
      <vt:lpstr>LA JUSTICIA FISCAL COMO HERRAMIENTA PARA  LA INCLUSION SOCIAL</vt:lpstr>
      <vt:lpstr>Presentación de PowerPoint</vt:lpstr>
      <vt:lpstr>FLUJOS ILICITOS FINANCIEROS –PARAISOS FISCALES</vt:lpstr>
      <vt:lpstr>PRECIOS DE TRANSFERENCIA</vt:lpstr>
      <vt:lpstr>Presentación de PowerPoint</vt:lpstr>
      <vt:lpstr>Presentación de PowerPoint</vt:lpstr>
      <vt:lpstr>Fuga de capitales: el agujero negro de la Financiación para el Desarrollo</vt:lpstr>
      <vt:lpstr>Presentación de PowerPoint</vt:lpstr>
      <vt:lpstr>Presentación de PowerPoint</vt:lpstr>
      <vt:lpstr>Presentación de PowerPoint</vt:lpstr>
      <vt:lpstr>¿Quienes los usan?</vt:lpstr>
      <vt:lpstr>¿Quienes los usan?</vt:lpstr>
      <vt:lpstr>Presentación de PowerPoint</vt:lpstr>
      <vt:lpstr>Presentación de PowerPoint</vt:lpstr>
      <vt:lpstr>Presentación de PowerPoint</vt:lpstr>
      <vt:lpstr>Presentación de PowerPoint</vt:lpstr>
      <vt:lpstr>PROCESO BEPS: Erosión de la Base Imponible y el traslado de beneficios</vt:lpstr>
      <vt:lpstr>Red de Justicia Fiscal América Latina  y el Caribe </vt:lpstr>
      <vt:lpstr>Alianza Global por la Justicia Fiscal   </vt:lpstr>
      <vt:lpstr>Presentación de PowerPoint</vt:lpstr>
      <vt:lpstr>Visión y Objetivos de Campaña Regional</vt:lpstr>
      <vt:lpstr>PRINCIPALES EJES DE ACCION DESARROLLADOS POR LA CAMPAÑA</vt:lpstr>
      <vt:lpstr>PRINCIPALES PUNTOS DE CONTENIDO DE LA CAMPAÑA</vt:lpstr>
      <vt:lpstr>LÍNEAS DE ACCIÓN ASUMIDAS POR LA CAMPAÑA QUE LAS MULTINACIONALES PAGUEN LO JUSTO</vt:lpstr>
      <vt:lpstr>CAPACITACIÓN Y SENSIBILIZACIÓN</vt:lpstr>
      <vt:lpstr>ANÁLISIS Y ESTUDIOS DE CASO</vt:lpstr>
      <vt:lpstr>MENSAJES DE LA CAMPAÑA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coronado</dc:creator>
  <cp:lastModifiedBy>jorge coronado</cp:lastModifiedBy>
  <cp:revision>26</cp:revision>
  <dcterms:created xsi:type="dcterms:W3CDTF">2015-11-09T09:03:33Z</dcterms:created>
  <dcterms:modified xsi:type="dcterms:W3CDTF">2015-11-09T16:42:25Z</dcterms:modified>
</cp:coreProperties>
</file>