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75" r:id="rId9"/>
    <p:sldId id="263" r:id="rId10"/>
    <p:sldId id="264" r:id="rId11"/>
    <p:sldId id="265" r:id="rId12"/>
    <p:sldId id="266" r:id="rId13"/>
    <p:sldId id="267" r:id="rId14"/>
    <p:sldId id="268" r:id="rId15"/>
    <p:sldId id="269" r:id="rId16"/>
    <p:sldId id="270" r:id="rId17"/>
    <p:sldId id="271" r:id="rId18"/>
    <p:sldId id="272" r:id="rId19"/>
    <p:sldId id="273" r:id="rId20"/>
    <p:sldId id="276" r:id="rId21"/>
    <p:sldId id="274" r:id="rId22"/>
    <p:sldId id="277" r:id="rId23"/>
    <p:sldId id="278" r:id="rId24"/>
    <p:sldId id="279" r:id="rId2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4C938A-4E83-4942-98D8-04677AA67006}"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s-CO"/>
        </a:p>
      </dgm:t>
    </dgm:pt>
    <dgm:pt modelId="{695ED599-9F98-48E6-8625-956DEC22AF90}">
      <dgm:prSet custT="1"/>
      <dgm:spPr>
        <a:ln>
          <a:solidFill>
            <a:schemeClr val="accent1"/>
          </a:solidFill>
        </a:ln>
      </dgm:spPr>
      <dgm:t>
        <a:bodyPr/>
        <a:lstStyle/>
        <a:p>
          <a:pPr algn="ctr" rtl="0"/>
          <a:r>
            <a:rPr lang="es-CO" sz="6600" b="0" dirty="0" smtClean="0">
              <a:solidFill>
                <a:schemeClr val="accent1"/>
              </a:solidFill>
            </a:rPr>
            <a:t>TRABAJADORES AMERICANOS UNIDOS¡¡</a:t>
          </a:r>
          <a:endParaRPr lang="es-CO" sz="6600" dirty="0">
            <a:solidFill>
              <a:schemeClr val="accent1"/>
            </a:solidFill>
          </a:endParaRPr>
        </a:p>
      </dgm:t>
    </dgm:pt>
    <dgm:pt modelId="{3C4C121C-101E-459E-B2E2-3F593557626E}" type="parTrans" cxnId="{3A9E7ECD-A9F9-4963-A30A-5D521075256C}">
      <dgm:prSet/>
      <dgm:spPr/>
      <dgm:t>
        <a:bodyPr/>
        <a:lstStyle/>
        <a:p>
          <a:endParaRPr lang="es-CO"/>
        </a:p>
      </dgm:t>
    </dgm:pt>
    <dgm:pt modelId="{FDD3C741-9EF6-484E-BD68-3867A31A0B0D}" type="sibTrans" cxnId="{3A9E7ECD-A9F9-4963-A30A-5D521075256C}">
      <dgm:prSet/>
      <dgm:spPr/>
      <dgm:t>
        <a:bodyPr/>
        <a:lstStyle/>
        <a:p>
          <a:endParaRPr lang="es-CO"/>
        </a:p>
      </dgm:t>
    </dgm:pt>
    <dgm:pt modelId="{DC10068C-36B2-4E1F-903E-AA69B1880419}" type="pres">
      <dgm:prSet presAssocID="{9A4C938A-4E83-4942-98D8-04677AA67006}" presName="arrowDiagram" presStyleCnt="0">
        <dgm:presLayoutVars>
          <dgm:chMax val="5"/>
          <dgm:dir/>
          <dgm:resizeHandles val="exact"/>
        </dgm:presLayoutVars>
      </dgm:prSet>
      <dgm:spPr/>
      <dgm:t>
        <a:bodyPr/>
        <a:lstStyle/>
        <a:p>
          <a:endParaRPr lang="es-CO"/>
        </a:p>
      </dgm:t>
    </dgm:pt>
    <dgm:pt modelId="{FB7A6458-FFEE-42AD-A37B-FA8EDD856987}" type="pres">
      <dgm:prSet presAssocID="{9A4C938A-4E83-4942-98D8-04677AA67006}" presName="arrow" presStyleLbl="bgShp" presStyleIdx="0" presStyleCnt="1"/>
      <dgm:spPr/>
    </dgm:pt>
    <dgm:pt modelId="{5397B93D-FA6F-49E8-B5C6-9D7C84AEC204}" type="pres">
      <dgm:prSet presAssocID="{9A4C938A-4E83-4942-98D8-04677AA67006}" presName="arrowDiagram1" presStyleCnt="0">
        <dgm:presLayoutVars>
          <dgm:bulletEnabled val="1"/>
        </dgm:presLayoutVars>
      </dgm:prSet>
      <dgm:spPr/>
    </dgm:pt>
    <dgm:pt modelId="{8536DD4F-25BC-4DC0-8269-4CB856D77DCE}" type="pres">
      <dgm:prSet presAssocID="{695ED599-9F98-48E6-8625-956DEC22AF90}" presName="bullet1" presStyleLbl="node1" presStyleIdx="0" presStyleCnt="1"/>
      <dgm:spPr/>
    </dgm:pt>
    <dgm:pt modelId="{3CB61761-C2D3-4F50-B04D-66C4A7FDB747}" type="pres">
      <dgm:prSet presAssocID="{695ED599-9F98-48E6-8625-956DEC22AF90}" presName="textBox1" presStyleLbl="revTx" presStyleIdx="0" presStyleCnt="1" custScaleX="686711" custLinFactNeighborX="-16381" custLinFactNeighborY="-31455">
        <dgm:presLayoutVars>
          <dgm:bulletEnabled val="1"/>
        </dgm:presLayoutVars>
      </dgm:prSet>
      <dgm:spPr/>
      <dgm:t>
        <a:bodyPr/>
        <a:lstStyle/>
        <a:p>
          <a:endParaRPr lang="es-CO"/>
        </a:p>
      </dgm:t>
    </dgm:pt>
  </dgm:ptLst>
  <dgm:cxnLst>
    <dgm:cxn modelId="{315636EE-E662-49AA-818C-D1B0BE91BFA7}" type="presOf" srcId="{9A4C938A-4E83-4942-98D8-04677AA67006}" destId="{DC10068C-36B2-4E1F-903E-AA69B1880419}" srcOrd="0" destOrd="0" presId="urn:microsoft.com/office/officeart/2005/8/layout/arrow2"/>
    <dgm:cxn modelId="{DBCD8C98-6D3A-48A7-B8E2-E209BD68126E}" type="presOf" srcId="{695ED599-9F98-48E6-8625-956DEC22AF90}" destId="{3CB61761-C2D3-4F50-B04D-66C4A7FDB747}" srcOrd="0" destOrd="0" presId="urn:microsoft.com/office/officeart/2005/8/layout/arrow2"/>
    <dgm:cxn modelId="{3A9E7ECD-A9F9-4963-A30A-5D521075256C}" srcId="{9A4C938A-4E83-4942-98D8-04677AA67006}" destId="{695ED599-9F98-48E6-8625-956DEC22AF90}" srcOrd="0" destOrd="0" parTransId="{3C4C121C-101E-459E-B2E2-3F593557626E}" sibTransId="{FDD3C741-9EF6-484E-BD68-3867A31A0B0D}"/>
    <dgm:cxn modelId="{48355D14-A023-4433-BACB-8E7F7F7BD4A3}" type="presParOf" srcId="{DC10068C-36B2-4E1F-903E-AA69B1880419}" destId="{FB7A6458-FFEE-42AD-A37B-FA8EDD856987}" srcOrd="0" destOrd="0" presId="urn:microsoft.com/office/officeart/2005/8/layout/arrow2"/>
    <dgm:cxn modelId="{E13BF619-C8C0-45E0-A1C3-6FE1EEA4D812}" type="presParOf" srcId="{DC10068C-36B2-4E1F-903E-AA69B1880419}" destId="{5397B93D-FA6F-49E8-B5C6-9D7C84AEC204}" srcOrd="1" destOrd="0" presId="urn:microsoft.com/office/officeart/2005/8/layout/arrow2"/>
    <dgm:cxn modelId="{09055D3A-F4A0-4E4F-9898-CA3957A75DD8}" type="presParOf" srcId="{5397B93D-FA6F-49E8-B5C6-9D7C84AEC204}" destId="{8536DD4F-25BC-4DC0-8269-4CB856D77DCE}" srcOrd="0" destOrd="0" presId="urn:microsoft.com/office/officeart/2005/8/layout/arrow2"/>
    <dgm:cxn modelId="{2F4A3075-35EC-44D6-BAFB-6871A816E536}" type="presParOf" srcId="{5397B93D-FA6F-49E8-B5C6-9D7C84AEC204}" destId="{3CB61761-C2D3-4F50-B04D-66C4A7FDB747}" srcOrd="1"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A6458-FFEE-42AD-A37B-FA8EDD856987}">
      <dsp:nvSpPr>
        <dsp:cNvPr id="0" name=""/>
        <dsp:cNvSpPr/>
      </dsp:nvSpPr>
      <dsp:spPr>
        <a:xfrm>
          <a:off x="2329730" y="0"/>
          <a:ext cx="2916022" cy="182251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36DD4F-25BC-4DC0-8269-4CB856D77DCE}">
      <dsp:nvSpPr>
        <dsp:cNvPr id="0" name=""/>
        <dsp:cNvSpPr/>
      </dsp:nvSpPr>
      <dsp:spPr>
        <a:xfrm>
          <a:off x="4554655" y="369605"/>
          <a:ext cx="215785" cy="21578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B61761-C2D3-4F50-B04D-66C4A7FDB747}">
      <dsp:nvSpPr>
        <dsp:cNvPr id="0" name=""/>
        <dsp:cNvSpPr/>
      </dsp:nvSpPr>
      <dsp:spPr>
        <a:xfrm>
          <a:off x="0" y="54424"/>
          <a:ext cx="8009858" cy="1345015"/>
        </a:xfrm>
        <a:prstGeom prst="round2Diag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0" tIns="0" rIns="114340" bIns="0" numCol="1" spcCol="1270" anchor="t" anchorCtr="0">
          <a:noAutofit/>
        </a:bodyPr>
        <a:lstStyle/>
        <a:p>
          <a:pPr lvl="0" algn="ctr" defTabSz="2933700" rtl="0">
            <a:lnSpc>
              <a:spcPct val="90000"/>
            </a:lnSpc>
            <a:spcBef>
              <a:spcPct val="0"/>
            </a:spcBef>
            <a:spcAft>
              <a:spcPct val="35000"/>
            </a:spcAft>
          </a:pPr>
          <a:r>
            <a:rPr lang="es-CO" sz="6600" b="0" kern="1200" dirty="0" smtClean="0">
              <a:solidFill>
                <a:schemeClr val="accent1"/>
              </a:solidFill>
            </a:rPr>
            <a:t>TRABAJADORES AMERICANOS UNIDOS¡¡</a:t>
          </a:r>
          <a:endParaRPr lang="es-CO" sz="6600" kern="1200" dirty="0">
            <a:solidFill>
              <a:schemeClr val="accent1"/>
            </a:solidFill>
          </a:endParaRPr>
        </a:p>
      </dsp:txBody>
      <dsp:txXfrm>
        <a:off x="65658" y="120082"/>
        <a:ext cx="7878542" cy="121369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1A1E251-3D86-4E62-92BA-46FE0C3E5502}" type="datetimeFigureOut">
              <a:rPr lang="es-CO" smtClean="0"/>
              <a:t>22/04/2015</a:t>
            </a:fld>
            <a:endParaRPr lang="es-CO"/>
          </a:p>
        </p:txBody>
      </p:sp>
      <p:sp>
        <p:nvSpPr>
          <p:cNvPr id="5" name="Footer Placeholder 4"/>
          <p:cNvSpPr>
            <a:spLocks noGrp="1"/>
          </p:cNvSpPr>
          <p:nvPr>
            <p:ph type="ftr" sz="quarter" idx="11"/>
          </p:nvPr>
        </p:nvSpPr>
        <p:spPr>
          <a:xfrm>
            <a:off x="2692397" y="5037663"/>
            <a:ext cx="5214635" cy="279400"/>
          </a:xfrm>
        </p:spPr>
        <p:txBody>
          <a:bodyPr/>
          <a:lstStyle/>
          <a:p>
            <a:endParaRPr lang="es-CO"/>
          </a:p>
        </p:txBody>
      </p:sp>
      <p:sp>
        <p:nvSpPr>
          <p:cNvPr id="6" name="Slide Number Placeholder 5"/>
          <p:cNvSpPr>
            <a:spLocks noGrp="1"/>
          </p:cNvSpPr>
          <p:nvPr>
            <p:ph type="sldNum" sz="quarter" idx="12"/>
          </p:nvPr>
        </p:nvSpPr>
        <p:spPr>
          <a:xfrm>
            <a:off x="8956900" y="5037663"/>
            <a:ext cx="551167" cy="279400"/>
          </a:xfrm>
        </p:spPr>
        <p:txBody>
          <a:bodyPr/>
          <a:lstStyle/>
          <a:p>
            <a:fld id="{2F184783-8BBF-4E03-AD38-083FA01CB85F}" type="slidenum">
              <a:rPr lang="es-CO" smtClean="0"/>
              <a:t>‹Nº›</a:t>
            </a:fld>
            <a:endParaRPr lang="es-CO"/>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6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1A1E251-3D86-4E62-92BA-46FE0C3E5502}" type="datetimeFigureOut">
              <a:rPr lang="es-CO" smtClean="0"/>
              <a:t>22/04/2015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F184783-8BBF-4E03-AD38-083FA01CB85F}" type="slidenum">
              <a:rPr lang="es-CO" smtClean="0"/>
              <a:t>‹Nº›</a:t>
            </a:fld>
            <a:endParaRPr lang="es-CO"/>
          </a:p>
        </p:txBody>
      </p:sp>
    </p:spTree>
    <p:extLst>
      <p:ext uri="{BB962C8B-B14F-4D97-AF65-F5344CB8AC3E}">
        <p14:creationId xmlns:p14="http://schemas.microsoft.com/office/powerpoint/2010/main" val="114266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1A1E251-3D86-4E62-92BA-46FE0C3E5502}" type="datetimeFigureOut">
              <a:rPr lang="es-CO" smtClean="0"/>
              <a:t>22/04/2015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F184783-8BBF-4E03-AD38-083FA01CB85F}" type="slidenum">
              <a:rPr lang="es-CO" smtClean="0"/>
              <a:t>‹Nº›</a:t>
            </a:fld>
            <a:endParaRPr lang="es-CO"/>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9057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1A1E251-3D86-4E62-92BA-46FE0C3E5502}" type="datetimeFigureOut">
              <a:rPr lang="es-CO" smtClean="0"/>
              <a:t>22/04/2015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F184783-8BBF-4E03-AD38-083FA01CB85F}" type="slidenum">
              <a:rPr lang="es-CO" smtClean="0"/>
              <a:t>‹Nº›</a:t>
            </a:fld>
            <a:endParaRPr lang="es-CO"/>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9783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1A1E251-3D86-4E62-92BA-46FE0C3E5502}" type="datetimeFigureOut">
              <a:rPr lang="es-CO" smtClean="0"/>
              <a:t>22/04/2015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F184783-8BBF-4E03-AD38-083FA01CB85F}" type="slidenum">
              <a:rPr lang="es-CO" smtClean="0"/>
              <a:t>‹Nº›</a:t>
            </a:fld>
            <a:endParaRPr lang="es-CO"/>
          </a:p>
        </p:txBody>
      </p:sp>
    </p:spTree>
    <p:extLst>
      <p:ext uri="{BB962C8B-B14F-4D97-AF65-F5344CB8AC3E}">
        <p14:creationId xmlns:p14="http://schemas.microsoft.com/office/powerpoint/2010/main" val="68064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1A1E251-3D86-4E62-92BA-46FE0C3E5502}" type="datetimeFigureOut">
              <a:rPr lang="es-CO" smtClean="0"/>
              <a:t>22/04/2015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F184783-8BBF-4E03-AD38-083FA01CB85F}" type="slidenum">
              <a:rPr lang="es-CO" smtClean="0"/>
              <a:t>‹Nº›</a:t>
            </a:fld>
            <a:endParaRPr lang="es-CO"/>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9481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1A1E251-3D86-4E62-92BA-46FE0C3E5502}" type="datetimeFigureOut">
              <a:rPr lang="es-CO" smtClean="0"/>
              <a:t>22/04/2015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F184783-8BBF-4E03-AD38-083FA01CB85F}" type="slidenum">
              <a:rPr lang="es-CO" smtClean="0"/>
              <a:t>‹Nº›</a:t>
            </a:fld>
            <a:endParaRPr lang="es-CO"/>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096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1A1E251-3D86-4E62-92BA-46FE0C3E5502}" type="datetimeFigureOut">
              <a:rPr lang="es-CO" smtClean="0"/>
              <a:t>22/04/2015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F184783-8BBF-4E03-AD38-083FA01CB85F}" type="slidenum">
              <a:rPr lang="es-CO" smtClean="0"/>
              <a:t>‹Nº›</a:t>
            </a:fld>
            <a:endParaRPr lang="es-C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56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1A1E251-3D86-4E62-92BA-46FE0C3E5502}" type="datetimeFigureOut">
              <a:rPr lang="es-CO" smtClean="0"/>
              <a:t>22/04/2015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F184783-8BBF-4E03-AD38-083FA01CB85F}" type="slidenum">
              <a:rPr lang="es-CO" smtClean="0"/>
              <a:t>‹Nº›</a:t>
            </a:fld>
            <a:endParaRPr lang="es-CO"/>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660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1A1E251-3D86-4E62-92BA-46FE0C3E5502}" type="datetimeFigureOut">
              <a:rPr lang="es-CO" smtClean="0"/>
              <a:t>22/04/2015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F184783-8BBF-4E03-AD38-083FA01CB85F}" type="slidenum">
              <a:rPr lang="es-CO" smtClean="0"/>
              <a:t>‹Nº›</a:t>
            </a:fld>
            <a:endParaRPr lang="es-CO"/>
          </a:p>
        </p:txBody>
      </p:sp>
    </p:spTree>
    <p:extLst>
      <p:ext uri="{BB962C8B-B14F-4D97-AF65-F5344CB8AC3E}">
        <p14:creationId xmlns:p14="http://schemas.microsoft.com/office/powerpoint/2010/main" val="1256437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1A1E251-3D86-4E62-92BA-46FE0C3E5502}" type="datetimeFigureOut">
              <a:rPr lang="es-CO" smtClean="0"/>
              <a:t>22/04/2015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F184783-8BBF-4E03-AD38-083FA01CB85F}" type="slidenum">
              <a:rPr lang="es-CO" smtClean="0"/>
              <a:t>‹Nº›</a:t>
            </a:fld>
            <a:endParaRPr lang="es-CO"/>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7354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1A1E251-3D86-4E62-92BA-46FE0C3E5502}" type="datetimeFigureOut">
              <a:rPr lang="es-CO" smtClean="0"/>
              <a:t>22/04/2015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F184783-8BBF-4E03-AD38-083FA01CB85F}" type="slidenum">
              <a:rPr lang="es-CO" smtClean="0"/>
              <a:t>‹Nº›</a:t>
            </a:fld>
            <a:endParaRPr lang="es-CO"/>
          </a:p>
        </p:txBody>
      </p:sp>
    </p:spTree>
    <p:extLst>
      <p:ext uri="{BB962C8B-B14F-4D97-AF65-F5344CB8AC3E}">
        <p14:creationId xmlns:p14="http://schemas.microsoft.com/office/powerpoint/2010/main" val="1597350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1A1E251-3D86-4E62-92BA-46FE0C3E5502}" type="datetimeFigureOut">
              <a:rPr lang="es-CO" smtClean="0"/>
              <a:t>22/04/2015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2F184783-8BBF-4E03-AD38-083FA01CB85F}" type="slidenum">
              <a:rPr lang="es-CO" smtClean="0"/>
              <a:t>‹Nº›</a:t>
            </a:fld>
            <a:endParaRPr lang="es-CO"/>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1874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1A1E251-3D86-4E62-92BA-46FE0C3E5502}" type="datetimeFigureOut">
              <a:rPr lang="es-CO" smtClean="0"/>
              <a:t>22/04/2015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2F184783-8BBF-4E03-AD38-083FA01CB85F}" type="slidenum">
              <a:rPr lang="es-CO" smtClean="0"/>
              <a:t>‹Nº›</a:t>
            </a:fld>
            <a:endParaRPr lang="es-C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7655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A1E251-3D86-4E62-92BA-46FE0C3E5502}" type="datetimeFigureOut">
              <a:rPr lang="es-CO" smtClean="0"/>
              <a:t>22/04/2015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2F184783-8BBF-4E03-AD38-083FA01CB85F}" type="slidenum">
              <a:rPr lang="es-CO" smtClean="0"/>
              <a:t>‹Nº›</a:t>
            </a:fld>
            <a:endParaRPr lang="es-CO"/>
          </a:p>
        </p:txBody>
      </p:sp>
    </p:spTree>
    <p:extLst>
      <p:ext uri="{BB962C8B-B14F-4D97-AF65-F5344CB8AC3E}">
        <p14:creationId xmlns:p14="http://schemas.microsoft.com/office/powerpoint/2010/main" val="3008796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1A1E251-3D86-4E62-92BA-46FE0C3E5502}" type="datetimeFigureOut">
              <a:rPr lang="es-CO" smtClean="0"/>
              <a:t>22/04/2015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F184783-8BBF-4E03-AD38-083FA01CB85F}" type="slidenum">
              <a:rPr lang="es-CO" smtClean="0"/>
              <a:t>‹Nº›</a:t>
            </a:fld>
            <a:endParaRPr lang="es-CO"/>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8446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1A1E251-3D86-4E62-92BA-46FE0C3E5502}" type="datetimeFigureOut">
              <a:rPr lang="es-CO" smtClean="0"/>
              <a:t>22/04/2015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F184783-8BBF-4E03-AD38-083FA01CB85F}" type="slidenum">
              <a:rPr lang="es-CO" smtClean="0"/>
              <a:t>‹Nº›</a:t>
            </a:fld>
            <a:endParaRPr lang="es-CO"/>
          </a:p>
        </p:txBody>
      </p:sp>
    </p:spTree>
    <p:extLst>
      <p:ext uri="{BB962C8B-B14F-4D97-AF65-F5344CB8AC3E}">
        <p14:creationId xmlns:p14="http://schemas.microsoft.com/office/powerpoint/2010/main" val="737143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1A1E251-3D86-4E62-92BA-46FE0C3E5502}" type="datetimeFigureOut">
              <a:rPr lang="es-CO" smtClean="0"/>
              <a:t>22/04/2015</a:t>
            </a:fld>
            <a:endParaRPr lang="es-CO"/>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CO"/>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F184783-8BBF-4E03-AD38-083FA01CB85F}" type="slidenum">
              <a:rPr lang="es-CO" smtClean="0"/>
              <a:t>‹Nº›</a:t>
            </a:fld>
            <a:endParaRPr lang="es-CO"/>
          </a:p>
        </p:txBody>
      </p:sp>
    </p:spTree>
    <p:extLst>
      <p:ext uri="{BB962C8B-B14F-4D97-AF65-F5344CB8AC3E}">
        <p14:creationId xmlns:p14="http://schemas.microsoft.com/office/powerpoint/2010/main" val="2264867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81268" y="992512"/>
            <a:ext cx="7237927" cy="2819994"/>
          </a:xfrm>
        </p:spPr>
        <p:txBody>
          <a:bodyPr/>
          <a:lstStyle/>
          <a:p>
            <a:r>
              <a:rPr lang="es-CO" sz="6000" b="1" dirty="0" smtClean="0"/>
              <a:t>LAS PENSIONES EN AMÉRICA LATINA Y EL CARIBE</a:t>
            </a:r>
            <a:endParaRPr lang="es-CO" sz="6000" b="1" dirty="0"/>
          </a:p>
        </p:txBody>
      </p:sp>
      <p:sp>
        <p:nvSpPr>
          <p:cNvPr id="3" name="Subtítulo 2"/>
          <p:cNvSpPr>
            <a:spLocks noGrp="1"/>
          </p:cNvSpPr>
          <p:nvPr>
            <p:ph type="subTitle" idx="1"/>
          </p:nvPr>
        </p:nvSpPr>
        <p:spPr>
          <a:xfrm>
            <a:off x="2692398" y="3928055"/>
            <a:ext cx="6815669" cy="1050343"/>
          </a:xfrm>
        </p:spPr>
        <p:txBody>
          <a:bodyPr>
            <a:normAutofit fontScale="70000" lnSpcReduction="20000"/>
          </a:bodyPr>
          <a:lstStyle/>
          <a:p>
            <a:r>
              <a:rPr lang="es-CO" sz="2400" b="1" dirty="0" smtClean="0"/>
              <a:t>LUIS ENRIQUE VALDERRAMA RUEDA</a:t>
            </a:r>
          </a:p>
          <a:p>
            <a:r>
              <a:rPr lang="es-CO" sz="2400" b="1" dirty="0" smtClean="0"/>
              <a:t>PRESIDENTE ADEA</a:t>
            </a:r>
          </a:p>
          <a:p>
            <a:r>
              <a:rPr lang="es-CO" sz="2400" b="1" dirty="0" smtClean="0"/>
              <a:t>Luis.valderrama@fla.com.co</a:t>
            </a:r>
            <a:endParaRPr lang="es-CO" sz="2400" b="1" dirty="0"/>
          </a:p>
        </p:txBody>
      </p:sp>
      <p:pic>
        <p:nvPicPr>
          <p:cNvPr id="4" name="Picture 7"/>
          <p:cNvPicPr>
            <a:picLocks noChangeAspect="1" noChangeArrowheads="1"/>
          </p:cNvPicPr>
          <p:nvPr/>
        </p:nvPicPr>
        <p:blipFill>
          <a:blip r:embed="rId2"/>
          <a:srcRect/>
          <a:stretch>
            <a:fillRect/>
          </a:stretch>
        </p:blipFill>
        <p:spPr bwMode="auto">
          <a:xfrm>
            <a:off x="241637" y="309093"/>
            <a:ext cx="1130300" cy="1366838"/>
          </a:xfrm>
          <a:prstGeom prst="rect">
            <a:avLst/>
          </a:prstGeom>
          <a:noFill/>
          <a:ln w="9525">
            <a:noFill/>
            <a:miter lim="800000"/>
            <a:headEnd/>
            <a:tailEnd/>
          </a:ln>
        </p:spPr>
      </p:pic>
    </p:spTree>
    <p:extLst>
      <p:ext uri="{BB962C8B-B14F-4D97-AF65-F5344CB8AC3E}">
        <p14:creationId xmlns:p14="http://schemas.microsoft.com/office/powerpoint/2010/main" val="3375064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1" y="866222"/>
            <a:ext cx="9601196" cy="1303867"/>
          </a:xfrm>
        </p:spPr>
        <p:txBody>
          <a:bodyPr>
            <a:normAutofit fontScale="90000"/>
          </a:bodyPr>
          <a:lstStyle/>
          <a:p>
            <a:r>
              <a:rPr lang="es-CO" dirty="0" smtClean="0"/>
              <a:t>Datos de Adultos </a:t>
            </a:r>
            <a:r>
              <a:rPr lang="es-CO" dirty="0"/>
              <a:t>M</a:t>
            </a:r>
            <a:r>
              <a:rPr lang="es-CO" dirty="0" smtClean="0"/>
              <a:t>ayores en América </a:t>
            </a:r>
            <a:br>
              <a:rPr lang="es-CO" dirty="0" smtClean="0"/>
            </a:br>
            <a:r>
              <a:rPr lang="es-CO" dirty="0" smtClean="0"/>
              <a:t>Latina y el Caribe</a:t>
            </a:r>
            <a:endParaRPr lang="es-CO" dirty="0"/>
          </a:p>
        </p:txBody>
      </p:sp>
      <p:sp>
        <p:nvSpPr>
          <p:cNvPr id="5" name="Marcador de contenido 4"/>
          <p:cNvSpPr>
            <a:spLocks noGrp="1"/>
          </p:cNvSpPr>
          <p:nvPr>
            <p:ph idx="1"/>
          </p:nvPr>
        </p:nvSpPr>
        <p:spPr>
          <a:xfrm>
            <a:off x="1295401" y="2337991"/>
            <a:ext cx="9601196" cy="3318936"/>
          </a:xfrm>
        </p:spPr>
        <p:txBody>
          <a:bodyPr>
            <a:normAutofit fontScale="92500" lnSpcReduction="20000"/>
          </a:bodyPr>
          <a:lstStyle/>
          <a:p>
            <a:r>
              <a:rPr lang="es-CO" dirty="0" smtClean="0"/>
              <a:t>En el 2010, los adultos mayores de 65 años representan el 6,8%</a:t>
            </a:r>
          </a:p>
          <a:p>
            <a:r>
              <a:rPr lang="es-CO" dirty="0" smtClean="0"/>
              <a:t>En el 2050, serán el 19,8% de la región. Es decir, más de 140 millones de habitantes. Hoy son 40 millones.</a:t>
            </a:r>
          </a:p>
          <a:p>
            <a:r>
              <a:rPr lang="es-CO" dirty="0" smtClean="0"/>
              <a:t>Según las proyecciones el 60% de ese número no tendrá los ahorros suficientes para acceder a una pensión, durante la vejez. Esto demuestra una vez más el fracaso del sistema de ahorro individual.</a:t>
            </a:r>
          </a:p>
          <a:p>
            <a:r>
              <a:rPr lang="es-CO" dirty="0" smtClean="0"/>
              <a:t>El estado tendrá que acudir para colocar la diferencia lo que generará mayores problemas fiscales.</a:t>
            </a:r>
          </a:p>
          <a:p>
            <a:r>
              <a:rPr lang="es-CO" dirty="0" smtClean="0"/>
              <a:t>En consecuencia se estima aumento de la pobreza de los adultos mayores.</a:t>
            </a:r>
          </a:p>
          <a:p>
            <a:pPr marL="0" indent="0">
              <a:buNone/>
            </a:pPr>
            <a:endParaRPr lang="es-CO" dirty="0" smtClean="0"/>
          </a:p>
          <a:p>
            <a:endParaRPr lang="es-CO" dirty="0" smtClean="0"/>
          </a:p>
          <a:p>
            <a:endParaRPr lang="es-CO" dirty="0" smtClean="0"/>
          </a:p>
          <a:p>
            <a:endParaRPr lang="es-CO" dirty="0"/>
          </a:p>
        </p:txBody>
      </p:sp>
      <p:pic>
        <p:nvPicPr>
          <p:cNvPr id="4" name="Picture 7"/>
          <p:cNvPicPr>
            <a:picLocks noChangeAspect="1" noChangeArrowheads="1"/>
          </p:cNvPicPr>
          <p:nvPr/>
        </p:nvPicPr>
        <p:blipFill>
          <a:blip r:embed="rId2"/>
          <a:srcRect/>
          <a:stretch>
            <a:fillRect/>
          </a:stretch>
        </p:blipFill>
        <p:spPr bwMode="auto">
          <a:xfrm>
            <a:off x="885580" y="698320"/>
            <a:ext cx="1130300" cy="1366838"/>
          </a:xfrm>
          <a:prstGeom prst="rect">
            <a:avLst/>
          </a:prstGeom>
          <a:noFill/>
          <a:ln w="9525">
            <a:noFill/>
            <a:miter lim="800000"/>
            <a:headEnd/>
            <a:tailEnd/>
          </a:ln>
        </p:spPr>
      </p:pic>
    </p:spTree>
    <p:extLst>
      <p:ext uri="{BB962C8B-B14F-4D97-AF65-F5344CB8AC3E}">
        <p14:creationId xmlns:p14="http://schemas.microsoft.com/office/powerpoint/2010/main" val="3001062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19757"/>
            <a:ext cx="10515600" cy="1325563"/>
          </a:xfrm>
        </p:spPr>
        <p:txBody>
          <a:bodyPr/>
          <a:lstStyle/>
          <a:p>
            <a:r>
              <a:rPr lang="es-CO" dirty="0" smtClean="0"/>
              <a:t>Datos de los Adultos </a:t>
            </a:r>
            <a:r>
              <a:rPr lang="es-CO" dirty="0"/>
              <a:t>M</a:t>
            </a:r>
            <a:r>
              <a:rPr lang="es-CO" dirty="0" smtClean="0"/>
              <a:t>ayores</a:t>
            </a:r>
            <a:endParaRPr lang="es-CO" dirty="0"/>
          </a:p>
        </p:txBody>
      </p:sp>
      <p:sp>
        <p:nvSpPr>
          <p:cNvPr id="3" name="Marcador de contenido 2"/>
          <p:cNvSpPr>
            <a:spLocks noGrp="1"/>
          </p:cNvSpPr>
          <p:nvPr>
            <p:ph idx="1"/>
          </p:nvPr>
        </p:nvSpPr>
        <p:spPr>
          <a:xfrm>
            <a:off x="838200" y="1755940"/>
            <a:ext cx="10515600" cy="4351338"/>
          </a:xfrm>
        </p:spPr>
        <p:txBody>
          <a:bodyPr>
            <a:normAutofit fontScale="92500" lnSpcReduction="10000"/>
          </a:bodyPr>
          <a:lstStyle/>
          <a:p>
            <a:r>
              <a:rPr lang="es-CO" dirty="0" smtClean="0"/>
              <a:t>La tasa promedio de pobreza de los adultos mayores en ALC es del 19,3%.</a:t>
            </a:r>
          </a:p>
          <a:p>
            <a:r>
              <a:rPr lang="es-CO" dirty="0" smtClean="0"/>
              <a:t>En países con sistemas provisionales mejores la pobreza disminuye en los adultos mayores. En Argentina, Costa Rica o Uruguay, el porcentaje de adultos mayores de 80 años no supera el 5%, en tanto que en los demás supera el 20%.</a:t>
            </a:r>
          </a:p>
          <a:p>
            <a:r>
              <a:rPr lang="es-CO" dirty="0" smtClean="0"/>
              <a:t>En América Latina el 75% de los adultos mayores viven con sus familias. En Europa, Estados Unidos y Canadá el 30% (ONU)</a:t>
            </a:r>
          </a:p>
          <a:p>
            <a:r>
              <a:rPr lang="es-CO" dirty="0" smtClean="0"/>
              <a:t>Brasil destina el 1% del PIB, para  6 millones de adultos mayores rurales.</a:t>
            </a:r>
          </a:p>
          <a:p>
            <a:r>
              <a:rPr lang="es-CO" dirty="0" smtClean="0"/>
              <a:t>Gasta el .05% del PIB, en el programa de transferencias condicionadas con  Bolsa Familia a nivel educación y salud.</a:t>
            </a:r>
          </a:p>
          <a:p>
            <a:r>
              <a:rPr lang="es-CO" dirty="0" smtClean="0"/>
              <a:t>La baja capacidad de ahorro de los trabajadores impedirá ahorrar de sus recursos para el futuro.</a:t>
            </a:r>
          </a:p>
          <a:p>
            <a:endParaRPr lang="es-CO" dirty="0" smtClean="0"/>
          </a:p>
          <a:p>
            <a:pPr marL="0" indent="0">
              <a:buNone/>
            </a:pPr>
            <a:endParaRPr lang="es-CO" dirty="0" smtClean="0"/>
          </a:p>
          <a:p>
            <a:pPr marL="0" indent="0">
              <a:buNone/>
            </a:pPr>
            <a:endParaRPr lang="es-CO" dirty="0"/>
          </a:p>
        </p:txBody>
      </p:sp>
      <p:pic>
        <p:nvPicPr>
          <p:cNvPr id="4" name="Picture 7"/>
          <p:cNvPicPr>
            <a:picLocks noChangeAspect="1" noChangeArrowheads="1"/>
          </p:cNvPicPr>
          <p:nvPr/>
        </p:nvPicPr>
        <p:blipFill>
          <a:blip r:embed="rId2"/>
          <a:srcRect/>
          <a:stretch>
            <a:fillRect/>
          </a:stretch>
        </p:blipFill>
        <p:spPr bwMode="auto">
          <a:xfrm>
            <a:off x="838200" y="422788"/>
            <a:ext cx="1130300" cy="1366838"/>
          </a:xfrm>
          <a:prstGeom prst="rect">
            <a:avLst/>
          </a:prstGeom>
          <a:noFill/>
          <a:ln w="9525">
            <a:noFill/>
            <a:miter lim="800000"/>
            <a:headEnd/>
            <a:tailEnd/>
          </a:ln>
        </p:spPr>
      </p:pic>
    </p:spTree>
    <p:extLst>
      <p:ext uri="{BB962C8B-B14F-4D97-AF65-F5344CB8AC3E}">
        <p14:creationId xmlns:p14="http://schemas.microsoft.com/office/powerpoint/2010/main" val="1138530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1" y="840465"/>
            <a:ext cx="9601196" cy="1303867"/>
          </a:xfrm>
        </p:spPr>
        <p:txBody>
          <a:bodyPr>
            <a:normAutofit fontScale="90000"/>
          </a:bodyPr>
          <a:lstStyle/>
          <a:p>
            <a:r>
              <a:rPr lang="es-CO" dirty="0" smtClean="0"/>
              <a:t>Efectos de los Sistemas </a:t>
            </a:r>
            <a:r>
              <a:rPr lang="es-CO" dirty="0"/>
              <a:t>P</a:t>
            </a:r>
            <a:r>
              <a:rPr lang="es-CO" dirty="0" smtClean="0"/>
              <a:t>revisionales </a:t>
            </a:r>
            <a:br>
              <a:rPr lang="es-CO" dirty="0" smtClean="0"/>
            </a:br>
            <a:r>
              <a:rPr lang="es-CO" dirty="0" smtClean="0"/>
              <a:t>Públicos vs Privados</a:t>
            </a:r>
            <a:endParaRPr lang="es-CO" dirty="0"/>
          </a:p>
        </p:txBody>
      </p:sp>
      <p:sp>
        <p:nvSpPr>
          <p:cNvPr id="3" name="Marcador de contenido 2"/>
          <p:cNvSpPr>
            <a:spLocks noGrp="1"/>
          </p:cNvSpPr>
          <p:nvPr>
            <p:ph idx="1"/>
          </p:nvPr>
        </p:nvSpPr>
        <p:spPr>
          <a:xfrm>
            <a:off x="1295401" y="2441022"/>
            <a:ext cx="9601196" cy="3318936"/>
          </a:xfrm>
        </p:spPr>
        <p:txBody>
          <a:bodyPr>
            <a:normAutofit fontScale="92500" lnSpcReduction="10000"/>
          </a:bodyPr>
          <a:lstStyle/>
          <a:p>
            <a:r>
              <a:rPr lang="es-CO" dirty="0" smtClean="0"/>
              <a:t>Se incrementa el % de adultos mayores con una pensión.</a:t>
            </a:r>
          </a:p>
          <a:p>
            <a:r>
              <a:rPr lang="es-CO" dirty="0" smtClean="0"/>
              <a:t>Se reduce significativamente la pobreza en esta franja.</a:t>
            </a:r>
          </a:p>
          <a:p>
            <a:r>
              <a:rPr lang="es-CO" dirty="0" smtClean="0"/>
              <a:t>Debe hacerse vía presupuesto general.</a:t>
            </a:r>
          </a:p>
          <a:p>
            <a:r>
              <a:rPr lang="es-CO" dirty="0" smtClean="0"/>
              <a:t>Estos sistemas deben ser subsidiados por el gobierno</a:t>
            </a:r>
          </a:p>
          <a:p>
            <a:r>
              <a:rPr lang="es-CO" dirty="0" smtClean="0"/>
              <a:t>El régimen contributivo genera rendimientos mínimos para los afiliados y no garantiza una pensión. Se contraponen.</a:t>
            </a:r>
          </a:p>
          <a:p>
            <a:r>
              <a:rPr lang="es-CO" dirty="0" smtClean="0"/>
              <a:t>La informalidad laboral viene creciendo fuertemente los subsidios a otros programas (vivienda, salud, </a:t>
            </a:r>
            <a:r>
              <a:rPr lang="es-CO" dirty="0" err="1" smtClean="0"/>
              <a:t>etc</a:t>
            </a:r>
            <a:r>
              <a:rPr lang="es-CO" dirty="0" smtClean="0"/>
              <a:t>)</a:t>
            </a:r>
          </a:p>
          <a:p>
            <a:endParaRPr lang="es-CO" dirty="0" smtClean="0"/>
          </a:p>
          <a:p>
            <a:endParaRPr lang="es-CO" dirty="0"/>
          </a:p>
        </p:txBody>
      </p:sp>
      <p:pic>
        <p:nvPicPr>
          <p:cNvPr id="4" name="Picture 7"/>
          <p:cNvPicPr>
            <a:picLocks noChangeAspect="1" noChangeArrowheads="1"/>
          </p:cNvPicPr>
          <p:nvPr/>
        </p:nvPicPr>
        <p:blipFill>
          <a:blip r:embed="rId2"/>
          <a:srcRect/>
          <a:stretch>
            <a:fillRect/>
          </a:stretch>
        </p:blipFill>
        <p:spPr bwMode="auto">
          <a:xfrm>
            <a:off x="730251" y="777494"/>
            <a:ext cx="1130300" cy="1366838"/>
          </a:xfrm>
          <a:prstGeom prst="rect">
            <a:avLst/>
          </a:prstGeom>
          <a:noFill/>
          <a:ln w="9525">
            <a:noFill/>
            <a:miter lim="800000"/>
            <a:headEnd/>
            <a:tailEnd/>
          </a:ln>
        </p:spPr>
      </p:pic>
    </p:spTree>
    <p:extLst>
      <p:ext uri="{BB962C8B-B14F-4D97-AF65-F5344CB8AC3E}">
        <p14:creationId xmlns:p14="http://schemas.microsoft.com/office/powerpoint/2010/main" val="3923082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1" y="788949"/>
            <a:ext cx="9601196" cy="1303867"/>
          </a:xfrm>
        </p:spPr>
        <p:txBody>
          <a:bodyPr>
            <a:normAutofit fontScale="90000"/>
          </a:bodyPr>
          <a:lstStyle/>
          <a:p>
            <a:r>
              <a:rPr lang="es-CO" dirty="0" smtClean="0"/>
              <a:t>Ejemplos de Pensiones no </a:t>
            </a:r>
            <a:br>
              <a:rPr lang="es-CO" dirty="0" smtClean="0"/>
            </a:br>
            <a:r>
              <a:rPr lang="es-CO" dirty="0" smtClean="0"/>
              <a:t>Contributivas</a:t>
            </a:r>
            <a:endParaRPr lang="es-CO" dirty="0"/>
          </a:p>
        </p:txBody>
      </p:sp>
      <p:sp>
        <p:nvSpPr>
          <p:cNvPr id="3" name="Marcador de contenido 2"/>
          <p:cNvSpPr>
            <a:spLocks noGrp="1"/>
          </p:cNvSpPr>
          <p:nvPr>
            <p:ph idx="1"/>
          </p:nvPr>
        </p:nvSpPr>
        <p:spPr/>
        <p:txBody>
          <a:bodyPr/>
          <a:lstStyle/>
          <a:p>
            <a:r>
              <a:rPr lang="es-CO" dirty="0" smtClean="0"/>
              <a:t>En Brasil el 90% las pensiones rurales en su totalidad son </a:t>
            </a:r>
            <a:r>
              <a:rPr lang="es-CO" dirty="0" err="1" smtClean="0"/>
              <a:t>subsididadas</a:t>
            </a:r>
            <a:r>
              <a:rPr lang="es-CO" dirty="0" smtClean="0"/>
              <a:t> por el Estado.</a:t>
            </a:r>
          </a:p>
          <a:p>
            <a:r>
              <a:rPr lang="es-CO" dirty="0" smtClean="0"/>
              <a:t>En Bolivia hay una cobertura del 90% gracias a la pensión universal.</a:t>
            </a:r>
          </a:p>
          <a:p>
            <a:r>
              <a:rPr lang="es-CO" dirty="0" smtClean="0"/>
              <a:t>En cambio Chile y </a:t>
            </a:r>
            <a:r>
              <a:rPr lang="es-CO" dirty="0" err="1" smtClean="0"/>
              <a:t>Mexico</a:t>
            </a:r>
            <a:r>
              <a:rPr lang="es-CO" dirty="0" smtClean="0"/>
              <a:t> se caracterizan porque sus sistemas se basan en el contributivo que no logran pensionar a sus afiliados.</a:t>
            </a:r>
          </a:p>
          <a:p>
            <a:pPr marL="0" indent="0">
              <a:buNone/>
            </a:pPr>
            <a:endParaRPr lang="es-CO" dirty="0"/>
          </a:p>
        </p:txBody>
      </p:sp>
      <p:pic>
        <p:nvPicPr>
          <p:cNvPr id="4" name="Picture 7"/>
          <p:cNvPicPr>
            <a:picLocks noChangeAspect="1" noChangeArrowheads="1"/>
          </p:cNvPicPr>
          <p:nvPr/>
        </p:nvPicPr>
        <p:blipFill>
          <a:blip r:embed="rId2"/>
          <a:srcRect/>
          <a:stretch>
            <a:fillRect/>
          </a:stretch>
        </p:blipFill>
        <p:spPr bwMode="auto">
          <a:xfrm>
            <a:off x="1181793" y="725978"/>
            <a:ext cx="1130300" cy="1366838"/>
          </a:xfrm>
          <a:prstGeom prst="rect">
            <a:avLst/>
          </a:prstGeom>
          <a:noFill/>
          <a:ln w="9525">
            <a:noFill/>
            <a:miter lim="800000"/>
            <a:headEnd/>
            <a:tailEnd/>
          </a:ln>
        </p:spPr>
      </p:pic>
    </p:spTree>
    <p:extLst>
      <p:ext uri="{BB962C8B-B14F-4D97-AF65-F5344CB8AC3E}">
        <p14:creationId xmlns:p14="http://schemas.microsoft.com/office/powerpoint/2010/main" val="1507138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1" y="608644"/>
            <a:ext cx="9601196" cy="1303867"/>
          </a:xfrm>
        </p:spPr>
        <p:txBody>
          <a:bodyPr>
            <a:normAutofit fontScale="90000"/>
          </a:bodyPr>
          <a:lstStyle/>
          <a:p>
            <a:r>
              <a:rPr lang="es-CO" dirty="0" smtClean="0"/>
              <a:t>Diez Hechos </a:t>
            </a:r>
            <a:r>
              <a:rPr lang="es-CO" dirty="0"/>
              <a:t>S</a:t>
            </a:r>
            <a:r>
              <a:rPr lang="es-CO" dirty="0" smtClean="0"/>
              <a:t>obre la Cobertura </a:t>
            </a:r>
            <a:br>
              <a:rPr lang="es-CO" dirty="0" smtClean="0"/>
            </a:br>
            <a:r>
              <a:rPr lang="es-CO" dirty="0" smtClean="0"/>
              <a:t>Previsional en ALC</a:t>
            </a:r>
            <a:endParaRPr lang="es-CO" dirty="0"/>
          </a:p>
        </p:txBody>
      </p:sp>
      <p:sp>
        <p:nvSpPr>
          <p:cNvPr id="3" name="Marcador de contenido 2"/>
          <p:cNvSpPr>
            <a:spLocks noGrp="1"/>
          </p:cNvSpPr>
          <p:nvPr>
            <p:ph idx="1"/>
          </p:nvPr>
        </p:nvSpPr>
        <p:spPr>
          <a:xfrm>
            <a:off x="1295401" y="2157686"/>
            <a:ext cx="9601196" cy="3318936"/>
          </a:xfrm>
        </p:spPr>
        <p:txBody>
          <a:bodyPr>
            <a:normAutofit fontScale="85000" lnSpcReduction="20000"/>
          </a:bodyPr>
          <a:lstStyle/>
          <a:p>
            <a:r>
              <a:rPr lang="es-CO" dirty="0" smtClean="0"/>
              <a:t>La región envejece rápidamente.</a:t>
            </a:r>
          </a:p>
          <a:p>
            <a:r>
              <a:rPr lang="es-CO" dirty="0" smtClean="0"/>
              <a:t>El porcentaje de adultos mayores que reciben una pensión contributiva es bajo, pero se ha aumentado a través de pilares no contributivos. Un promedio de 4 adultos de cada diez. Es muy bajo, a pesar de las reformas de los 90.</a:t>
            </a:r>
          </a:p>
          <a:p>
            <a:pPr marL="0" indent="0">
              <a:buNone/>
            </a:pPr>
            <a:r>
              <a:rPr lang="es-CO" dirty="0" smtClean="0"/>
              <a:t>En el Salvador, Honduras y República Dominicana el porcentaje de adultos mayores no supera el 15%.</a:t>
            </a:r>
          </a:p>
          <a:p>
            <a:pPr marL="0" indent="0">
              <a:buNone/>
            </a:pPr>
            <a:r>
              <a:rPr lang="es-CO" dirty="0" smtClean="0"/>
              <a:t>Colombia, Perú, Ecuador, Nicaragua y Venezuela va entre el 20 y el 40%.</a:t>
            </a:r>
          </a:p>
          <a:p>
            <a:pPr marL="0" indent="0">
              <a:buNone/>
            </a:pPr>
            <a:r>
              <a:rPr lang="es-CO" dirty="0" smtClean="0"/>
              <a:t>Brasil, Argentina, Chile  y Uruguay  tienen porcentajes superiores al 50%.</a:t>
            </a:r>
          </a:p>
          <a:p>
            <a:pPr marL="0" indent="0">
              <a:buNone/>
            </a:pPr>
            <a:r>
              <a:rPr lang="es-CO" dirty="0" smtClean="0"/>
              <a:t>En México haciéndole el juego a los fondos privados el gobierno va a garantizar las pensiones contributivas a los adultos mayores de 65 años.</a:t>
            </a:r>
          </a:p>
          <a:p>
            <a:endParaRPr lang="es-CO" dirty="0" smtClean="0"/>
          </a:p>
          <a:p>
            <a:endParaRPr lang="es-CO" dirty="0" smtClean="0"/>
          </a:p>
          <a:p>
            <a:endParaRPr lang="es-CO" dirty="0"/>
          </a:p>
        </p:txBody>
      </p:sp>
      <p:pic>
        <p:nvPicPr>
          <p:cNvPr id="4" name="Picture 7"/>
          <p:cNvPicPr>
            <a:picLocks noChangeAspect="1" noChangeArrowheads="1"/>
          </p:cNvPicPr>
          <p:nvPr/>
        </p:nvPicPr>
        <p:blipFill>
          <a:blip r:embed="rId2"/>
          <a:srcRect/>
          <a:stretch>
            <a:fillRect/>
          </a:stretch>
        </p:blipFill>
        <p:spPr bwMode="auto">
          <a:xfrm>
            <a:off x="885579" y="608644"/>
            <a:ext cx="1130300" cy="1366838"/>
          </a:xfrm>
          <a:prstGeom prst="rect">
            <a:avLst/>
          </a:prstGeom>
          <a:noFill/>
          <a:ln w="9525">
            <a:noFill/>
            <a:miter lim="800000"/>
            <a:headEnd/>
            <a:tailEnd/>
          </a:ln>
        </p:spPr>
      </p:pic>
    </p:spTree>
    <p:extLst>
      <p:ext uri="{BB962C8B-B14F-4D97-AF65-F5344CB8AC3E}">
        <p14:creationId xmlns:p14="http://schemas.microsoft.com/office/powerpoint/2010/main" val="1681726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1" y="621523"/>
            <a:ext cx="9601196" cy="1303867"/>
          </a:xfrm>
        </p:spPr>
        <p:txBody>
          <a:bodyPr>
            <a:normAutofit fontScale="90000"/>
          </a:bodyPr>
          <a:lstStyle/>
          <a:p>
            <a:r>
              <a:rPr lang="es-CO" dirty="0"/>
              <a:t>Diez hechos </a:t>
            </a:r>
            <a:r>
              <a:rPr lang="es-CO" dirty="0" smtClean="0"/>
              <a:t>Sobre </a:t>
            </a:r>
            <a:r>
              <a:rPr lang="es-CO" dirty="0"/>
              <a:t>la C</a:t>
            </a:r>
            <a:r>
              <a:rPr lang="es-CO" dirty="0" smtClean="0"/>
              <a:t>obertura</a:t>
            </a:r>
            <a:br>
              <a:rPr lang="es-CO" dirty="0" smtClean="0"/>
            </a:br>
            <a:r>
              <a:rPr lang="es-CO" dirty="0" smtClean="0"/>
              <a:t> </a:t>
            </a:r>
            <a:r>
              <a:rPr lang="es-CO" dirty="0"/>
              <a:t>P</a:t>
            </a:r>
            <a:r>
              <a:rPr lang="es-CO" dirty="0" smtClean="0"/>
              <a:t>revisional </a:t>
            </a:r>
            <a:r>
              <a:rPr lang="es-CO" dirty="0"/>
              <a:t>en ALC</a:t>
            </a:r>
          </a:p>
        </p:txBody>
      </p:sp>
      <p:sp>
        <p:nvSpPr>
          <p:cNvPr id="3" name="Marcador de contenido 2"/>
          <p:cNvSpPr>
            <a:spLocks noGrp="1"/>
          </p:cNvSpPr>
          <p:nvPr>
            <p:ph idx="1"/>
          </p:nvPr>
        </p:nvSpPr>
        <p:spPr>
          <a:xfrm>
            <a:off x="1295401" y="2453901"/>
            <a:ext cx="9601196" cy="3318936"/>
          </a:xfrm>
        </p:spPr>
        <p:txBody>
          <a:bodyPr>
            <a:normAutofit fontScale="92500" lnSpcReduction="20000"/>
          </a:bodyPr>
          <a:lstStyle/>
          <a:p>
            <a:r>
              <a:rPr lang="es-CO" dirty="0" smtClean="0"/>
              <a:t>Los avances en el sistema contributivo son importantes, pero traen problemas de sostenibilidad.</a:t>
            </a:r>
          </a:p>
          <a:p>
            <a:r>
              <a:rPr lang="es-CO" dirty="0" smtClean="0"/>
              <a:t>Un alto porcentaje de las pensiones que se otorgan en la región no son suficientes. Por ejemplo en Bolivia es equivalente a 2,5 </a:t>
            </a:r>
            <a:r>
              <a:rPr lang="es-CO" dirty="0" err="1" smtClean="0"/>
              <a:t>Us</a:t>
            </a:r>
            <a:r>
              <a:rPr lang="es-CO" dirty="0" smtClean="0"/>
              <a:t> por día por debajo de la línea de pobreza absoluta. Representan el 80% de las pensiones. Igualmente las de Ecuador y México. Chile y Costa Rica no supera los 10 US diarios.</a:t>
            </a:r>
          </a:p>
          <a:p>
            <a:r>
              <a:rPr lang="es-CO" dirty="0" smtClean="0"/>
              <a:t>Las mujeres tienen menos y peores pensiones. Sobre todo en el régimen contributivo.</a:t>
            </a:r>
          </a:p>
          <a:p>
            <a:r>
              <a:rPr lang="es-CO" dirty="0" smtClean="0"/>
              <a:t>El ahorro previsional obligatorio generado en el mercado de trabajo es escaso. En promedio 4 de cada diez cotiza a la seguridad social.</a:t>
            </a:r>
          </a:p>
          <a:p>
            <a:endParaRPr lang="es-CO" dirty="0"/>
          </a:p>
        </p:txBody>
      </p:sp>
      <p:pic>
        <p:nvPicPr>
          <p:cNvPr id="4" name="Picture 7"/>
          <p:cNvPicPr>
            <a:picLocks noChangeAspect="1" noChangeArrowheads="1"/>
          </p:cNvPicPr>
          <p:nvPr/>
        </p:nvPicPr>
        <p:blipFill>
          <a:blip r:embed="rId2"/>
          <a:srcRect/>
          <a:stretch>
            <a:fillRect/>
          </a:stretch>
        </p:blipFill>
        <p:spPr bwMode="auto">
          <a:xfrm>
            <a:off x="872701" y="621523"/>
            <a:ext cx="1130300" cy="1366838"/>
          </a:xfrm>
          <a:prstGeom prst="rect">
            <a:avLst/>
          </a:prstGeom>
          <a:noFill/>
          <a:ln w="9525">
            <a:noFill/>
            <a:miter lim="800000"/>
            <a:headEnd/>
            <a:tailEnd/>
          </a:ln>
        </p:spPr>
      </p:pic>
    </p:spTree>
    <p:extLst>
      <p:ext uri="{BB962C8B-B14F-4D97-AF65-F5344CB8AC3E}">
        <p14:creationId xmlns:p14="http://schemas.microsoft.com/office/powerpoint/2010/main" val="729270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2522" y="634402"/>
            <a:ext cx="9601196" cy="1303867"/>
          </a:xfrm>
        </p:spPr>
        <p:txBody>
          <a:bodyPr>
            <a:normAutofit fontScale="90000"/>
          </a:bodyPr>
          <a:lstStyle/>
          <a:p>
            <a:r>
              <a:rPr lang="es-CO" dirty="0"/>
              <a:t>Diez hechos </a:t>
            </a:r>
            <a:r>
              <a:rPr lang="es-CO" dirty="0" smtClean="0"/>
              <a:t>Sobre </a:t>
            </a:r>
            <a:r>
              <a:rPr lang="es-CO" dirty="0"/>
              <a:t>la </a:t>
            </a:r>
            <a:r>
              <a:rPr lang="es-CO" dirty="0" smtClean="0"/>
              <a:t>Cobertura </a:t>
            </a:r>
            <a:br>
              <a:rPr lang="es-CO" dirty="0" smtClean="0"/>
            </a:br>
            <a:r>
              <a:rPr lang="es-CO" dirty="0" smtClean="0"/>
              <a:t>Previsional </a:t>
            </a:r>
            <a:r>
              <a:rPr lang="es-CO" dirty="0"/>
              <a:t>en ALC</a:t>
            </a:r>
          </a:p>
        </p:txBody>
      </p:sp>
      <p:sp>
        <p:nvSpPr>
          <p:cNvPr id="3" name="Marcador de contenido 2"/>
          <p:cNvSpPr>
            <a:spLocks noGrp="1"/>
          </p:cNvSpPr>
          <p:nvPr>
            <p:ph idx="1"/>
          </p:nvPr>
        </p:nvSpPr>
        <p:spPr>
          <a:xfrm>
            <a:off x="1179491" y="2414787"/>
            <a:ext cx="9601196" cy="3318936"/>
          </a:xfrm>
        </p:spPr>
        <p:txBody>
          <a:bodyPr>
            <a:normAutofit fontScale="92500" lnSpcReduction="10000"/>
          </a:bodyPr>
          <a:lstStyle/>
          <a:p>
            <a:pPr algn="just"/>
            <a:r>
              <a:rPr lang="es-CO" dirty="0" smtClean="0"/>
              <a:t>La dinámica de los mercados de trabajo de ALC generan grandes lagunas de contribuciones. Es decir los que cotizan hoy y siguen afiliados no tendrán garantizada una pensión. Los tiempos sin laborar y la informalidad influye. En México un 41% de los trabajadores ha tenido un empleo informal y uno formal durante los últimos cinco años.</a:t>
            </a:r>
          </a:p>
          <a:p>
            <a:pPr marL="0" indent="0" algn="just">
              <a:buNone/>
            </a:pPr>
            <a:r>
              <a:rPr lang="es-CO" dirty="0" smtClean="0"/>
              <a:t>En </a:t>
            </a:r>
            <a:r>
              <a:rPr lang="es-CO" dirty="0" err="1" smtClean="0"/>
              <a:t>perú</a:t>
            </a:r>
            <a:r>
              <a:rPr lang="es-CO" dirty="0" smtClean="0"/>
              <a:t> y México el 50% y el 40% de los hombres en edad de trabajar nunca cotizaron y aquellos que estuvieron afiliados el 45% y el 49% respectivamente cotizaron menos del 50% del tiempo.</a:t>
            </a:r>
          </a:p>
          <a:p>
            <a:pPr marL="0" indent="0">
              <a:buNone/>
            </a:pPr>
            <a:r>
              <a:rPr lang="es-CO" dirty="0" smtClean="0"/>
              <a:t> </a:t>
            </a:r>
          </a:p>
          <a:p>
            <a:endParaRPr lang="es-CO" dirty="0" smtClean="0"/>
          </a:p>
          <a:p>
            <a:endParaRPr lang="es-CO" dirty="0"/>
          </a:p>
        </p:txBody>
      </p:sp>
      <p:pic>
        <p:nvPicPr>
          <p:cNvPr id="4" name="Picture 7"/>
          <p:cNvPicPr>
            <a:picLocks noChangeAspect="1" noChangeArrowheads="1"/>
          </p:cNvPicPr>
          <p:nvPr/>
        </p:nvPicPr>
        <p:blipFill>
          <a:blip r:embed="rId2"/>
          <a:srcRect/>
          <a:stretch>
            <a:fillRect/>
          </a:stretch>
        </p:blipFill>
        <p:spPr bwMode="auto">
          <a:xfrm>
            <a:off x="1040126" y="809690"/>
            <a:ext cx="1130300" cy="1366838"/>
          </a:xfrm>
          <a:prstGeom prst="rect">
            <a:avLst/>
          </a:prstGeom>
          <a:noFill/>
          <a:ln w="9525">
            <a:noFill/>
            <a:miter lim="800000"/>
            <a:headEnd/>
            <a:tailEnd/>
          </a:ln>
        </p:spPr>
      </p:pic>
    </p:spTree>
    <p:extLst>
      <p:ext uri="{BB962C8B-B14F-4D97-AF65-F5344CB8AC3E}">
        <p14:creationId xmlns:p14="http://schemas.microsoft.com/office/powerpoint/2010/main" val="416893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1" y="711675"/>
            <a:ext cx="9601196" cy="1303867"/>
          </a:xfrm>
        </p:spPr>
        <p:txBody>
          <a:bodyPr>
            <a:normAutofit fontScale="90000"/>
          </a:bodyPr>
          <a:lstStyle/>
          <a:p>
            <a:r>
              <a:rPr lang="es-CO" dirty="0"/>
              <a:t>Diez hechos </a:t>
            </a:r>
            <a:r>
              <a:rPr lang="es-CO" dirty="0" smtClean="0"/>
              <a:t>Sobre </a:t>
            </a:r>
            <a:r>
              <a:rPr lang="es-CO" dirty="0"/>
              <a:t>la </a:t>
            </a:r>
            <a:r>
              <a:rPr lang="es-CO" dirty="0" smtClean="0"/>
              <a:t>Cobertura </a:t>
            </a:r>
            <a:br>
              <a:rPr lang="es-CO" dirty="0" smtClean="0"/>
            </a:br>
            <a:r>
              <a:rPr lang="es-CO" dirty="0" smtClean="0"/>
              <a:t>Previsional </a:t>
            </a:r>
            <a:r>
              <a:rPr lang="es-CO" dirty="0"/>
              <a:t>en ALC</a:t>
            </a:r>
          </a:p>
        </p:txBody>
      </p:sp>
      <p:sp>
        <p:nvSpPr>
          <p:cNvPr id="3" name="Marcador de contenido 2"/>
          <p:cNvSpPr>
            <a:spLocks noGrp="1"/>
          </p:cNvSpPr>
          <p:nvPr>
            <p:ph idx="1"/>
          </p:nvPr>
        </p:nvSpPr>
        <p:spPr>
          <a:xfrm>
            <a:off x="1295401" y="2015542"/>
            <a:ext cx="9601196" cy="3318936"/>
          </a:xfrm>
        </p:spPr>
        <p:txBody>
          <a:bodyPr>
            <a:normAutofit lnSpcReduction="10000"/>
          </a:bodyPr>
          <a:lstStyle/>
          <a:p>
            <a:r>
              <a:rPr lang="es-CO" dirty="0" smtClean="0"/>
              <a:t>El ahorro previsional es especialmente bajo e irregular para algunos grupos de trabajadores. Esto se da entre asalariados y los cuenta propias.</a:t>
            </a:r>
          </a:p>
          <a:p>
            <a:r>
              <a:rPr lang="es-CO" dirty="0" smtClean="0"/>
              <a:t>El crecimiento económico ayuda pero no soluciona el problema.</a:t>
            </a:r>
          </a:p>
          <a:p>
            <a:r>
              <a:rPr lang="es-CO" dirty="0" smtClean="0"/>
              <a:t>La cobertura de los sistemas previsionales  contributivos cada día será  más baja. Debido a la situación del mercado de trabajo, la alta informalidad los adultos mayores no tendrán una pensión o tendrán que seguir trabajando después de los 65 años o vivir con sus familiares, una cuantía aproximada del 60% de ellos.</a:t>
            </a:r>
          </a:p>
          <a:p>
            <a:endParaRPr lang="es-CO" dirty="0"/>
          </a:p>
        </p:txBody>
      </p:sp>
      <p:pic>
        <p:nvPicPr>
          <p:cNvPr id="4" name="Picture 7"/>
          <p:cNvPicPr>
            <a:picLocks noChangeAspect="1" noChangeArrowheads="1"/>
          </p:cNvPicPr>
          <p:nvPr/>
        </p:nvPicPr>
        <p:blipFill>
          <a:blip r:embed="rId2"/>
          <a:srcRect/>
          <a:stretch>
            <a:fillRect/>
          </a:stretch>
        </p:blipFill>
        <p:spPr bwMode="auto">
          <a:xfrm>
            <a:off x="859823" y="711675"/>
            <a:ext cx="1130300" cy="1366838"/>
          </a:xfrm>
          <a:prstGeom prst="rect">
            <a:avLst/>
          </a:prstGeom>
          <a:noFill/>
          <a:ln w="9525">
            <a:noFill/>
            <a:miter lim="800000"/>
            <a:headEnd/>
            <a:tailEnd/>
          </a:ln>
        </p:spPr>
      </p:pic>
    </p:spTree>
    <p:extLst>
      <p:ext uri="{BB962C8B-B14F-4D97-AF65-F5344CB8AC3E}">
        <p14:creationId xmlns:p14="http://schemas.microsoft.com/office/powerpoint/2010/main" val="1085029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673039"/>
            <a:ext cx="9601196" cy="1303867"/>
          </a:xfrm>
        </p:spPr>
        <p:txBody>
          <a:bodyPr/>
          <a:lstStyle/>
          <a:p>
            <a:r>
              <a:rPr lang="es-CO" dirty="0"/>
              <a:t>¿</a:t>
            </a:r>
            <a:r>
              <a:rPr lang="es-CO" dirty="0" smtClean="0"/>
              <a:t>Por qué la Cobertura es tan baja?</a:t>
            </a:r>
            <a:endParaRPr lang="es-CO" dirty="0"/>
          </a:p>
        </p:txBody>
      </p:sp>
      <p:sp>
        <p:nvSpPr>
          <p:cNvPr id="3" name="Marcador de contenido 2"/>
          <p:cNvSpPr>
            <a:spLocks noGrp="1"/>
          </p:cNvSpPr>
          <p:nvPr>
            <p:ph idx="1"/>
          </p:nvPr>
        </p:nvSpPr>
        <p:spPr>
          <a:xfrm>
            <a:off x="1295402" y="1976906"/>
            <a:ext cx="9601196" cy="3318936"/>
          </a:xfrm>
        </p:spPr>
        <p:txBody>
          <a:bodyPr>
            <a:normAutofit fontScale="85000" lnSpcReduction="10000"/>
          </a:bodyPr>
          <a:lstStyle/>
          <a:p>
            <a:r>
              <a:rPr lang="es-CO" dirty="0" smtClean="0"/>
              <a:t>El problema de cobertura 70 años después de haberse creado el Sistema de Seguridad Social aún continúa, a pesar de las reformas estructurales de los 80, 90 y 2000.</a:t>
            </a:r>
          </a:p>
          <a:p>
            <a:r>
              <a:rPr lang="es-CO" dirty="0" smtClean="0"/>
              <a:t>Poca capacidad de los sistemas previsionales de generar ahorro en los mercados de trabajo.</a:t>
            </a:r>
          </a:p>
          <a:p>
            <a:r>
              <a:rPr lang="es-CO" dirty="0" smtClean="0"/>
              <a:t>Las políticas hasta ahora implementadas, no resuelven el problema.</a:t>
            </a:r>
          </a:p>
          <a:p>
            <a:r>
              <a:rPr lang="es-CO" dirty="0" smtClean="0"/>
              <a:t>Hay que disminuir los costos de la seguridad social a grupos </a:t>
            </a:r>
            <a:r>
              <a:rPr lang="es-CO" dirty="0" err="1" smtClean="0"/>
              <a:t>etáreos</a:t>
            </a:r>
            <a:r>
              <a:rPr lang="es-CO" dirty="0" smtClean="0"/>
              <a:t>: jóvenes, los no asalariados y las </a:t>
            </a:r>
            <a:r>
              <a:rPr lang="es-CO" dirty="0" err="1" smtClean="0"/>
              <a:t>famiempresas</a:t>
            </a:r>
            <a:r>
              <a:rPr lang="es-CO" dirty="0" smtClean="0"/>
              <a:t>.</a:t>
            </a:r>
          </a:p>
          <a:p>
            <a:r>
              <a:rPr lang="es-CO" dirty="0" smtClean="0"/>
              <a:t>La situación de cada uno de los países en ALC es diferente y el diseño de políticas debe considerar el estado en que se encuentra el sistema previsional en el país.</a:t>
            </a:r>
            <a:endParaRPr lang="es-CO" dirty="0"/>
          </a:p>
        </p:txBody>
      </p:sp>
      <p:pic>
        <p:nvPicPr>
          <p:cNvPr id="4" name="Picture 7"/>
          <p:cNvPicPr>
            <a:picLocks noChangeAspect="1" noChangeArrowheads="1"/>
          </p:cNvPicPr>
          <p:nvPr/>
        </p:nvPicPr>
        <p:blipFill>
          <a:blip r:embed="rId2"/>
          <a:srcRect/>
          <a:stretch>
            <a:fillRect/>
          </a:stretch>
        </p:blipFill>
        <p:spPr bwMode="auto">
          <a:xfrm>
            <a:off x="834065" y="673039"/>
            <a:ext cx="1130300" cy="1366838"/>
          </a:xfrm>
          <a:prstGeom prst="rect">
            <a:avLst/>
          </a:prstGeom>
          <a:noFill/>
          <a:ln w="9525">
            <a:noFill/>
            <a:miter lim="800000"/>
            <a:headEnd/>
            <a:tailEnd/>
          </a:ln>
        </p:spPr>
      </p:pic>
    </p:spTree>
    <p:extLst>
      <p:ext uri="{BB962C8B-B14F-4D97-AF65-F5344CB8AC3E}">
        <p14:creationId xmlns:p14="http://schemas.microsoft.com/office/powerpoint/2010/main" val="2967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0855" y="363946"/>
            <a:ext cx="9601196" cy="1303867"/>
          </a:xfrm>
        </p:spPr>
        <p:txBody>
          <a:bodyPr/>
          <a:lstStyle/>
          <a:p>
            <a:r>
              <a:rPr lang="es-CO" dirty="0" smtClean="0"/>
              <a:t>RECOMENDACIONES</a:t>
            </a:r>
            <a:endParaRPr lang="es-CO" dirty="0"/>
          </a:p>
        </p:txBody>
      </p:sp>
      <p:sp>
        <p:nvSpPr>
          <p:cNvPr id="3" name="Marcador de contenido 2"/>
          <p:cNvSpPr>
            <a:spLocks noGrp="1"/>
          </p:cNvSpPr>
          <p:nvPr>
            <p:ph idx="1"/>
          </p:nvPr>
        </p:nvSpPr>
        <p:spPr>
          <a:xfrm>
            <a:off x="1140855" y="1933509"/>
            <a:ext cx="9601196" cy="3869625"/>
          </a:xfrm>
        </p:spPr>
        <p:txBody>
          <a:bodyPr>
            <a:normAutofit fontScale="85000" lnSpcReduction="20000"/>
          </a:bodyPr>
          <a:lstStyle/>
          <a:p>
            <a:r>
              <a:rPr lang="es-CO" dirty="0" smtClean="0"/>
              <a:t>Los sistemas previsionales de ALC no sólo deben pensar en los trabajadores sino también en los ciudadanos.</a:t>
            </a:r>
          </a:p>
          <a:p>
            <a:r>
              <a:rPr lang="es-CO" dirty="0" smtClean="0"/>
              <a:t>Los gobiernos deben revaluar el régimen contributivo porque estos no alcanzan a pensionar a los trabajadores. Donde lo hacen, son con unos montos muy pequeños. Por debajo de ingresos de no subsistencia.</a:t>
            </a:r>
          </a:p>
          <a:p>
            <a:r>
              <a:rPr lang="es-CO" dirty="0" smtClean="0"/>
              <a:t>La implementación  de una pensión básica universal antipobreza administrada por el Estado.</a:t>
            </a:r>
          </a:p>
          <a:p>
            <a:r>
              <a:rPr lang="es-CO" dirty="0" smtClean="0"/>
              <a:t>La incorporación de los no asalariados obligatoriamente al régimen no contributivo con subsidios del gobierno.</a:t>
            </a:r>
          </a:p>
          <a:p>
            <a:r>
              <a:rPr lang="es-CO" dirty="0" smtClean="0"/>
              <a:t>Una fiscalización más fuerte del gobierno, en el mercado de trabajo.</a:t>
            </a:r>
          </a:p>
          <a:p>
            <a:r>
              <a:rPr lang="es-CO" dirty="0" smtClean="0"/>
              <a:t>Mayor educación a los trabajadores del sistema pensional.</a:t>
            </a:r>
          </a:p>
          <a:p>
            <a:r>
              <a:rPr lang="es-CO" dirty="0" smtClean="0"/>
              <a:t>Generar mayor equidad e inclusión social a través de mecanismos redistributivos solidarios.</a:t>
            </a:r>
          </a:p>
          <a:p>
            <a:endParaRPr lang="es-CO" dirty="0" smtClean="0"/>
          </a:p>
          <a:p>
            <a:endParaRPr lang="es-CO" dirty="0"/>
          </a:p>
        </p:txBody>
      </p:sp>
      <p:pic>
        <p:nvPicPr>
          <p:cNvPr id="4" name="Picture 7"/>
          <p:cNvPicPr>
            <a:picLocks noChangeAspect="1" noChangeArrowheads="1"/>
          </p:cNvPicPr>
          <p:nvPr/>
        </p:nvPicPr>
        <p:blipFill>
          <a:blip r:embed="rId2"/>
          <a:srcRect/>
          <a:stretch>
            <a:fillRect/>
          </a:stretch>
        </p:blipFill>
        <p:spPr bwMode="auto">
          <a:xfrm>
            <a:off x="782550" y="566671"/>
            <a:ext cx="1130300" cy="1366838"/>
          </a:xfrm>
          <a:prstGeom prst="rect">
            <a:avLst/>
          </a:prstGeom>
          <a:noFill/>
          <a:ln w="9525">
            <a:noFill/>
            <a:miter lim="800000"/>
            <a:headEnd/>
            <a:tailEnd/>
          </a:ln>
        </p:spPr>
      </p:pic>
    </p:spTree>
    <p:extLst>
      <p:ext uri="{BB962C8B-B14F-4D97-AF65-F5344CB8AC3E}">
        <p14:creationId xmlns:p14="http://schemas.microsoft.com/office/powerpoint/2010/main" val="1115249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dirty="0" smtClean="0"/>
              <a:t>CAUSAS DE LA FALTA DE CULTURA PREVISIONAL </a:t>
            </a:r>
            <a:endParaRPr lang="es-CO" dirty="0"/>
          </a:p>
        </p:txBody>
      </p:sp>
      <p:sp>
        <p:nvSpPr>
          <p:cNvPr id="3" name="Marcador de contenido 2"/>
          <p:cNvSpPr>
            <a:spLocks noGrp="1"/>
          </p:cNvSpPr>
          <p:nvPr>
            <p:ph idx="1"/>
          </p:nvPr>
        </p:nvSpPr>
        <p:spPr/>
        <p:txBody>
          <a:bodyPr>
            <a:normAutofit lnSpcReduction="10000"/>
          </a:bodyPr>
          <a:lstStyle/>
          <a:p>
            <a:r>
              <a:rPr lang="es-CO" dirty="0" smtClean="0"/>
              <a:t>Pobre desempeño de los mercados de trabajo</a:t>
            </a:r>
          </a:p>
          <a:p>
            <a:r>
              <a:rPr lang="es-CO" dirty="0" smtClean="0"/>
              <a:t>Poca capacidad de ahorro de los trabajadores para sumarle a las pensiones contributivas.</a:t>
            </a:r>
          </a:p>
          <a:p>
            <a:r>
              <a:rPr lang="es-CO" dirty="0" smtClean="0"/>
              <a:t>Baja cobertura </a:t>
            </a:r>
          </a:p>
          <a:p>
            <a:r>
              <a:rPr lang="es-CO" dirty="0" smtClean="0"/>
              <a:t>Montos bajos en las pensiones</a:t>
            </a:r>
          </a:p>
          <a:p>
            <a:r>
              <a:rPr lang="es-CO" dirty="0" smtClean="0"/>
              <a:t>Diferencia entre trabajo formal e informal.</a:t>
            </a:r>
          </a:p>
          <a:p>
            <a:r>
              <a:rPr lang="es-CO" dirty="0" smtClean="0"/>
              <a:t>Reformas de los 90 no han sido suficientes.</a:t>
            </a:r>
          </a:p>
          <a:p>
            <a:endParaRPr lang="es-CO" dirty="0"/>
          </a:p>
        </p:txBody>
      </p:sp>
      <p:pic>
        <p:nvPicPr>
          <p:cNvPr id="4" name="Picture 7"/>
          <p:cNvPicPr>
            <a:picLocks noChangeAspect="1" noChangeArrowheads="1"/>
          </p:cNvPicPr>
          <p:nvPr/>
        </p:nvPicPr>
        <p:blipFill>
          <a:blip r:embed="rId2"/>
          <a:srcRect/>
          <a:stretch>
            <a:fillRect/>
          </a:stretch>
        </p:blipFill>
        <p:spPr bwMode="auto">
          <a:xfrm>
            <a:off x="602244" y="600791"/>
            <a:ext cx="1130300" cy="1366838"/>
          </a:xfrm>
          <a:prstGeom prst="rect">
            <a:avLst/>
          </a:prstGeom>
          <a:noFill/>
          <a:ln w="9525">
            <a:noFill/>
            <a:miter lim="800000"/>
            <a:headEnd/>
            <a:tailEnd/>
          </a:ln>
        </p:spPr>
      </p:pic>
    </p:spTree>
    <p:extLst>
      <p:ext uri="{BB962C8B-B14F-4D97-AF65-F5344CB8AC3E}">
        <p14:creationId xmlns:p14="http://schemas.microsoft.com/office/powerpoint/2010/main" val="2838723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1" y="434781"/>
            <a:ext cx="9601196" cy="1303867"/>
          </a:xfrm>
        </p:spPr>
        <p:txBody>
          <a:bodyPr/>
          <a:lstStyle/>
          <a:p>
            <a:r>
              <a:rPr lang="es-CO" dirty="0" smtClean="0"/>
              <a:t>RECOMENDACIONES</a:t>
            </a:r>
            <a:endParaRPr lang="es-CO" dirty="0"/>
          </a:p>
        </p:txBody>
      </p:sp>
      <p:sp>
        <p:nvSpPr>
          <p:cNvPr id="3" name="Marcador de contenido 2"/>
          <p:cNvSpPr>
            <a:spLocks noGrp="1"/>
          </p:cNvSpPr>
          <p:nvPr>
            <p:ph idx="1"/>
          </p:nvPr>
        </p:nvSpPr>
        <p:spPr>
          <a:xfrm>
            <a:off x="1124754" y="1920629"/>
            <a:ext cx="9942489" cy="3915177"/>
          </a:xfrm>
        </p:spPr>
        <p:txBody>
          <a:bodyPr>
            <a:normAutofit fontScale="85000" lnSpcReduction="20000"/>
          </a:bodyPr>
          <a:lstStyle/>
          <a:p>
            <a:r>
              <a:rPr lang="es-CO" dirty="0" smtClean="0"/>
              <a:t>Mantener con el modelo del pilar múltiple- pilar no contributivo para los más vulnerables- banco mundial (pilar cero)</a:t>
            </a:r>
          </a:p>
          <a:p>
            <a:r>
              <a:rPr lang="es-CO" dirty="0" smtClean="0"/>
              <a:t>Establecimiento legal de un derecho universal, mediante la recomendación de pisos de protección social-OIT.</a:t>
            </a:r>
          </a:p>
          <a:p>
            <a:r>
              <a:rPr lang="es-CO" dirty="0" smtClean="0"/>
              <a:t>Vigilar de parte de las organizaciones sindicales el saneamiento del pasivo pensional del sector público a nivel nacional y territorial.</a:t>
            </a:r>
          </a:p>
          <a:p>
            <a:r>
              <a:rPr lang="es-CO" dirty="0" smtClean="0"/>
              <a:t>Mantener un piso mínimo de la pensión en las contributivas. Este puede ser el SMMLV.</a:t>
            </a:r>
          </a:p>
          <a:p>
            <a:r>
              <a:rPr lang="es-CO" dirty="0" smtClean="0"/>
              <a:t>Estimular el ahorro a los trabajadores informales con un aporte porcentual del gobierno, ayuda a crecer el ahorro previsional. Este deberá ser manejado por el sistema público. En Colombia los BEP- niveles 1, 2 y 3 del </a:t>
            </a:r>
            <a:r>
              <a:rPr lang="es-CO" dirty="0" err="1" smtClean="0"/>
              <a:t>Sisben</a:t>
            </a:r>
            <a:r>
              <a:rPr lang="es-CO" dirty="0" smtClean="0"/>
              <a:t>. En Perú Sistema de Pensiones Sociales. Un esquema voluntario para los trabajadores de  microempresas, si ganan hasta 1,5 SM y trabajadores de estas hasta 10 trabajadores que no estén afiliados.</a:t>
            </a:r>
          </a:p>
          <a:p>
            <a:endParaRPr lang="es-CO" dirty="0"/>
          </a:p>
        </p:txBody>
      </p:sp>
      <p:pic>
        <p:nvPicPr>
          <p:cNvPr id="4" name="Picture 7"/>
          <p:cNvPicPr>
            <a:picLocks noChangeAspect="1" noChangeArrowheads="1"/>
          </p:cNvPicPr>
          <p:nvPr/>
        </p:nvPicPr>
        <p:blipFill>
          <a:blip r:embed="rId2"/>
          <a:srcRect/>
          <a:stretch>
            <a:fillRect/>
          </a:stretch>
        </p:blipFill>
        <p:spPr bwMode="auto">
          <a:xfrm>
            <a:off x="898459" y="579549"/>
            <a:ext cx="1130300" cy="1366838"/>
          </a:xfrm>
          <a:prstGeom prst="rect">
            <a:avLst/>
          </a:prstGeom>
          <a:noFill/>
          <a:ln w="9525">
            <a:noFill/>
            <a:miter lim="800000"/>
            <a:headEnd/>
            <a:tailEnd/>
          </a:ln>
        </p:spPr>
      </p:pic>
    </p:spTree>
    <p:extLst>
      <p:ext uri="{BB962C8B-B14F-4D97-AF65-F5344CB8AC3E}">
        <p14:creationId xmlns:p14="http://schemas.microsoft.com/office/powerpoint/2010/main" val="1971924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1" y="389704"/>
            <a:ext cx="9601196" cy="1303867"/>
          </a:xfrm>
        </p:spPr>
        <p:txBody>
          <a:bodyPr/>
          <a:lstStyle/>
          <a:p>
            <a:r>
              <a:rPr lang="es-CO" dirty="0" smtClean="0"/>
              <a:t>CONCLUSIONES</a:t>
            </a:r>
            <a:endParaRPr lang="es-CO" dirty="0"/>
          </a:p>
        </p:txBody>
      </p:sp>
      <p:sp>
        <p:nvSpPr>
          <p:cNvPr id="3" name="Marcador de contenido 2"/>
          <p:cNvSpPr>
            <a:spLocks noGrp="1"/>
          </p:cNvSpPr>
          <p:nvPr>
            <p:ph idx="1"/>
          </p:nvPr>
        </p:nvSpPr>
        <p:spPr>
          <a:xfrm>
            <a:off x="1295401" y="2157210"/>
            <a:ext cx="9601196" cy="3715556"/>
          </a:xfrm>
        </p:spPr>
        <p:txBody>
          <a:bodyPr>
            <a:normAutofit fontScale="85000" lnSpcReduction="20000"/>
          </a:bodyPr>
          <a:lstStyle/>
          <a:p>
            <a:pPr algn="just"/>
            <a:r>
              <a:rPr lang="es-CO" dirty="0" smtClean="0"/>
              <a:t>Los sistemas previsionales contributivos que no alcanzan a entregar una pensión, son subsidiadas por el Estado, mediante las ayudas no contributivas, que puede ser mediante asistencia social o mixto.</a:t>
            </a:r>
          </a:p>
          <a:p>
            <a:pPr algn="just"/>
            <a:r>
              <a:rPr lang="es-CO" dirty="0" smtClean="0"/>
              <a:t>En algunos países es universal en otros es la condición de elegibilidad es no tener una pensión contributiva.</a:t>
            </a:r>
          </a:p>
          <a:p>
            <a:pPr algn="just"/>
            <a:r>
              <a:rPr lang="es-CO" dirty="0" smtClean="0"/>
              <a:t>El incremento del costo de las pensiones aumentará los gastos del Estado para atenderlas, lo que conllevará a incrementos en impuestos.</a:t>
            </a:r>
          </a:p>
          <a:p>
            <a:pPr algn="just"/>
            <a:r>
              <a:rPr lang="es-CO" dirty="0" smtClean="0"/>
              <a:t>Menores montos de las pensiones. Aumento de las cotizaciones. Aumento de las edades.</a:t>
            </a:r>
          </a:p>
          <a:p>
            <a:pPr algn="just"/>
            <a:r>
              <a:rPr lang="es-CO" dirty="0" smtClean="0"/>
              <a:t>Debe sostenerse una pensión mínima equivalente al SMMLV.</a:t>
            </a:r>
          </a:p>
          <a:p>
            <a:pPr algn="just"/>
            <a:r>
              <a:rPr lang="es-CO" dirty="0" smtClean="0"/>
              <a:t>Las pensiones contributivas públicas se pagan con auxilios del Estado. Igual sucede con las pocas que se reconocen se pagan con auxilios del Estado.</a:t>
            </a:r>
            <a:endParaRPr lang="es-CO" dirty="0"/>
          </a:p>
        </p:txBody>
      </p:sp>
      <p:pic>
        <p:nvPicPr>
          <p:cNvPr id="4" name="Picture 7"/>
          <p:cNvPicPr>
            <a:picLocks noChangeAspect="1" noChangeArrowheads="1"/>
          </p:cNvPicPr>
          <p:nvPr/>
        </p:nvPicPr>
        <p:blipFill>
          <a:blip r:embed="rId2"/>
          <a:srcRect/>
          <a:stretch>
            <a:fillRect/>
          </a:stretch>
        </p:blipFill>
        <p:spPr bwMode="auto">
          <a:xfrm>
            <a:off x="859823" y="695459"/>
            <a:ext cx="1130300" cy="1366838"/>
          </a:xfrm>
          <a:prstGeom prst="rect">
            <a:avLst/>
          </a:prstGeom>
          <a:noFill/>
          <a:ln w="9525">
            <a:noFill/>
            <a:miter lim="800000"/>
            <a:headEnd/>
            <a:tailEnd/>
          </a:ln>
        </p:spPr>
      </p:pic>
    </p:spTree>
    <p:extLst>
      <p:ext uri="{BB962C8B-B14F-4D97-AF65-F5344CB8AC3E}">
        <p14:creationId xmlns:p14="http://schemas.microsoft.com/office/powerpoint/2010/main" val="3829376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8177" y="196997"/>
            <a:ext cx="9601196" cy="1303867"/>
          </a:xfrm>
        </p:spPr>
        <p:txBody>
          <a:bodyPr/>
          <a:lstStyle/>
          <a:p>
            <a:r>
              <a:rPr lang="es-CO" dirty="0" smtClean="0"/>
              <a:t>CONCLUSIONES</a:t>
            </a:r>
            <a:endParaRPr lang="es-CO" dirty="0"/>
          </a:p>
        </p:txBody>
      </p:sp>
      <p:sp>
        <p:nvSpPr>
          <p:cNvPr id="3" name="Marcador de contenido 2"/>
          <p:cNvSpPr>
            <a:spLocks noGrp="1"/>
          </p:cNvSpPr>
          <p:nvPr>
            <p:ph idx="1"/>
          </p:nvPr>
        </p:nvSpPr>
        <p:spPr>
          <a:xfrm>
            <a:off x="1371937" y="1769184"/>
            <a:ext cx="9601196" cy="4230234"/>
          </a:xfrm>
        </p:spPr>
        <p:txBody>
          <a:bodyPr>
            <a:normAutofit fontScale="92500"/>
          </a:bodyPr>
          <a:lstStyle/>
          <a:p>
            <a:pPr algn="just"/>
            <a:r>
              <a:rPr lang="es-CO" dirty="0" smtClean="0"/>
              <a:t>Con el fin de estimular el ahorro previsional de los jóvenes algunos países vienen implementando medidas que propician la inserción de estos grupos al mercado laboral. En Chile, programas de apoyo al  empleo joven. En Colombia a partir de los últimos cuatro años, se ha incentivo el enganche de jóvenes.</a:t>
            </a:r>
          </a:p>
          <a:p>
            <a:pPr algn="just"/>
            <a:r>
              <a:rPr lang="es-CO" dirty="0" smtClean="0"/>
              <a:t>Avanzar en la consolidación en una sola autoridad los registros de los beneficiarios de todos los programas sociales vs registros tributarios de los impuestos sobre la renta y sobre las empresas. Esto se viene haciendo en Argentina, Perú, Brasil, Ecuador y Uruguay.</a:t>
            </a:r>
          </a:p>
          <a:p>
            <a:pPr algn="just"/>
            <a:r>
              <a:rPr lang="es-CO" dirty="0" smtClean="0"/>
              <a:t>Se hace necesario proporcionar a los afiliados la información necesaria sobre el sistema y los beneficios de la seguridad social.</a:t>
            </a:r>
          </a:p>
          <a:p>
            <a:pPr algn="just"/>
            <a:r>
              <a:rPr lang="es-CO" dirty="0" smtClean="0"/>
              <a:t>Mejorar la educación financiera y  previsional para las nuevas generaciones.</a:t>
            </a:r>
            <a:endParaRPr lang="es-CO" dirty="0"/>
          </a:p>
        </p:txBody>
      </p:sp>
      <p:pic>
        <p:nvPicPr>
          <p:cNvPr id="4" name="Picture 7"/>
          <p:cNvPicPr>
            <a:picLocks noChangeAspect="1" noChangeArrowheads="1"/>
          </p:cNvPicPr>
          <p:nvPr/>
        </p:nvPicPr>
        <p:blipFill>
          <a:blip r:embed="rId2"/>
          <a:srcRect/>
          <a:stretch>
            <a:fillRect/>
          </a:stretch>
        </p:blipFill>
        <p:spPr bwMode="auto">
          <a:xfrm>
            <a:off x="683027" y="540912"/>
            <a:ext cx="1130300" cy="1366838"/>
          </a:xfrm>
          <a:prstGeom prst="rect">
            <a:avLst/>
          </a:prstGeom>
          <a:noFill/>
          <a:ln w="9525">
            <a:noFill/>
            <a:miter lim="800000"/>
            <a:headEnd/>
            <a:tailEnd/>
          </a:ln>
        </p:spPr>
      </p:pic>
    </p:spTree>
    <p:extLst>
      <p:ext uri="{BB962C8B-B14F-4D97-AF65-F5344CB8AC3E}">
        <p14:creationId xmlns:p14="http://schemas.microsoft.com/office/powerpoint/2010/main" val="1106801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599995"/>
            <a:ext cx="9601196" cy="1303867"/>
          </a:xfrm>
        </p:spPr>
        <p:txBody>
          <a:bodyPr/>
          <a:lstStyle/>
          <a:p>
            <a:r>
              <a:rPr lang="es-CO" dirty="0" smtClean="0"/>
              <a:t>CONCLUSIONES</a:t>
            </a:r>
            <a:endParaRPr lang="es-CO" dirty="0"/>
          </a:p>
        </p:txBody>
      </p:sp>
      <p:sp>
        <p:nvSpPr>
          <p:cNvPr id="3" name="Marcador de contenido 2"/>
          <p:cNvSpPr>
            <a:spLocks noGrp="1"/>
          </p:cNvSpPr>
          <p:nvPr>
            <p:ph idx="1"/>
          </p:nvPr>
        </p:nvSpPr>
        <p:spPr>
          <a:xfrm>
            <a:off x="1295402" y="2131929"/>
            <a:ext cx="9601196" cy="3547654"/>
          </a:xfrm>
        </p:spPr>
        <p:txBody>
          <a:bodyPr>
            <a:normAutofit fontScale="70000" lnSpcReduction="20000"/>
          </a:bodyPr>
          <a:lstStyle/>
          <a:p>
            <a:r>
              <a:rPr lang="es-CO" dirty="0" smtClean="0"/>
              <a:t>Se hace necesario la presencia de los trabajadores y pensionados en la dirección de la empresa pública que maneja las pensiones.</a:t>
            </a:r>
          </a:p>
          <a:p>
            <a:r>
              <a:rPr lang="es-CO" dirty="0" smtClean="0"/>
              <a:t>Las altas </a:t>
            </a:r>
            <a:r>
              <a:rPr lang="es-CO" dirty="0" err="1" smtClean="0"/>
              <a:t>excenciones</a:t>
            </a:r>
            <a:r>
              <a:rPr lang="es-CO" dirty="0" smtClean="0"/>
              <a:t> tributarias y la debilidad en el  nivel de recaudo, impide un adecuado ingreso de los aportes previsionales.</a:t>
            </a:r>
          </a:p>
          <a:p>
            <a:r>
              <a:rPr lang="es-CO" dirty="0" smtClean="0"/>
              <a:t>Barbados  a través de una Ley está obligado a presentar al parlamento año tras año el estudio actuarial. Esto ha permitido un mayor control y aumento de las cotizaciones. La reforma se hizo con los sindicatos, gobierno, empresarios y académicos.</a:t>
            </a:r>
          </a:p>
          <a:p>
            <a:r>
              <a:rPr lang="es-CO" dirty="0" smtClean="0"/>
              <a:t>La alta emigración de latinos a Europa y Norteamérica, no incorpora sus cotizaciones a estos países.</a:t>
            </a:r>
          </a:p>
          <a:p>
            <a:r>
              <a:rPr lang="es-CO" dirty="0" smtClean="0"/>
              <a:t>Se hace necesario que exista en los países una Institución que evalúe y analice los sistemas de pensiones en su integralidad y vinculadas con otras políticas como salud y empleo. Como sucede en Chile y en Estados Unidos.</a:t>
            </a:r>
          </a:p>
          <a:p>
            <a:r>
              <a:rPr lang="es-CO" dirty="0" smtClean="0"/>
              <a:t>Buscar nuevas fuentes de financiamiento para las pensiones que pueden ser nuevos impuestos al sector financiero.</a:t>
            </a:r>
          </a:p>
          <a:p>
            <a:endParaRPr lang="es-CO" dirty="0" smtClean="0"/>
          </a:p>
          <a:p>
            <a:endParaRPr lang="es-CO" dirty="0" smtClean="0"/>
          </a:p>
          <a:p>
            <a:endParaRPr lang="es-CO" dirty="0" smtClean="0"/>
          </a:p>
        </p:txBody>
      </p:sp>
      <p:pic>
        <p:nvPicPr>
          <p:cNvPr id="4" name="Picture 7"/>
          <p:cNvPicPr>
            <a:picLocks noChangeAspect="1" noChangeArrowheads="1"/>
          </p:cNvPicPr>
          <p:nvPr/>
        </p:nvPicPr>
        <p:blipFill>
          <a:blip r:embed="rId2"/>
          <a:srcRect/>
          <a:stretch>
            <a:fillRect/>
          </a:stretch>
        </p:blipFill>
        <p:spPr bwMode="auto">
          <a:xfrm>
            <a:off x="1092459" y="765091"/>
            <a:ext cx="1130300" cy="1366838"/>
          </a:xfrm>
          <a:prstGeom prst="rect">
            <a:avLst/>
          </a:prstGeom>
          <a:noFill/>
          <a:ln w="9525">
            <a:noFill/>
            <a:miter lim="800000"/>
            <a:headEnd/>
            <a:tailEnd/>
          </a:ln>
        </p:spPr>
      </p:pic>
    </p:spTree>
    <p:extLst>
      <p:ext uri="{BB962C8B-B14F-4D97-AF65-F5344CB8AC3E}">
        <p14:creationId xmlns:p14="http://schemas.microsoft.com/office/powerpoint/2010/main" val="108911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022865345"/>
              </p:ext>
            </p:extLst>
          </p:nvPr>
        </p:nvGraphicFramePr>
        <p:xfrm>
          <a:off x="2015069" y="1752606"/>
          <a:ext cx="8158688" cy="1822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5407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4110" y="115910"/>
            <a:ext cx="10515600" cy="1325563"/>
          </a:xfrm>
        </p:spPr>
        <p:txBody>
          <a:bodyPr>
            <a:normAutofit fontScale="90000"/>
          </a:bodyPr>
          <a:lstStyle/>
          <a:p>
            <a:r>
              <a:rPr lang="es-CO" dirty="0" smtClean="0"/>
              <a:t>Retos en  la Política </a:t>
            </a:r>
            <a:r>
              <a:rPr lang="es-CO" dirty="0"/>
              <a:t>E</a:t>
            </a:r>
            <a:r>
              <a:rPr lang="es-CO" dirty="0" smtClean="0"/>
              <a:t>conómica y Social</a:t>
            </a:r>
            <a:br>
              <a:rPr lang="es-CO" dirty="0" smtClean="0"/>
            </a:br>
            <a:r>
              <a:rPr lang="es-CO" dirty="0" smtClean="0"/>
              <a:t> de América</a:t>
            </a:r>
            <a:endParaRPr lang="es-CO" dirty="0"/>
          </a:p>
        </p:txBody>
      </p:sp>
      <p:sp>
        <p:nvSpPr>
          <p:cNvPr id="3" name="Marcador de contenido 2"/>
          <p:cNvSpPr>
            <a:spLocks noGrp="1"/>
          </p:cNvSpPr>
          <p:nvPr>
            <p:ph idx="1"/>
          </p:nvPr>
        </p:nvSpPr>
        <p:spPr>
          <a:xfrm>
            <a:off x="1295401" y="1325563"/>
            <a:ext cx="9601196" cy="4550305"/>
          </a:xfrm>
        </p:spPr>
        <p:txBody>
          <a:bodyPr>
            <a:normAutofit/>
          </a:bodyPr>
          <a:lstStyle/>
          <a:p>
            <a:r>
              <a:rPr lang="es-CO" dirty="0" smtClean="0"/>
              <a:t>Las pensiones serán el eje central en las agendas de los gobiernos.</a:t>
            </a:r>
          </a:p>
          <a:p>
            <a:r>
              <a:rPr lang="es-CO" dirty="0" smtClean="0"/>
              <a:t>Falta de cobertura</a:t>
            </a:r>
          </a:p>
          <a:p>
            <a:r>
              <a:rPr lang="es-CO" dirty="0" smtClean="0"/>
              <a:t>Repercusiones en la sociedad</a:t>
            </a:r>
          </a:p>
          <a:p>
            <a:r>
              <a:rPr lang="es-CO" dirty="0" smtClean="0"/>
              <a:t>Los costos para los gobiernos del envejecimiento.</a:t>
            </a:r>
          </a:p>
          <a:p>
            <a:r>
              <a:rPr lang="es-CO" dirty="0" smtClean="0"/>
              <a:t>Los mercados de trabajo vs productividad</a:t>
            </a:r>
          </a:p>
          <a:p>
            <a:r>
              <a:rPr lang="es-CO" dirty="0" smtClean="0"/>
              <a:t>Los diseños de los sistemas previsionales en la región no tenían en consideración a los adultos mayores.</a:t>
            </a:r>
          </a:p>
          <a:p>
            <a:r>
              <a:rPr lang="es-CO" dirty="0" smtClean="0"/>
              <a:t>Al igual que en Europa el objeto del aseguramiento previsional sólo consideraban los que constituían los trabajadores asalariados.</a:t>
            </a:r>
          </a:p>
          <a:p>
            <a:pPr marL="0" indent="0">
              <a:buNone/>
            </a:pPr>
            <a:endParaRPr lang="es-CO" dirty="0" smtClean="0"/>
          </a:p>
          <a:p>
            <a:endParaRPr lang="es-CO" dirty="0" smtClean="0"/>
          </a:p>
          <a:p>
            <a:endParaRPr lang="es-CO" dirty="0" smtClean="0"/>
          </a:p>
          <a:p>
            <a:endParaRPr lang="es-CO" dirty="0"/>
          </a:p>
        </p:txBody>
      </p:sp>
      <p:pic>
        <p:nvPicPr>
          <p:cNvPr id="4" name="Picture 7"/>
          <p:cNvPicPr>
            <a:picLocks noChangeAspect="1" noChangeArrowheads="1"/>
          </p:cNvPicPr>
          <p:nvPr/>
        </p:nvPicPr>
        <p:blipFill>
          <a:blip r:embed="rId2"/>
          <a:srcRect/>
          <a:stretch>
            <a:fillRect/>
          </a:stretch>
        </p:blipFill>
        <p:spPr bwMode="auto">
          <a:xfrm>
            <a:off x="559606" y="166465"/>
            <a:ext cx="1130300" cy="1366838"/>
          </a:xfrm>
          <a:prstGeom prst="rect">
            <a:avLst/>
          </a:prstGeom>
          <a:noFill/>
          <a:ln w="9525">
            <a:noFill/>
            <a:miter lim="800000"/>
            <a:headEnd/>
            <a:tailEnd/>
          </a:ln>
        </p:spPr>
      </p:pic>
    </p:spTree>
    <p:extLst>
      <p:ext uri="{BB962C8B-B14F-4D97-AF65-F5344CB8AC3E}">
        <p14:creationId xmlns:p14="http://schemas.microsoft.com/office/powerpoint/2010/main" val="2527567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1" y="591717"/>
            <a:ext cx="9601196" cy="1303867"/>
          </a:xfrm>
        </p:spPr>
        <p:txBody>
          <a:bodyPr>
            <a:normAutofit fontScale="90000"/>
          </a:bodyPr>
          <a:lstStyle/>
          <a:p>
            <a:r>
              <a:rPr lang="es-CO" dirty="0" smtClean="0"/>
              <a:t>Retos de la política económica </a:t>
            </a:r>
            <a:br>
              <a:rPr lang="es-CO" dirty="0" smtClean="0"/>
            </a:br>
            <a:r>
              <a:rPr lang="es-CO" dirty="0" smtClean="0"/>
              <a:t>y social</a:t>
            </a:r>
            <a:endParaRPr lang="es-CO" dirty="0"/>
          </a:p>
        </p:txBody>
      </p:sp>
      <p:sp>
        <p:nvSpPr>
          <p:cNvPr id="3" name="Marcador de contenido 2"/>
          <p:cNvSpPr>
            <a:spLocks noGrp="1"/>
          </p:cNvSpPr>
          <p:nvPr>
            <p:ph idx="1"/>
          </p:nvPr>
        </p:nvSpPr>
        <p:spPr>
          <a:xfrm>
            <a:off x="1295401" y="2050842"/>
            <a:ext cx="9601196" cy="4301544"/>
          </a:xfrm>
        </p:spPr>
        <p:txBody>
          <a:bodyPr/>
          <a:lstStyle/>
          <a:p>
            <a:r>
              <a:rPr lang="es-CO" dirty="0" smtClean="0"/>
              <a:t>Cobertura muy baja en la década de los 80 y 90, no superaba el 30% de los adultos mayores.</a:t>
            </a:r>
          </a:p>
          <a:p>
            <a:r>
              <a:rPr lang="es-CO" dirty="0" smtClean="0"/>
              <a:t>Presentaron problemas fiscales en términos de sostenibilidad y de inequidad.</a:t>
            </a:r>
          </a:p>
          <a:p>
            <a:r>
              <a:rPr lang="es-CO" dirty="0" smtClean="0"/>
              <a:t>A partir de este escenario el Banco Mundial fija la reforma estructural de las pensiones.</a:t>
            </a:r>
          </a:p>
          <a:p>
            <a:pPr marL="0" indent="0">
              <a:buNone/>
            </a:pPr>
            <a:endParaRPr lang="es-CO" dirty="0" smtClean="0"/>
          </a:p>
          <a:p>
            <a:endParaRPr lang="es-CO" dirty="0"/>
          </a:p>
        </p:txBody>
      </p:sp>
      <p:pic>
        <p:nvPicPr>
          <p:cNvPr id="4" name="Picture 7"/>
          <p:cNvPicPr>
            <a:picLocks noChangeAspect="1" noChangeArrowheads="1"/>
          </p:cNvPicPr>
          <p:nvPr/>
        </p:nvPicPr>
        <p:blipFill>
          <a:blip r:embed="rId2"/>
          <a:srcRect/>
          <a:stretch>
            <a:fillRect/>
          </a:stretch>
        </p:blipFill>
        <p:spPr bwMode="auto">
          <a:xfrm>
            <a:off x="730251" y="528746"/>
            <a:ext cx="1130300" cy="1366838"/>
          </a:xfrm>
          <a:prstGeom prst="rect">
            <a:avLst/>
          </a:prstGeom>
          <a:noFill/>
          <a:ln w="9525">
            <a:noFill/>
            <a:miter lim="800000"/>
            <a:headEnd/>
            <a:tailEnd/>
          </a:ln>
        </p:spPr>
      </p:pic>
    </p:spTree>
    <p:extLst>
      <p:ext uri="{BB962C8B-B14F-4D97-AF65-F5344CB8AC3E}">
        <p14:creationId xmlns:p14="http://schemas.microsoft.com/office/powerpoint/2010/main" val="364427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1" y="321972"/>
            <a:ext cx="9601196" cy="1303867"/>
          </a:xfrm>
        </p:spPr>
        <p:txBody>
          <a:bodyPr/>
          <a:lstStyle/>
          <a:p>
            <a:r>
              <a:rPr lang="es-CO" dirty="0" smtClean="0"/>
              <a:t>Objetivos de los sistemas provisionales</a:t>
            </a:r>
            <a:endParaRPr lang="es-CO" dirty="0"/>
          </a:p>
        </p:txBody>
      </p:sp>
      <p:sp>
        <p:nvSpPr>
          <p:cNvPr id="3" name="Marcador de contenido 2"/>
          <p:cNvSpPr>
            <a:spLocks noGrp="1"/>
          </p:cNvSpPr>
          <p:nvPr>
            <p:ph idx="1"/>
          </p:nvPr>
        </p:nvSpPr>
        <p:spPr>
          <a:xfrm>
            <a:off x="1295401" y="2337991"/>
            <a:ext cx="9601196" cy="3318936"/>
          </a:xfrm>
        </p:spPr>
        <p:txBody>
          <a:bodyPr/>
          <a:lstStyle/>
          <a:p>
            <a:r>
              <a:rPr lang="es-CO" dirty="0" smtClean="0"/>
              <a:t>Proporcionar un ingreso suficiente para satisfacer las necesidades básicas de los adultos  mayores- evitar la pobreza en la vejez.</a:t>
            </a:r>
          </a:p>
          <a:p>
            <a:r>
              <a:rPr lang="es-CO" dirty="0" smtClean="0"/>
              <a:t>Evitar la caída abrupta en la capacidad de consumo al llegar a la edad de jubilación.</a:t>
            </a:r>
            <a:endParaRPr lang="es-CO" dirty="0"/>
          </a:p>
        </p:txBody>
      </p:sp>
      <p:pic>
        <p:nvPicPr>
          <p:cNvPr id="4" name="Picture 7"/>
          <p:cNvPicPr>
            <a:picLocks noChangeAspect="1" noChangeArrowheads="1"/>
          </p:cNvPicPr>
          <p:nvPr/>
        </p:nvPicPr>
        <p:blipFill>
          <a:blip r:embed="rId2"/>
          <a:srcRect/>
          <a:stretch>
            <a:fillRect/>
          </a:stretch>
        </p:blipFill>
        <p:spPr bwMode="auto">
          <a:xfrm>
            <a:off x="615123" y="615077"/>
            <a:ext cx="1130300" cy="1366838"/>
          </a:xfrm>
          <a:prstGeom prst="rect">
            <a:avLst/>
          </a:prstGeom>
          <a:noFill/>
          <a:ln w="9525">
            <a:noFill/>
            <a:miter lim="800000"/>
            <a:headEnd/>
            <a:tailEnd/>
          </a:ln>
        </p:spPr>
      </p:pic>
    </p:spTree>
    <p:extLst>
      <p:ext uri="{BB962C8B-B14F-4D97-AF65-F5344CB8AC3E}">
        <p14:creationId xmlns:p14="http://schemas.microsoft.com/office/powerpoint/2010/main" val="1565716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1" y="827586"/>
            <a:ext cx="9601196" cy="1303867"/>
          </a:xfrm>
        </p:spPr>
        <p:txBody>
          <a:bodyPr>
            <a:normAutofit fontScale="90000"/>
          </a:bodyPr>
          <a:lstStyle/>
          <a:p>
            <a:r>
              <a:rPr lang="es-CO" dirty="0" smtClean="0"/>
              <a:t>Adopción de Programas </a:t>
            </a:r>
            <a:r>
              <a:rPr lang="es-CO" dirty="0"/>
              <a:t>E</a:t>
            </a:r>
            <a:r>
              <a:rPr lang="es-CO" dirty="0" smtClean="0"/>
              <a:t>speciales de Pensiones de Pilares </a:t>
            </a:r>
            <a:r>
              <a:rPr lang="es-CO" dirty="0"/>
              <a:t>M</a:t>
            </a:r>
            <a:r>
              <a:rPr lang="es-CO" dirty="0" smtClean="0"/>
              <a:t>últiples</a:t>
            </a:r>
            <a:endParaRPr lang="es-CO" dirty="0"/>
          </a:p>
        </p:txBody>
      </p:sp>
      <p:sp>
        <p:nvSpPr>
          <p:cNvPr id="3" name="Marcador de contenido 2"/>
          <p:cNvSpPr>
            <a:spLocks noGrp="1"/>
          </p:cNvSpPr>
          <p:nvPr>
            <p:ph idx="1"/>
          </p:nvPr>
        </p:nvSpPr>
        <p:spPr>
          <a:xfrm>
            <a:off x="1295401" y="2131453"/>
            <a:ext cx="9601196" cy="3744415"/>
          </a:xfrm>
        </p:spPr>
        <p:txBody>
          <a:bodyPr>
            <a:normAutofit fontScale="92500" lnSpcReduction="20000"/>
          </a:bodyPr>
          <a:lstStyle/>
          <a:p>
            <a:r>
              <a:rPr lang="es-CO" dirty="0" smtClean="0"/>
              <a:t>Perú en 1993</a:t>
            </a:r>
          </a:p>
          <a:p>
            <a:r>
              <a:rPr lang="es-CO" dirty="0" smtClean="0"/>
              <a:t>Colombia en 1994 y una nueva reforma en el 2003.</a:t>
            </a:r>
          </a:p>
          <a:p>
            <a:r>
              <a:rPr lang="es-CO" dirty="0" smtClean="0"/>
              <a:t>Argentina en 1994 y otra en el 2008.</a:t>
            </a:r>
          </a:p>
          <a:p>
            <a:r>
              <a:rPr lang="es-CO" dirty="0" smtClean="0"/>
              <a:t>Uruguay en 1996.</a:t>
            </a:r>
          </a:p>
          <a:p>
            <a:r>
              <a:rPr lang="es-CO" dirty="0" err="1" smtClean="0"/>
              <a:t>Mexico</a:t>
            </a:r>
            <a:r>
              <a:rPr lang="es-CO" dirty="0" smtClean="0"/>
              <a:t> y Bolivia en 1997</a:t>
            </a:r>
          </a:p>
          <a:p>
            <a:r>
              <a:rPr lang="es-CO" dirty="0" smtClean="0"/>
              <a:t>El Salvador en 1998</a:t>
            </a:r>
          </a:p>
          <a:p>
            <a:r>
              <a:rPr lang="es-CO" dirty="0" smtClean="0"/>
              <a:t>En Costa Rica y Nicaragua en el 2000</a:t>
            </a:r>
          </a:p>
          <a:p>
            <a:r>
              <a:rPr lang="es-CO" dirty="0" smtClean="0"/>
              <a:t>República Dominicana en el 2003</a:t>
            </a:r>
          </a:p>
          <a:p>
            <a:r>
              <a:rPr lang="es-CO" dirty="0" smtClean="0"/>
              <a:t>Chile lo había hecho en 1981</a:t>
            </a:r>
          </a:p>
          <a:p>
            <a:endParaRPr lang="es-CO" dirty="0"/>
          </a:p>
        </p:txBody>
      </p:sp>
      <p:pic>
        <p:nvPicPr>
          <p:cNvPr id="4" name="Picture 7"/>
          <p:cNvPicPr>
            <a:picLocks noChangeAspect="1" noChangeArrowheads="1"/>
          </p:cNvPicPr>
          <p:nvPr/>
        </p:nvPicPr>
        <p:blipFill>
          <a:blip r:embed="rId2"/>
          <a:srcRect/>
          <a:stretch>
            <a:fillRect/>
          </a:stretch>
        </p:blipFill>
        <p:spPr bwMode="auto">
          <a:xfrm>
            <a:off x="962853" y="652306"/>
            <a:ext cx="1130300" cy="1366838"/>
          </a:xfrm>
          <a:prstGeom prst="rect">
            <a:avLst/>
          </a:prstGeom>
          <a:noFill/>
          <a:ln w="9525">
            <a:noFill/>
            <a:miter lim="800000"/>
            <a:headEnd/>
            <a:tailEnd/>
          </a:ln>
        </p:spPr>
      </p:pic>
    </p:spTree>
    <p:extLst>
      <p:ext uri="{BB962C8B-B14F-4D97-AF65-F5344CB8AC3E}">
        <p14:creationId xmlns:p14="http://schemas.microsoft.com/office/powerpoint/2010/main" val="1484925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1" y="814706"/>
            <a:ext cx="9601196" cy="1303867"/>
          </a:xfrm>
        </p:spPr>
        <p:txBody>
          <a:bodyPr/>
          <a:lstStyle/>
          <a:p>
            <a:r>
              <a:rPr lang="es-CO" dirty="0" smtClean="0"/>
              <a:t>Motivos de las Reformas</a:t>
            </a:r>
            <a:endParaRPr lang="es-CO" dirty="0"/>
          </a:p>
        </p:txBody>
      </p:sp>
      <p:sp>
        <p:nvSpPr>
          <p:cNvPr id="3" name="Marcador de contenido 2"/>
          <p:cNvSpPr>
            <a:spLocks noGrp="1"/>
          </p:cNvSpPr>
          <p:nvPr>
            <p:ph idx="1"/>
          </p:nvPr>
        </p:nvSpPr>
        <p:spPr>
          <a:xfrm>
            <a:off x="1295401" y="2273597"/>
            <a:ext cx="9601196" cy="3318936"/>
          </a:xfrm>
        </p:spPr>
        <p:txBody>
          <a:bodyPr/>
          <a:lstStyle/>
          <a:p>
            <a:r>
              <a:rPr lang="es-CO" dirty="0" smtClean="0"/>
              <a:t>Eminentemente fiscal</a:t>
            </a:r>
          </a:p>
          <a:p>
            <a:r>
              <a:rPr lang="es-CO" dirty="0" smtClean="0"/>
              <a:t>Incremento del empleo y de la productividad</a:t>
            </a:r>
          </a:p>
          <a:p>
            <a:r>
              <a:rPr lang="es-CO" dirty="0" smtClean="0"/>
              <a:t>Mayor nivel de ahorro local</a:t>
            </a:r>
          </a:p>
          <a:p>
            <a:r>
              <a:rPr lang="es-CO" dirty="0" smtClean="0"/>
              <a:t>Mayor inversión</a:t>
            </a:r>
          </a:p>
          <a:p>
            <a:r>
              <a:rPr lang="es-CO" dirty="0" smtClean="0"/>
              <a:t>Mayor desarrollo del capital financiero local.</a:t>
            </a:r>
          </a:p>
          <a:p>
            <a:r>
              <a:rPr lang="es-CO" dirty="0" smtClean="0"/>
              <a:t>Partidos en el poder. No democráticos y sin debate social.</a:t>
            </a:r>
          </a:p>
          <a:p>
            <a:pPr marL="0" indent="0">
              <a:buNone/>
            </a:pPr>
            <a:endParaRPr lang="es-CO" dirty="0"/>
          </a:p>
        </p:txBody>
      </p:sp>
      <p:pic>
        <p:nvPicPr>
          <p:cNvPr id="4" name="Picture 7"/>
          <p:cNvPicPr>
            <a:picLocks noChangeAspect="1" noChangeArrowheads="1"/>
          </p:cNvPicPr>
          <p:nvPr/>
        </p:nvPicPr>
        <p:blipFill>
          <a:blip r:embed="rId2"/>
          <a:srcRect/>
          <a:stretch>
            <a:fillRect/>
          </a:stretch>
        </p:blipFill>
        <p:spPr bwMode="auto">
          <a:xfrm>
            <a:off x="949974" y="783220"/>
            <a:ext cx="1130300" cy="1366838"/>
          </a:xfrm>
          <a:prstGeom prst="rect">
            <a:avLst/>
          </a:prstGeom>
          <a:noFill/>
          <a:ln w="9525">
            <a:noFill/>
            <a:miter lim="800000"/>
            <a:headEnd/>
            <a:tailEnd/>
          </a:ln>
        </p:spPr>
      </p:pic>
    </p:spTree>
    <p:extLst>
      <p:ext uri="{BB962C8B-B14F-4D97-AF65-F5344CB8AC3E}">
        <p14:creationId xmlns:p14="http://schemas.microsoft.com/office/powerpoint/2010/main" val="3989428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097" y="685918"/>
            <a:ext cx="9601196" cy="1303867"/>
          </a:xfrm>
        </p:spPr>
        <p:txBody>
          <a:bodyPr>
            <a:normAutofit fontScale="90000"/>
          </a:bodyPr>
          <a:lstStyle/>
          <a:p>
            <a:r>
              <a:rPr lang="es-CO" dirty="0" smtClean="0"/>
              <a:t>Como se Implementaron las </a:t>
            </a:r>
            <a:br>
              <a:rPr lang="es-CO" dirty="0" smtClean="0"/>
            </a:br>
            <a:r>
              <a:rPr lang="es-CO" dirty="0" smtClean="0"/>
              <a:t>Reformas</a:t>
            </a:r>
            <a:endParaRPr lang="es-CO" dirty="0"/>
          </a:p>
        </p:txBody>
      </p:sp>
      <p:sp>
        <p:nvSpPr>
          <p:cNvPr id="3" name="Marcador de contenido 2"/>
          <p:cNvSpPr>
            <a:spLocks noGrp="1"/>
          </p:cNvSpPr>
          <p:nvPr>
            <p:ph idx="1"/>
          </p:nvPr>
        </p:nvSpPr>
        <p:spPr>
          <a:xfrm>
            <a:off x="1243886" y="2040692"/>
            <a:ext cx="9601196" cy="3318936"/>
          </a:xfrm>
        </p:spPr>
        <p:txBody>
          <a:bodyPr/>
          <a:lstStyle/>
          <a:p>
            <a:r>
              <a:rPr lang="es-CO" dirty="0" smtClean="0"/>
              <a:t>Brasil, Ecuador, Venezuela y Paraguay no implementaron reformas estructurales. Igualmente los países del Caribe y los Centroamericanos.</a:t>
            </a:r>
          </a:p>
          <a:p>
            <a:r>
              <a:rPr lang="es-CO" dirty="0" smtClean="0"/>
              <a:t>Colombia y Perú mantienen los dos sistemas vigentes el público y el privado.</a:t>
            </a:r>
          </a:p>
          <a:p>
            <a:r>
              <a:rPr lang="es-CO" dirty="0" smtClean="0"/>
              <a:t>Uruguay y Costa Rica un solo pilar en el general</a:t>
            </a:r>
          </a:p>
          <a:p>
            <a:r>
              <a:rPr lang="es-CO" dirty="0" smtClean="0"/>
              <a:t>Argentina, ha sido el único que revirtió sus reformas.</a:t>
            </a:r>
          </a:p>
          <a:p>
            <a:endParaRPr lang="es-CO" dirty="0" smtClean="0"/>
          </a:p>
          <a:p>
            <a:endParaRPr lang="es-CO" dirty="0"/>
          </a:p>
        </p:txBody>
      </p:sp>
      <p:pic>
        <p:nvPicPr>
          <p:cNvPr id="4" name="Picture 7"/>
          <p:cNvPicPr>
            <a:picLocks noChangeAspect="1" noChangeArrowheads="1"/>
          </p:cNvPicPr>
          <p:nvPr/>
        </p:nvPicPr>
        <p:blipFill>
          <a:blip r:embed="rId2"/>
          <a:srcRect/>
          <a:stretch>
            <a:fillRect/>
          </a:stretch>
        </p:blipFill>
        <p:spPr bwMode="auto">
          <a:xfrm>
            <a:off x="846944" y="668262"/>
            <a:ext cx="1130300" cy="1366838"/>
          </a:xfrm>
          <a:prstGeom prst="rect">
            <a:avLst/>
          </a:prstGeom>
          <a:noFill/>
          <a:ln w="9525">
            <a:noFill/>
            <a:miter lim="800000"/>
            <a:headEnd/>
            <a:tailEnd/>
          </a:ln>
        </p:spPr>
      </p:pic>
    </p:spTree>
    <p:extLst>
      <p:ext uri="{BB962C8B-B14F-4D97-AF65-F5344CB8AC3E}">
        <p14:creationId xmlns:p14="http://schemas.microsoft.com/office/powerpoint/2010/main" val="1552108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1" y="891980"/>
            <a:ext cx="9601196" cy="1303867"/>
          </a:xfrm>
        </p:spPr>
        <p:txBody>
          <a:bodyPr/>
          <a:lstStyle/>
          <a:p>
            <a:r>
              <a:rPr lang="es-CO" dirty="0" smtClean="0"/>
              <a:t>Impactos de Las </a:t>
            </a:r>
            <a:r>
              <a:rPr lang="es-CO" dirty="0"/>
              <a:t>R</a:t>
            </a:r>
            <a:r>
              <a:rPr lang="es-CO" dirty="0" smtClean="0"/>
              <a:t>eformas en América</a:t>
            </a:r>
            <a:endParaRPr lang="es-CO" dirty="0"/>
          </a:p>
        </p:txBody>
      </p:sp>
      <p:sp>
        <p:nvSpPr>
          <p:cNvPr id="3" name="Marcador de contenido 2"/>
          <p:cNvSpPr>
            <a:spLocks noGrp="1"/>
          </p:cNvSpPr>
          <p:nvPr>
            <p:ph idx="1"/>
          </p:nvPr>
        </p:nvSpPr>
        <p:spPr>
          <a:xfrm>
            <a:off x="1295401" y="2492537"/>
            <a:ext cx="9601196" cy="3318936"/>
          </a:xfrm>
        </p:spPr>
        <p:txBody>
          <a:bodyPr>
            <a:normAutofit lnSpcReduction="10000"/>
          </a:bodyPr>
          <a:lstStyle/>
          <a:p>
            <a:r>
              <a:rPr lang="es-CO" dirty="0" smtClean="0"/>
              <a:t>Mejores incentivos en el mercado de trabajo</a:t>
            </a:r>
          </a:p>
          <a:p>
            <a:r>
              <a:rPr lang="es-CO" dirty="0" smtClean="0"/>
              <a:t>Incremento de personas cotizando. La realidad fue otra. No hubo incremento en el número de trabajadores en las reformas, por el contrario disminuyó (</a:t>
            </a:r>
            <a:r>
              <a:rPr lang="es-CO" dirty="0" err="1" smtClean="0"/>
              <a:t>Cepal</a:t>
            </a:r>
            <a:r>
              <a:rPr lang="es-CO" dirty="0" smtClean="0"/>
              <a:t>, 2006, </a:t>
            </a:r>
            <a:r>
              <a:rPr lang="es-CO" dirty="0" err="1" smtClean="0"/>
              <a:t>Dofman</a:t>
            </a:r>
            <a:r>
              <a:rPr lang="es-CO" dirty="0" smtClean="0"/>
              <a:t> y </a:t>
            </a:r>
            <a:r>
              <a:rPr lang="es-CO" dirty="0" err="1" smtClean="0"/>
              <a:t>Rucchetti</a:t>
            </a:r>
            <a:r>
              <a:rPr lang="es-CO" dirty="0" smtClean="0"/>
              <a:t>)</a:t>
            </a:r>
          </a:p>
          <a:p>
            <a:r>
              <a:rPr lang="es-CO" dirty="0" smtClean="0"/>
              <a:t>No hay datos claros de que estas reformas redujeron el déficit</a:t>
            </a:r>
          </a:p>
          <a:p>
            <a:r>
              <a:rPr lang="es-CO" dirty="0" smtClean="0"/>
              <a:t>Si desarrollaron el mercado de capitales financieros.</a:t>
            </a:r>
          </a:p>
          <a:p>
            <a:r>
              <a:rPr lang="es-CO" dirty="0" smtClean="0"/>
              <a:t>Debate entre los sistemas de capitalización y los sistemas públicos.</a:t>
            </a:r>
          </a:p>
          <a:p>
            <a:pPr marL="0" indent="0">
              <a:buNone/>
            </a:pPr>
            <a:endParaRPr lang="es-CO" dirty="0"/>
          </a:p>
        </p:txBody>
      </p:sp>
      <p:pic>
        <p:nvPicPr>
          <p:cNvPr id="4" name="Picture 7"/>
          <p:cNvPicPr>
            <a:picLocks noChangeAspect="1" noChangeArrowheads="1"/>
          </p:cNvPicPr>
          <p:nvPr/>
        </p:nvPicPr>
        <p:blipFill>
          <a:blip r:embed="rId2"/>
          <a:srcRect/>
          <a:stretch>
            <a:fillRect/>
          </a:stretch>
        </p:blipFill>
        <p:spPr bwMode="auto">
          <a:xfrm>
            <a:off x="949974" y="690943"/>
            <a:ext cx="1130300" cy="1366838"/>
          </a:xfrm>
          <a:prstGeom prst="rect">
            <a:avLst/>
          </a:prstGeom>
          <a:noFill/>
          <a:ln w="9525">
            <a:noFill/>
            <a:miter lim="800000"/>
            <a:headEnd/>
            <a:tailEnd/>
          </a:ln>
        </p:spPr>
      </p:pic>
    </p:spTree>
    <p:extLst>
      <p:ext uri="{BB962C8B-B14F-4D97-AF65-F5344CB8AC3E}">
        <p14:creationId xmlns:p14="http://schemas.microsoft.com/office/powerpoint/2010/main" val="42111760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1111</TotalTime>
  <Words>2153</Words>
  <Application>Microsoft Office PowerPoint</Application>
  <PresentationFormat>Panorámica</PresentationFormat>
  <Paragraphs>145</Paragraphs>
  <Slides>24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24</vt:i4>
      </vt:variant>
    </vt:vector>
  </HeadingPairs>
  <TitlesOfParts>
    <vt:vector size="27" baseType="lpstr">
      <vt:lpstr>Arial</vt:lpstr>
      <vt:lpstr>Garamond</vt:lpstr>
      <vt:lpstr>Orgánico</vt:lpstr>
      <vt:lpstr>LAS PENSIONES EN AMÉRICA LATINA Y EL CARIBE</vt:lpstr>
      <vt:lpstr>CAUSAS DE LA FALTA DE CULTURA PREVISIONAL </vt:lpstr>
      <vt:lpstr>Retos en  la Política Económica y Social  de América</vt:lpstr>
      <vt:lpstr>Retos de la política económica  y social</vt:lpstr>
      <vt:lpstr>Objetivos de los sistemas provisionales</vt:lpstr>
      <vt:lpstr>Adopción de Programas Especiales de Pensiones de Pilares Múltiples</vt:lpstr>
      <vt:lpstr>Motivos de las Reformas</vt:lpstr>
      <vt:lpstr>Como se Implementaron las  Reformas</vt:lpstr>
      <vt:lpstr>Impactos de Las Reformas en América</vt:lpstr>
      <vt:lpstr>Datos de Adultos Mayores en América  Latina y el Caribe</vt:lpstr>
      <vt:lpstr>Datos de los Adultos Mayores</vt:lpstr>
      <vt:lpstr>Efectos de los Sistemas Previsionales  Públicos vs Privados</vt:lpstr>
      <vt:lpstr>Ejemplos de Pensiones no  Contributivas</vt:lpstr>
      <vt:lpstr>Diez Hechos Sobre la Cobertura  Previsional en ALC</vt:lpstr>
      <vt:lpstr>Diez hechos Sobre la Cobertura  Previsional en ALC</vt:lpstr>
      <vt:lpstr>Diez hechos Sobre la Cobertura  Previsional en ALC</vt:lpstr>
      <vt:lpstr>Diez hechos Sobre la Cobertura  Previsional en ALC</vt:lpstr>
      <vt:lpstr>¿Por qué la Cobertura es tan baja?</vt:lpstr>
      <vt:lpstr>RECOMENDACIONES</vt:lpstr>
      <vt:lpstr>RECOMENDACIONES</vt:lpstr>
      <vt:lpstr>CONCLUSIONES</vt:lpstr>
      <vt:lpstr>CONCLUSIONES</vt:lpstr>
      <vt:lpstr>CONCLUSIONES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PENSIONES EN AMÉRICA LATINA Y EL CARIBE</dc:title>
  <dc:creator>LUIS ENRIQUE VALDERRAMA RUEDA</dc:creator>
  <cp:lastModifiedBy>LUIS ENRIQUE VALDERRAMA RUEDA</cp:lastModifiedBy>
  <cp:revision>77</cp:revision>
  <dcterms:created xsi:type="dcterms:W3CDTF">2015-04-19T18:02:30Z</dcterms:created>
  <dcterms:modified xsi:type="dcterms:W3CDTF">2015-04-22T23:15:39Z</dcterms:modified>
</cp:coreProperties>
</file>