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2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6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C96BA-EEA3-D341-A4F8-8589B74308F8}" type="datetimeFigureOut">
              <a:rPr lang="en-US" smtClean="0"/>
              <a:t>22/04/15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0E9C31-35B6-C443-B612-F912F8D48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803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216A-7C28-0D41-ACA9-525EEBC077A8}" type="datetimeFigureOut">
              <a:rPr lang="en-US" smtClean="0"/>
              <a:t>22/04/15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3F4B-0495-5D4B-90FE-CE7D753EC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81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216A-7C28-0D41-ACA9-525EEBC077A8}" type="datetimeFigureOut">
              <a:rPr lang="en-US" smtClean="0"/>
              <a:t>22/04/15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3F4B-0495-5D4B-90FE-CE7D753EC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398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216A-7C28-0D41-ACA9-525EEBC077A8}" type="datetimeFigureOut">
              <a:rPr lang="en-US" smtClean="0"/>
              <a:t>22/04/15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3F4B-0495-5D4B-90FE-CE7D753EC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7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216A-7C28-0D41-ACA9-525EEBC077A8}" type="datetimeFigureOut">
              <a:rPr lang="en-US" smtClean="0"/>
              <a:t>22/04/15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3F4B-0495-5D4B-90FE-CE7D753EC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816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216A-7C28-0D41-ACA9-525EEBC077A8}" type="datetimeFigureOut">
              <a:rPr lang="en-US" smtClean="0"/>
              <a:t>22/04/15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3F4B-0495-5D4B-90FE-CE7D753EC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8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216A-7C28-0D41-ACA9-525EEBC077A8}" type="datetimeFigureOut">
              <a:rPr lang="en-US" smtClean="0"/>
              <a:t>22/04/15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3F4B-0495-5D4B-90FE-CE7D753EC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298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216A-7C28-0D41-ACA9-525EEBC077A8}" type="datetimeFigureOut">
              <a:rPr lang="en-US" smtClean="0"/>
              <a:t>22/04/15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3F4B-0495-5D4B-90FE-CE7D753EC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276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216A-7C28-0D41-ACA9-525EEBC077A8}" type="datetimeFigureOut">
              <a:rPr lang="en-US" smtClean="0"/>
              <a:t>22/04/15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3F4B-0495-5D4B-90FE-CE7D753EC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71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216A-7C28-0D41-ACA9-525EEBC077A8}" type="datetimeFigureOut">
              <a:rPr lang="en-US" smtClean="0"/>
              <a:t>22/04/15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3F4B-0495-5D4B-90FE-CE7D753EC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022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216A-7C28-0D41-ACA9-525EEBC077A8}" type="datetimeFigureOut">
              <a:rPr lang="en-US" smtClean="0"/>
              <a:t>22/04/15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3F4B-0495-5D4B-90FE-CE7D753EC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61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216A-7C28-0D41-ACA9-525EEBC077A8}" type="datetimeFigureOut">
              <a:rPr lang="en-US" smtClean="0"/>
              <a:t>22/04/15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3F4B-0495-5D4B-90FE-CE7D753EC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332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8216A-7C28-0D41-ACA9-525EEBC077A8}" type="datetimeFigureOut">
              <a:rPr lang="en-US" smtClean="0"/>
              <a:t>22/04/15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03F4B-0495-5D4B-90FE-CE7D753EC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415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790"/>
            <a:ext cx="9144000" cy="17742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3326" y="1996484"/>
            <a:ext cx="541927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Coletivo</a:t>
            </a:r>
            <a:r>
              <a:rPr lang="en-US" sz="2800" b="1" dirty="0" smtClean="0"/>
              <a:t> LGBTI</a:t>
            </a:r>
          </a:p>
          <a:p>
            <a:endParaRPr lang="en-US" sz="2400" dirty="0"/>
          </a:p>
          <a:p>
            <a:r>
              <a:rPr lang="en-US" sz="2800" b="1" dirty="0" smtClean="0">
                <a:solidFill>
                  <a:srgbClr val="FF0000"/>
                </a:solidFill>
              </a:rPr>
              <a:t>03 </a:t>
            </a:r>
            <a:r>
              <a:rPr lang="en-US" sz="2800" b="1" dirty="0" err="1" smtClean="0">
                <a:solidFill>
                  <a:srgbClr val="FF0000"/>
                </a:solidFill>
              </a:rPr>
              <a:t>Eixos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Tematicos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</a:p>
          <a:p>
            <a:pPr marL="342900" indent="-342900">
              <a:buFont typeface="Arial"/>
              <a:buChar char="•"/>
            </a:pPr>
            <a:endParaRPr lang="en-US" sz="2800" dirty="0" smtClean="0"/>
          </a:p>
          <a:p>
            <a:pPr marL="342900" indent="-342900">
              <a:buFont typeface="Arial"/>
              <a:buChar char="•"/>
            </a:pPr>
            <a:r>
              <a:rPr lang="en-US" sz="2800" dirty="0" err="1" smtClean="0"/>
              <a:t>Direitos</a:t>
            </a:r>
            <a:r>
              <a:rPr lang="en-US" sz="2800" dirty="0" smtClean="0"/>
              <a:t> </a:t>
            </a:r>
            <a:r>
              <a:rPr lang="en-US" sz="2800" dirty="0" err="1" smtClean="0"/>
              <a:t>Civis</a:t>
            </a:r>
            <a:r>
              <a:rPr lang="en-US" sz="2800" dirty="0" smtClean="0"/>
              <a:t>;</a:t>
            </a:r>
          </a:p>
          <a:p>
            <a:pPr marL="342900" indent="-342900">
              <a:buFont typeface="Arial"/>
              <a:buChar char="•"/>
            </a:pPr>
            <a:endParaRPr lang="en-US" sz="2800" dirty="0" smtClean="0"/>
          </a:p>
          <a:p>
            <a:pPr marL="342900" indent="-342900">
              <a:buFont typeface="Arial"/>
              <a:buChar char="•"/>
            </a:pPr>
            <a:r>
              <a:rPr lang="en-US" sz="2800" dirty="0" err="1" smtClean="0"/>
              <a:t>Direitos</a:t>
            </a:r>
            <a:r>
              <a:rPr lang="en-US" sz="2800" dirty="0" smtClean="0"/>
              <a:t> </a:t>
            </a:r>
            <a:r>
              <a:rPr lang="en-US" sz="2800" dirty="0" err="1" smtClean="0"/>
              <a:t>Sindicais</a:t>
            </a:r>
            <a:r>
              <a:rPr lang="en-US" sz="2800" dirty="0" smtClean="0"/>
              <a:t>;</a:t>
            </a:r>
          </a:p>
          <a:p>
            <a:pPr marL="342900" indent="-342900">
              <a:buFont typeface="Arial"/>
              <a:buChar char="•"/>
            </a:pPr>
            <a:endParaRPr lang="en-US" sz="2800" dirty="0" smtClean="0"/>
          </a:p>
          <a:p>
            <a:pPr marL="342900" indent="-342900">
              <a:buFont typeface="Arial"/>
              <a:buChar char="•"/>
            </a:pPr>
            <a:r>
              <a:rPr lang="en-US" sz="2800" dirty="0" err="1" smtClean="0"/>
              <a:t>Direitos</a:t>
            </a:r>
            <a:r>
              <a:rPr lang="en-US" sz="2800" dirty="0" smtClean="0"/>
              <a:t> </a:t>
            </a:r>
            <a:r>
              <a:rPr lang="en-US" sz="2800" dirty="0" err="1" smtClean="0"/>
              <a:t>Trabalhistas</a:t>
            </a:r>
            <a:r>
              <a:rPr lang="en-US" sz="2800" dirty="0" smtClean="0"/>
              <a:t>;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982869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790"/>
            <a:ext cx="9144000" cy="17742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1791" y="1579004"/>
            <a:ext cx="8571002" cy="5693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1.    </a:t>
            </a:r>
            <a:r>
              <a:rPr lang="en-US" sz="2800" b="1" dirty="0" err="1">
                <a:solidFill>
                  <a:srgbClr val="FF0000"/>
                </a:solidFill>
              </a:rPr>
              <a:t>Direitos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Civis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endParaRPr lang="en-US" sz="2400" dirty="0"/>
          </a:p>
          <a:p>
            <a:r>
              <a:rPr lang="en-US" sz="2400" dirty="0"/>
              <a:t>1.1. </a:t>
            </a:r>
            <a:r>
              <a:rPr lang="en-US" sz="2400" dirty="0" err="1"/>
              <a:t>Campanha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dirty="0" err="1"/>
              <a:t>descriminalização</a:t>
            </a:r>
            <a:r>
              <a:rPr lang="en-US" sz="2400" dirty="0"/>
              <a:t> da </a:t>
            </a:r>
            <a:r>
              <a:rPr lang="en-US" sz="2400" dirty="0" err="1"/>
              <a:t>homossexualidade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Países</a:t>
            </a:r>
            <a:r>
              <a:rPr lang="en-US" sz="2400" dirty="0"/>
              <a:t> do Caribe. </a:t>
            </a:r>
            <a:r>
              <a:rPr lang="en-US" sz="2400" dirty="0" err="1"/>
              <a:t>Solidariedade</a:t>
            </a:r>
            <a:r>
              <a:rPr lang="en-US" sz="2400" dirty="0"/>
              <a:t>, </a:t>
            </a:r>
            <a:r>
              <a:rPr lang="en-US" sz="2400" dirty="0" err="1"/>
              <a:t>Visita</a:t>
            </a:r>
            <a:r>
              <a:rPr lang="en-US" sz="2400" dirty="0"/>
              <a:t>, </a:t>
            </a:r>
            <a:r>
              <a:rPr lang="en-US" sz="2400" dirty="0" err="1"/>
              <a:t>envio</a:t>
            </a:r>
            <a:r>
              <a:rPr lang="en-US" sz="2400" dirty="0"/>
              <a:t> de </a:t>
            </a:r>
            <a:r>
              <a:rPr lang="en-US" sz="2400" dirty="0" err="1"/>
              <a:t>cartas</a:t>
            </a:r>
            <a:r>
              <a:rPr lang="en-US" sz="2400" dirty="0"/>
              <a:t> </a:t>
            </a:r>
            <a:r>
              <a:rPr lang="en-US" sz="2400" dirty="0" err="1"/>
              <a:t>aos</a:t>
            </a:r>
            <a:r>
              <a:rPr lang="en-US" sz="2400" dirty="0"/>
              <a:t> </a:t>
            </a:r>
            <a:r>
              <a:rPr lang="en-US" sz="2400" dirty="0" err="1"/>
              <a:t>governos</a:t>
            </a:r>
            <a:r>
              <a:rPr lang="en-US" sz="2400" dirty="0" smtClean="0"/>
              <a:t>;</a:t>
            </a:r>
          </a:p>
          <a:p>
            <a:endParaRPr lang="en-US" sz="2400" dirty="0"/>
          </a:p>
          <a:p>
            <a:r>
              <a:rPr lang="en-US" sz="2400" dirty="0"/>
              <a:t>1.2.  </a:t>
            </a:r>
            <a:r>
              <a:rPr lang="en-US" sz="2400" dirty="0" err="1"/>
              <a:t>Campanha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a </a:t>
            </a:r>
            <a:r>
              <a:rPr lang="en-US" sz="2400" dirty="0" err="1"/>
              <a:t>criminalização</a:t>
            </a:r>
            <a:r>
              <a:rPr lang="en-US" sz="2400" dirty="0"/>
              <a:t> da </a:t>
            </a:r>
            <a:r>
              <a:rPr lang="en-US" sz="2400" dirty="0" err="1"/>
              <a:t>homofobia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todos</a:t>
            </a:r>
            <a:r>
              <a:rPr lang="en-US" sz="2400" dirty="0"/>
              <a:t> </a:t>
            </a:r>
            <a:r>
              <a:rPr lang="en-US" sz="2400" dirty="0" err="1"/>
              <a:t>os</a:t>
            </a:r>
            <a:r>
              <a:rPr lang="en-US" sz="2400" dirty="0"/>
              <a:t> </a:t>
            </a:r>
            <a:r>
              <a:rPr lang="en-US" sz="2400" dirty="0" err="1"/>
              <a:t>países</a:t>
            </a:r>
            <a:r>
              <a:rPr lang="en-US" sz="2400" dirty="0"/>
              <a:t> da </a:t>
            </a:r>
            <a:r>
              <a:rPr lang="en-US" sz="2400" dirty="0" err="1"/>
              <a:t>América</a:t>
            </a:r>
            <a:r>
              <a:rPr lang="en-US" sz="2400" dirty="0"/>
              <a:t>;</a:t>
            </a:r>
          </a:p>
          <a:p>
            <a:r>
              <a:rPr lang="en-US" sz="2400" dirty="0"/>
              <a:t> </a:t>
            </a:r>
            <a:endParaRPr lang="en-US" sz="2400" dirty="0" smtClean="0"/>
          </a:p>
          <a:p>
            <a:r>
              <a:rPr lang="en-US" sz="2400" dirty="0" smtClean="0"/>
              <a:t>1.3. </a:t>
            </a:r>
            <a:r>
              <a:rPr lang="en-US" sz="2400" dirty="0" err="1" smtClean="0"/>
              <a:t>Campanha</a:t>
            </a:r>
            <a:r>
              <a:rPr lang="en-US" sz="2400" dirty="0" smtClean="0"/>
              <a:t> </a:t>
            </a:r>
            <a:r>
              <a:rPr lang="en-US" sz="2400" dirty="0" err="1" smtClean="0"/>
              <a:t>denunciando</a:t>
            </a:r>
            <a:r>
              <a:rPr lang="en-US" sz="2400" dirty="0" smtClean="0"/>
              <a:t> a </a:t>
            </a:r>
            <a:r>
              <a:rPr lang="en-US" sz="2400" dirty="0" err="1" smtClean="0"/>
              <a:t>homofobia</a:t>
            </a:r>
            <a:r>
              <a:rPr lang="en-US" sz="2400" dirty="0" smtClean="0"/>
              <a:t> </a:t>
            </a:r>
            <a:r>
              <a:rPr lang="en-US" sz="2400" dirty="0" err="1" smtClean="0"/>
              <a:t>institucionalizada</a:t>
            </a:r>
            <a:r>
              <a:rPr lang="en-US" sz="2400" dirty="0" smtClean="0"/>
              <a:t> no </a:t>
            </a:r>
            <a:r>
              <a:rPr lang="en-US" sz="2400" dirty="0" err="1" smtClean="0"/>
              <a:t>Congresso</a:t>
            </a:r>
            <a:r>
              <a:rPr lang="en-US" sz="2400" dirty="0" smtClean="0"/>
              <a:t> </a:t>
            </a:r>
            <a:r>
              <a:rPr lang="en-US" sz="2400" dirty="0" err="1" smtClean="0"/>
              <a:t>Brasileiro</a:t>
            </a:r>
            <a:r>
              <a:rPr lang="en-US" sz="2400" dirty="0" smtClean="0"/>
              <a:t> </a:t>
            </a:r>
            <a:r>
              <a:rPr lang="en-US" sz="2400" dirty="0" err="1" smtClean="0"/>
              <a:t>esclarecendo</a:t>
            </a:r>
            <a:r>
              <a:rPr lang="en-US" sz="2400" dirty="0" smtClean="0"/>
              <a:t> </a:t>
            </a:r>
            <a:r>
              <a:rPr lang="en-US" sz="2400" dirty="0" smtClean="0"/>
              <a:t>e </a:t>
            </a:r>
            <a:r>
              <a:rPr lang="en-US" sz="2400" dirty="0" err="1" smtClean="0"/>
              <a:t>convocando</a:t>
            </a:r>
            <a:r>
              <a:rPr lang="en-US" sz="2400" dirty="0" smtClean="0"/>
              <a:t> a </a:t>
            </a:r>
            <a:r>
              <a:rPr lang="en-US" sz="2400" dirty="0" err="1" smtClean="0"/>
              <a:t>sociedade</a:t>
            </a:r>
            <a:r>
              <a:rPr lang="en-US" sz="2400" dirty="0" smtClean="0"/>
              <a:t> 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colocar</a:t>
            </a:r>
            <a:r>
              <a:rPr lang="en-US" sz="2400" dirty="0" smtClean="0"/>
              <a:t> um </a:t>
            </a:r>
            <a:r>
              <a:rPr lang="en-US" sz="2400" dirty="0" err="1" smtClean="0"/>
              <a:t>basta</a:t>
            </a:r>
            <a:r>
              <a:rPr lang="en-US" sz="2400" dirty="0" smtClean="0"/>
              <a:t>;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36367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790"/>
            <a:ext cx="9144000" cy="177429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52302" y="2033283"/>
            <a:ext cx="8002359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2.    </a:t>
            </a:r>
            <a:r>
              <a:rPr lang="en-US" sz="2800" b="1" dirty="0" err="1">
                <a:solidFill>
                  <a:srgbClr val="FF0000"/>
                </a:solidFill>
              </a:rPr>
              <a:t>Direitos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Sindicais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endParaRPr lang="en-US" sz="2400" dirty="0"/>
          </a:p>
          <a:p>
            <a:r>
              <a:rPr lang="en-US" sz="2400" dirty="0"/>
              <a:t>2.1.  </a:t>
            </a:r>
            <a:r>
              <a:rPr lang="en-US" sz="2400" dirty="0" err="1"/>
              <a:t>Consolidação</a:t>
            </a:r>
            <a:r>
              <a:rPr lang="en-US" sz="2400" dirty="0"/>
              <a:t> do </a:t>
            </a:r>
            <a:r>
              <a:rPr lang="en-US" sz="2400" dirty="0" err="1"/>
              <a:t>Comitê</a:t>
            </a:r>
            <a:r>
              <a:rPr lang="en-US" sz="2400" dirty="0"/>
              <a:t> Regional LGBTI com a </a:t>
            </a:r>
            <a:r>
              <a:rPr lang="en-US" sz="2400" dirty="0" err="1"/>
              <a:t>incorporação</a:t>
            </a:r>
            <a:r>
              <a:rPr lang="en-US" sz="2400" dirty="0"/>
              <a:t> das Sub </a:t>
            </a:r>
            <a:r>
              <a:rPr lang="en-US" sz="2400" dirty="0" err="1"/>
              <a:t>regiões</a:t>
            </a:r>
            <a:r>
              <a:rPr lang="en-US" sz="2400" dirty="0"/>
              <a:t> do Caribe, EUA e </a:t>
            </a:r>
            <a:r>
              <a:rPr lang="en-US" sz="2400" dirty="0" err="1"/>
              <a:t>Canadá</a:t>
            </a:r>
            <a:r>
              <a:rPr lang="en-US" sz="2400" dirty="0" smtClean="0"/>
              <a:t>;</a:t>
            </a:r>
          </a:p>
          <a:p>
            <a:endParaRPr lang="en-US" sz="2400" dirty="0"/>
          </a:p>
          <a:p>
            <a:r>
              <a:rPr lang="en-US" sz="2400" dirty="0"/>
              <a:t>2.2. </a:t>
            </a:r>
            <a:r>
              <a:rPr lang="en-US" sz="2400" dirty="0" err="1"/>
              <a:t>Campanha</a:t>
            </a:r>
            <a:r>
              <a:rPr lang="en-US" sz="2400" dirty="0"/>
              <a:t> de </a:t>
            </a:r>
            <a:r>
              <a:rPr lang="en-US" sz="2400" dirty="0" err="1"/>
              <a:t>sensibilização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as </a:t>
            </a:r>
            <a:r>
              <a:rPr lang="en-US" sz="2400" dirty="0" err="1"/>
              <a:t>direções</a:t>
            </a:r>
            <a:r>
              <a:rPr lang="en-US" sz="2400" dirty="0"/>
              <a:t> das </a:t>
            </a:r>
            <a:r>
              <a:rPr lang="en-US" sz="2400" dirty="0" err="1"/>
              <a:t>entidades</a:t>
            </a:r>
            <a:r>
              <a:rPr lang="en-US" sz="2400" dirty="0"/>
              <a:t> </a:t>
            </a:r>
            <a:r>
              <a:rPr lang="en-US" sz="2400" dirty="0" err="1"/>
              <a:t>filiadas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ISP </a:t>
            </a:r>
            <a:r>
              <a:rPr lang="en-US" sz="2400" dirty="0" err="1"/>
              <a:t>nas</a:t>
            </a:r>
            <a:r>
              <a:rPr lang="en-US" sz="2400" dirty="0"/>
              <a:t> </a:t>
            </a:r>
            <a:r>
              <a:rPr lang="en-US" sz="2400" dirty="0" err="1"/>
              <a:t>Américas</a:t>
            </a:r>
            <a:r>
              <a:rPr lang="en-US" sz="2400" dirty="0"/>
              <a:t> </a:t>
            </a:r>
            <a:r>
              <a:rPr lang="en-US" sz="2400" dirty="0" err="1"/>
              <a:t>sobre</a:t>
            </a:r>
            <a:r>
              <a:rPr lang="en-US" sz="2400" dirty="0"/>
              <a:t> a </a:t>
            </a:r>
            <a:r>
              <a:rPr lang="en-US" sz="2400" dirty="0" err="1"/>
              <a:t>temática</a:t>
            </a:r>
            <a:r>
              <a:rPr lang="en-US" sz="2400" dirty="0"/>
              <a:t> LGBT</a:t>
            </a:r>
            <a:r>
              <a:rPr lang="en-US" sz="2400" dirty="0" smtClean="0"/>
              <a:t>;</a:t>
            </a:r>
          </a:p>
          <a:p>
            <a:endParaRPr lang="en-US" sz="2400" dirty="0"/>
          </a:p>
          <a:p>
            <a:r>
              <a:rPr lang="en-US" sz="2400" dirty="0"/>
              <a:t>2.3. </a:t>
            </a:r>
            <a:r>
              <a:rPr lang="en-US" sz="2400" dirty="0" err="1"/>
              <a:t>Empoderamento</a:t>
            </a:r>
            <a:r>
              <a:rPr lang="en-US" sz="2400" dirty="0"/>
              <a:t> dos LGBTI </a:t>
            </a:r>
            <a:r>
              <a:rPr lang="en-US" sz="2400" dirty="0" err="1"/>
              <a:t>nas</a:t>
            </a:r>
            <a:r>
              <a:rPr lang="en-US" sz="2400" dirty="0"/>
              <a:t> </a:t>
            </a:r>
            <a:r>
              <a:rPr lang="en-US" sz="2400" dirty="0" err="1"/>
              <a:t>entidades</a:t>
            </a:r>
            <a:r>
              <a:rPr lang="en-US" sz="2400" dirty="0"/>
              <a:t> de base, </a:t>
            </a:r>
            <a:r>
              <a:rPr lang="en-US" sz="2400" dirty="0" err="1"/>
              <a:t>incentivando</a:t>
            </a:r>
            <a:r>
              <a:rPr lang="en-US" sz="2400" dirty="0"/>
              <a:t> a </a:t>
            </a:r>
            <a:r>
              <a:rPr lang="en-US" sz="2400" dirty="0" err="1"/>
              <a:t>criação</a:t>
            </a:r>
            <a:r>
              <a:rPr lang="en-US" sz="2400" dirty="0"/>
              <a:t> de </a:t>
            </a:r>
            <a:r>
              <a:rPr lang="en-US" sz="2400" dirty="0" err="1"/>
              <a:t>secretarias</a:t>
            </a:r>
            <a:r>
              <a:rPr lang="en-US" sz="2400" dirty="0"/>
              <a:t>, </a:t>
            </a:r>
            <a:r>
              <a:rPr lang="en-US" sz="2400" dirty="0" err="1"/>
              <a:t>coordenações</a:t>
            </a:r>
            <a:r>
              <a:rPr lang="en-US" sz="2400" dirty="0"/>
              <a:t>, </a:t>
            </a:r>
            <a:r>
              <a:rPr lang="en-US" sz="2400" dirty="0" err="1"/>
              <a:t>para</a:t>
            </a:r>
            <a:r>
              <a:rPr lang="en-US" sz="2400" dirty="0"/>
              <a:t> a </a:t>
            </a:r>
            <a:r>
              <a:rPr lang="en-US" sz="2400" dirty="0" err="1"/>
              <a:t>temática</a:t>
            </a:r>
            <a:r>
              <a:rPr lang="en-US" sz="2400" dirty="0"/>
              <a:t> LGBTI</a:t>
            </a:r>
            <a:r>
              <a:rPr lang="en-US" sz="2400" dirty="0" smtClean="0"/>
              <a:t>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0493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790"/>
            <a:ext cx="9144000" cy="177429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03685" y="2044075"/>
            <a:ext cx="7935048" cy="4585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2.    </a:t>
            </a:r>
            <a:r>
              <a:rPr lang="en-US" sz="2800" b="1" dirty="0" err="1">
                <a:solidFill>
                  <a:srgbClr val="FF0000"/>
                </a:solidFill>
              </a:rPr>
              <a:t>Direitos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Sindicais</a:t>
            </a:r>
            <a:r>
              <a:rPr lang="en-US" sz="2800" b="1" dirty="0" smtClean="0">
                <a:solidFill>
                  <a:srgbClr val="FF0000"/>
                </a:solidFill>
              </a:rPr>
              <a:t> (cont.)</a:t>
            </a:r>
          </a:p>
          <a:p>
            <a:endParaRPr lang="en-US" sz="2400" dirty="0"/>
          </a:p>
          <a:p>
            <a:pPr algn="just"/>
            <a:r>
              <a:rPr lang="en-US" sz="2400" dirty="0"/>
              <a:t>2.4. </a:t>
            </a:r>
            <a:r>
              <a:rPr lang="en-US" sz="2400" dirty="0" err="1"/>
              <a:t>Garantir</a:t>
            </a:r>
            <a:r>
              <a:rPr lang="en-US" sz="2400" dirty="0"/>
              <a:t> </a:t>
            </a:r>
            <a:r>
              <a:rPr lang="en-US" sz="2400" dirty="0" err="1"/>
              <a:t>espaço</a:t>
            </a:r>
            <a:r>
              <a:rPr lang="en-US" sz="2400" dirty="0"/>
              <a:t> de </a:t>
            </a:r>
            <a:r>
              <a:rPr lang="en-US" sz="2400" dirty="0" err="1"/>
              <a:t>representação</a:t>
            </a:r>
            <a:r>
              <a:rPr lang="en-US" sz="2400" dirty="0"/>
              <a:t> LGBTI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estrutura</a:t>
            </a:r>
            <a:r>
              <a:rPr lang="en-US" sz="2400" dirty="0"/>
              <a:t> da </a:t>
            </a:r>
            <a:endParaRPr lang="en-US" sz="2400" dirty="0" smtClean="0"/>
          </a:p>
          <a:p>
            <a:pPr algn="just"/>
            <a:r>
              <a:rPr lang="en-US" sz="2400" dirty="0"/>
              <a:t> </a:t>
            </a:r>
            <a:r>
              <a:rPr lang="en-US" sz="2400" dirty="0" smtClean="0"/>
              <a:t>       ISP</a:t>
            </a:r>
            <a:r>
              <a:rPr lang="en-US" sz="2400" dirty="0"/>
              <a:t>;</a:t>
            </a:r>
          </a:p>
          <a:p>
            <a:pPr algn="just"/>
            <a:r>
              <a:rPr lang="en-US" sz="2400" dirty="0"/>
              <a:t>2.5. </a:t>
            </a:r>
            <a:r>
              <a:rPr lang="en-US" sz="2400" dirty="0" err="1"/>
              <a:t>Que</a:t>
            </a:r>
            <a:r>
              <a:rPr lang="en-US" sz="2400" dirty="0"/>
              <a:t> a </a:t>
            </a:r>
            <a:r>
              <a:rPr lang="en-US" sz="2400" dirty="0" err="1"/>
              <a:t>temática</a:t>
            </a:r>
            <a:r>
              <a:rPr lang="en-US" sz="2400" dirty="0"/>
              <a:t> LGBTI </a:t>
            </a:r>
            <a:r>
              <a:rPr lang="en-US" sz="2400" dirty="0" err="1"/>
              <a:t>seja</a:t>
            </a:r>
            <a:r>
              <a:rPr lang="en-US" sz="2400" dirty="0"/>
              <a:t> </a:t>
            </a:r>
            <a:r>
              <a:rPr lang="en-US" sz="2400" dirty="0" err="1"/>
              <a:t>pautada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todos</a:t>
            </a:r>
            <a:r>
              <a:rPr lang="en-US" sz="2400" dirty="0"/>
              <a:t> </a:t>
            </a:r>
            <a:r>
              <a:rPr lang="en-US" sz="2400" dirty="0" err="1"/>
              <a:t>os</a:t>
            </a:r>
            <a:r>
              <a:rPr lang="en-US" sz="2400" dirty="0"/>
              <a:t> debates </a:t>
            </a:r>
            <a:endParaRPr lang="en-US" sz="2400" dirty="0" smtClean="0"/>
          </a:p>
          <a:p>
            <a:pPr algn="just"/>
            <a:r>
              <a:rPr lang="en-US" sz="2400" dirty="0"/>
              <a:t> </a:t>
            </a:r>
            <a:r>
              <a:rPr lang="en-US" sz="2400" dirty="0" smtClean="0"/>
              <a:t>       </a:t>
            </a:r>
            <a:r>
              <a:rPr lang="en-US" sz="2400" dirty="0" err="1" smtClean="0"/>
              <a:t>transversais</a:t>
            </a:r>
            <a:r>
              <a:rPr lang="en-US" sz="2400" dirty="0"/>
              <a:t>;</a:t>
            </a:r>
          </a:p>
          <a:p>
            <a:pPr algn="just"/>
            <a:r>
              <a:rPr lang="en-US" sz="2400" dirty="0"/>
              <a:t>2.6. </a:t>
            </a:r>
            <a:r>
              <a:rPr lang="en-US" sz="2400" dirty="0" err="1"/>
              <a:t>Promover</a:t>
            </a:r>
            <a:r>
              <a:rPr lang="en-US" sz="2400" dirty="0"/>
              <a:t> e </a:t>
            </a:r>
            <a:r>
              <a:rPr lang="en-US" sz="2400" dirty="0" err="1"/>
              <a:t>incentivar</a:t>
            </a:r>
            <a:r>
              <a:rPr lang="en-US" sz="2400" dirty="0"/>
              <a:t> a </a:t>
            </a:r>
            <a:r>
              <a:rPr lang="en-US" sz="2400" dirty="0" err="1"/>
              <a:t>criação</a:t>
            </a:r>
            <a:r>
              <a:rPr lang="en-US" sz="2400" dirty="0"/>
              <a:t> dos </a:t>
            </a:r>
            <a:r>
              <a:rPr lang="en-US" sz="2400" dirty="0" err="1"/>
              <a:t>Comitês</a:t>
            </a:r>
            <a:r>
              <a:rPr lang="en-US" sz="2400" dirty="0"/>
              <a:t> Sub </a:t>
            </a:r>
            <a:endParaRPr lang="en-US" sz="2400" dirty="0" smtClean="0"/>
          </a:p>
          <a:p>
            <a:pPr algn="just"/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dirty="0" err="1" smtClean="0"/>
              <a:t>regionais</a:t>
            </a:r>
            <a:r>
              <a:rPr lang="en-US" sz="2400" dirty="0" smtClean="0"/>
              <a:t> </a:t>
            </a:r>
            <a:r>
              <a:rPr lang="en-US" sz="2400" dirty="0"/>
              <a:t>e </a:t>
            </a:r>
            <a:r>
              <a:rPr lang="en-US" sz="2400" dirty="0" err="1"/>
              <a:t>Regionais</a:t>
            </a:r>
            <a:r>
              <a:rPr lang="en-US" sz="2400" dirty="0"/>
              <a:t> </a:t>
            </a:r>
            <a:r>
              <a:rPr lang="en-US" sz="2400" dirty="0" err="1"/>
              <a:t>nas</a:t>
            </a:r>
            <a:r>
              <a:rPr lang="en-US" sz="2400" dirty="0"/>
              <a:t> </a:t>
            </a:r>
            <a:r>
              <a:rPr lang="en-US" sz="2400" dirty="0" err="1"/>
              <a:t>demais</a:t>
            </a:r>
            <a:r>
              <a:rPr lang="en-US" sz="2400" dirty="0"/>
              <a:t> </a:t>
            </a:r>
            <a:r>
              <a:rPr lang="en-US" sz="2400" dirty="0" err="1"/>
              <a:t>regiões</a:t>
            </a:r>
            <a:r>
              <a:rPr lang="en-US" sz="2400" dirty="0"/>
              <a:t> da ISP;</a:t>
            </a:r>
          </a:p>
          <a:p>
            <a:pPr algn="just"/>
            <a:r>
              <a:rPr lang="en-US" sz="2400" dirty="0"/>
              <a:t>2.7. </a:t>
            </a:r>
            <a:r>
              <a:rPr lang="en-US" sz="2400" dirty="0" err="1"/>
              <a:t>Reativar</a:t>
            </a:r>
            <a:r>
              <a:rPr lang="en-US" sz="2400" dirty="0"/>
              <a:t> a </a:t>
            </a:r>
            <a:r>
              <a:rPr lang="en-US" sz="2400" dirty="0" err="1"/>
              <a:t>parceria</a:t>
            </a:r>
            <a:r>
              <a:rPr lang="en-US" sz="2400" dirty="0"/>
              <a:t> com a IE </a:t>
            </a:r>
            <a:r>
              <a:rPr lang="en-US" sz="2400" dirty="0" err="1"/>
              <a:t>para</a:t>
            </a:r>
            <a:r>
              <a:rPr lang="en-US" sz="2400" dirty="0"/>
              <a:t> a </a:t>
            </a:r>
            <a:r>
              <a:rPr lang="en-US" sz="2400" dirty="0" err="1"/>
              <a:t>temática</a:t>
            </a:r>
            <a:r>
              <a:rPr lang="en-US" sz="2400" dirty="0"/>
              <a:t> LGBTI com </a:t>
            </a:r>
            <a:r>
              <a:rPr lang="en-US" sz="2400" dirty="0" smtClean="0"/>
              <a:t>a</a:t>
            </a:r>
          </a:p>
          <a:p>
            <a:pPr algn="just"/>
            <a:r>
              <a:rPr lang="en-US" sz="2400" dirty="0"/>
              <a:t> </a:t>
            </a:r>
            <a:r>
              <a:rPr lang="en-US" sz="2400" dirty="0" smtClean="0"/>
              <a:t>       </a:t>
            </a:r>
            <a:r>
              <a:rPr lang="en-US" sz="2400" dirty="0" err="1"/>
              <a:t>produção</a:t>
            </a:r>
            <a:r>
              <a:rPr lang="en-US" sz="2400" dirty="0"/>
              <a:t> de material e </a:t>
            </a:r>
            <a:r>
              <a:rPr lang="en-US" sz="2400" dirty="0" err="1"/>
              <a:t>uma</a:t>
            </a:r>
            <a:r>
              <a:rPr lang="en-US" sz="2400" dirty="0"/>
              <a:t> </a:t>
            </a:r>
            <a:r>
              <a:rPr lang="en-US" sz="2400" dirty="0" err="1"/>
              <a:t>campanha</a:t>
            </a:r>
            <a:r>
              <a:rPr lang="en-US" sz="2400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paute</a:t>
            </a:r>
            <a:r>
              <a:rPr lang="en-US" sz="2400" dirty="0"/>
              <a:t> a </a:t>
            </a:r>
            <a:endParaRPr lang="en-US" sz="2400" dirty="0" smtClean="0"/>
          </a:p>
          <a:p>
            <a:pPr algn="just"/>
            <a:r>
              <a:rPr lang="en-US" sz="2400" dirty="0"/>
              <a:t> </a:t>
            </a:r>
            <a:r>
              <a:rPr lang="en-US" sz="2400" dirty="0" smtClean="0"/>
              <a:t>       </a:t>
            </a:r>
            <a:r>
              <a:rPr lang="en-US" sz="2400" dirty="0" err="1" smtClean="0"/>
              <a:t>temática</a:t>
            </a:r>
            <a:r>
              <a:rPr lang="en-US" sz="2400" dirty="0" smtClean="0"/>
              <a:t> </a:t>
            </a:r>
            <a:r>
              <a:rPr lang="en-US" sz="2400" dirty="0" err="1"/>
              <a:t>nas</a:t>
            </a:r>
            <a:r>
              <a:rPr lang="en-US" sz="2400" dirty="0"/>
              <a:t> </a:t>
            </a:r>
            <a:r>
              <a:rPr lang="en-US" sz="2400" dirty="0" err="1"/>
              <a:t>escolas</a:t>
            </a:r>
            <a:r>
              <a:rPr lang="en-US" sz="2400" dirty="0"/>
              <a:t> de </a:t>
            </a:r>
            <a:r>
              <a:rPr lang="en-US" sz="2400" dirty="0" err="1"/>
              <a:t>Ensino</a:t>
            </a:r>
            <a:r>
              <a:rPr lang="en-US" sz="2400" dirty="0"/>
              <a:t> </a:t>
            </a:r>
            <a:r>
              <a:rPr lang="en-US" sz="2400" dirty="0" err="1"/>
              <a:t>Básico</a:t>
            </a:r>
            <a:r>
              <a:rPr lang="en-US" sz="2400" dirty="0"/>
              <a:t>;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86910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790"/>
            <a:ext cx="9144000" cy="177429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74081" y="1838640"/>
            <a:ext cx="7776205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3.    </a:t>
            </a:r>
            <a:r>
              <a:rPr lang="en-US" sz="2800" b="1" dirty="0" err="1">
                <a:solidFill>
                  <a:srgbClr val="FF0000"/>
                </a:solidFill>
              </a:rPr>
              <a:t>Direitos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Trabalhistas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endParaRPr lang="en-US" sz="2400" dirty="0"/>
          </a:p>
          <a:p>
            <a:pPr algn="just"/>
            <a:r>
              <a:rPr lang="en-US" sz="2400" dirty="0"/>
              <a:t>3.1.  </a:t>
            </a:r>
            <a:r>
              <a:rPr lang="en-US" sz="2400" dirty="0" err="1"/>
              <a:t>Fazer</a:t>
            </a:r>
            <a:r>
              <a:rPr lang="en-US" sz="2400" dirty="0"/>
              <a:t> um </a:t>
            </a:r>
            <a:r>
              <a:rPr lang="en-US" sz="2400" dirty="0" err="1"/>
              <a:t>levantamento</a:t>
            </a:r>
            <a:r>
              <a:rPr lang="en-US" sz="2400" dirty="0"/>
              <a:t> das </a:t>
            </a:r>
            <a:r>
              <a:rPr lang="en-US" sz="2400" dirty="0" err="1"/>
              <a:t>cláusulas</a:t>
            </a:r>
            <a:r>
              <a:rPr lang="en-US" sz="2400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podem</a:t>
            </a:r>
            <a:r>
              <a:rPr lang="en-US" sz="2400" dirty="0"/>
              <a:t> </a:t>
            </a:r>
            <a:r>
              <a:rPr lang="en-US" sz="2400" dirty="0" err="1" smtClean="0"/>
              <a:t>ser</a:t>
            </a:r>
            <a:endParaRPr lang="en-US" sz="2400" dirty="0" smtClean="0"/>
          </a:p>
          <a:p>
            <a:pPr algn="just"/>
            <a:r>
              <a:rPr lang="en-US" sz="2400" dirty="0"/>
              <a:t> </a:t>
            </a:r>
            <a:r>
              <a:rPr lang="en-US" sz="2400" dirty="0" smtClean="0"/>
              <a:t>        </a:t>
            </a:r>
            <a:r>
              <a:rPr lang="en-US" sz="2400" dirty="0" err="1"/>
              <a:t>incluídas</a:t>
            </a:r>
            <a:r>
              <a:rPr lang="en-US" sz="2400" dirty="0"/>
              <a:t> </a:t>
            </a:r>
            <a:r>
              <a:rPr lang="en-US" sz="2400" dirty="0" err="1"/>
              <a:t>nos</a:t>
            </a:r>
            <a:r>
              <a:rPr lang="en-US" sz="2400" dirty="0"/>
              <a:t> </a:t>
            </a:r>
            <a:r>
              <a:rPr lang="en-US" sz="2400" dirty="0" err="1"/>
              <a:t>acordos</a:t>
            </a:r>
            <a:r>
              <a:rPr lang="en-US" sz="2400" dirty="0"/>
              <a:t> </a:t>
            </a:r>
            <a:r>
              <a:rPr lang="en-US" sz="2400" dirty="0" err="1"/>
              <a:t>coletivos</a:t>
            </a:r>
            <a:r>
              <a:rPr lang="en-US" sz="2400" dirty="0" smtClean="0"/>
              <a:t>; 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3.2. </a:t>
            </a:r>
            <a:r>
              <a:rPr lang="en-US" sz="2400" dirty="0" err="1"/>
              <a:t>Buscar</a:t>
            </a:r>
            <a:r>
              <a:rPr lang="en-US" sz="2400" dirty="0"/>
              <a:t> </a:t>
            </a:r>
            <a:r>
              <a:rPr lang="en-US" sz="2400" dirty="0" err="1"/>
              <a:t>modelos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afiliadas</a:t>
            </a:r>
            <a:r>
              <a:rPr lang="en-US" sz="2400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já</a:t>
            </a:r>
            <a:r>
              <a:rPr lang="en-US" sz="2400" dirty="0"/>
              <a:t> </a:t>
            </a:r>
            <a:r>
              <a:rPr lang="en-US" sz="2400" dirty="0" err="1"/>
              <a:t>incluem</a:t>
            </a:r>
            <a:r>
              <a:rPr lang="en-US" sz="2400" dirty="0"/>
              <a:t> </a:t>
            </a:r>
            <a:r>
              <a:rPr lang="en-US" sz="2400" dirty="0" err="1"/>
              <a:t>cláusulas</a:t>
            </a:r>
            <a:r>
              <a:rPr lang="en-US" sz="2400" dirty="0"/>
              <a:t> </a:t>
            </a:r>
            <a:endParaRPr lang="en-US" sz="2400" dirty="0" smtClean="0"/>
          </a:p>
          <a:p>
            <a:pPr algn="just"/>
            <a:r>
              <a:rPr lang="en-US" sz="2400" dirty="0"/>
              <a:t> </a:t>
            </a:r>
            <a:r>
              <a:rPr lang="en-US" sz="2400" dirty="0" smtClean="0"/>
              <a:t>       </a:t>
            </a:r>
            <a:r>
              <a:rPr lang="en-US" sz="2400" dirty="0" err="1" smtClean="0"/>
              <a:t>específicas</a:t>
            </a:r>
            <a:r>
              <a:rPr lang="en-US" sz="2400" dirty="0" smtClean="0"/>
              <a:t> </a:t>
            </a:r>
            <a:r>
              <a:rPr lang="en-US" sz="2400" dirty="0" err="1"/>
              <a:t>para</a:t>
            </a:r>
            <a:r>
              <a:rPr lang="en-US" sz="2400" dirty="0"/>
              <a:t> LGBTI </a:t>
            </a:r>
            <a:r>
              <a:rPr lang="en-US" sz="2400" dirty="0" err="1"/>
              <a:t>nas</a:t>
            </a:r>
            <a:r>
              <a:rPr lang="en-US" sz="2400" dirty="0"/>
              <a:t> </a:t>
            </a:r>
            <a:r>
              <a:rPr lang="en-US" sz="2400" dirty="0" err="1"/>
              <a:t>suas</a:t>
            </a:r>
            <a:r>
              <a:rPr lang="en-US" sz="2400" dirty="0"/>
              <a:t> </a:t>
            </a:r>
            <a:r>
              <a:rPr lang="en-US" sz="2400" dirty="0" err="1"/>
              <a:t>reivindicações</a:t>
            </a:r>
            <a:r>
              <a:rPr lang="en-US" sz="2400" dirty="0" smtClean="0"/>
              <a:t>;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3.3. </a:t>
            </a:r>
            <a:r>
              <a:rPr lang="en-US" sz="2400" dirty="0" err="1"/>
              <a:t>Adaptar</a:t>
            </a:r>
            <a:r>
              <a:rPr lang="en-US" sz="2400" dirty="0"/>
              <a:t> e </a:t>
            </a:r>
            <a:r>
              <a:rPr lang="en-US" sz="2400" dirty="0" err="1"/>
              <a:t>ampliar</a:t>
            </a:r>
            <a:r>
              <a:rPr lang="en-US" sz="2400" dirty="0"/>
              <a:t> </a:t>
            </a:r>
            <a:r>
              <a:rPr lang="en-US" sz="2400" dirty="0" err="1"/>
              <a:t>cartilha</a:t>
            </a:r>
            <a:r>
              <a:rPr lang="en-US" sz="2400" dirty="0"/>
              <a:t> de </a:t>
            </a:r>
            <a:r>
              <a:rPr lang="en-US" sz="2400" dirty="0" err="1"/>
              <a:t>direitos</a:t>
            </a:r>
            <a:r>
              <a:rPr lang="en-US" sz="2400" dirty="0"/>
              <a:t> </a:t>
            </a:r>
            <a:r>
              <a:rPr lang="en-US" sz="2400" dirty="0" err="1"/>
              <a:t>trabalhistas</a:t>
            </a:r>
            <a:r>
              <a:rPr lang="en-US" sz="2400" dirty="0"/>
              <a:t> </a:t>
            </a:r>
            <a:endParaRPr lang="en-US" sz="2400" dirty="0" smtClean="0"/>
          </a:p>
          <a:p>
            <a:pPr algn="just"/>
            <a:r>
              <a:rPr lang="en-US" sz="2400" dirty="0"/>
              <a:t> </a:t>
            </a:r>
            <a:r>
              <a:rPr lang="en-US" sz="2400" dirty="0" smtClean="0"/>
              <a:t>       </a:t>
            </a:r>
            <a:r>
              <a:rPr lang="en-US" sz="2400" dirty="0" err="1" smtClean="0"/>
              <a:t>produzida</a:t>
            </a:r>
            <a:r>
              <a:rPr lang="en-US" sz="2400" dirty="0" smtClean="0"/>
              <a:t> </a:t>
            </a:r>
            <a:r>
              <a:rPr lang="en-US" sz="2400" dirty="0" err="1"/>
              <a:t>pelo</a:t>
            </a:r>
            <a:r>
              <a:rPr lang="en-US" sz="2400" dirty="0"/>
              <a:t> o </a:t>
            </a:r>
            <a:r>
              <a:rPr lang="en-US" sz="2400" dirty="0" err="1"/>
              <a:t>Comitê</a:t>
            </a:r>
            <a:r>
              <a:rPr lang="en-US" sz="2400" dirty="0"/>
              <a:t> LGBT </a:t>
            </a:r>
            <a:r>
              <a:rPr lang="en-US" sz="2400" dirty="0" err="1"/>
              <a:t>Brasileiro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a </a:t>
            </a:r>
            <a:r>
              <a:rPr lang="en-US" sz="2400" dirty="0" err="1" smtClean="0"/>
              <a:t>Região</a:t>
            </a:r>
            <a:endParaRPr lang="en-US" sz="2400" dirty="0" smtClean="0"/>
          </a:p>
          <a:p>
            <a:pPr algn="just"/>
            <a:r>
              <a:rPr lang="en-US" sz="2400" dirty="0"/>
              <a:t> </a:t>
            </a:r>
            <a:r>
              <a:rPr lang="en-US" sz="2400" dirty="0" smtClean="0"/>
              <a:t>       </a:t>
            </a:r>
            <a:r>
              <a:rPr lang="en-US" sz="2400" dirty="0"/>
              <a:t>Inter-Americana</a:t>
            </a:r>
            <a:r>
              <a:rPr lang="en-US" sz="2400" dirty="0" smtClean="0"/>
              <a:t>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9875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790"/>
            <a:ext cx="9144000" cy="177429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39289" y="2274838"/>
            <a:ext cx="793277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3.    </a:t>
            </a:r>
            <a:r>
              <a:rPr lang="en-US" sz="2800" b="1" dirty="0" err="1">
                <a:solidFill>
                  <a:srgbClr val="FF0000"/>
                </a:solidFill>
              </a:rPr>
              <a:t>Direitos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Trabalhistas</a:t>
            </a:r>
            <a:r>
              <a:rPr lang="en-US" sz="2800" b="1" dirty="0" smtClean="0">
                <a:solidFill>
                  <a:srgbClr val="FF0000"/>
                </a:solidFill>
              </a:rPr>
              <a:t> (</a:t>
            </a:r>
            <a:r>
              <a:rPr lang="en-US" sz="2800" b="1" dirty="0" err="1" smtClean="0">
                <a:solidFill>
                  <a:srgbClr val="FF0000"/>
                </a:solidFill>
              </a:rPr>
              <a:t>cont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  <a:p>
            <a:endParaRPr lang="en-US" sz="2400" dirty="0" smtClean="0"/>
          </a:p>
          <a:p>
            <a:pPr algn="just"/>
            <a:r>
              <a:rPr lang="en-US" sz="2400" dirty="0" smtClean="0"/>
              <a:t>3.4</a:t>
            </a:r>
            <a:r>
              <a:rPr lang="en-US" sz="2400" dirty="0"/>
              <a:t>. </a:t>
            </a:r>
            <a:r>
              <a:rPr lang="en-US" sz="2400" dirty="0" err="1"/>
              <a:t>Utilizar</a:t>
            </a:r>
            <a:r>
              <a:rPr lang="en-US" sz="2400" dirty="0"/>
              <a:t> </a:t>
            </a:r>
            <a:r>
              <a:rPr lang="en-US" sz="2400" dirty="0" err="1"/>
              <a:t>como</a:t>
            </a:r>
            <a:r>
              <a:rPr lang="en-US" sz="2400" dirty="0"/>
              <a:t> </a:t>
            </a:r>
            <a:r>
              <a:rPr lang="en-US" sz="2400" dirty="0" err="1"/>
              <a:t>modelo</a:t>
            </a:r>
            <a:r>
              <a:rPr lang="en-US" sz="2400" dirty="0"/>
              <a:t> a </a:t>
            </a:r>
            <a:r>
              <a:rPr lang="en-US" sz="2400" dirty="0" err="1"/>
              <a:t>cartilha</a:t>
            </a:r>
            <a:r>
              <a:rPr lang="en-US" sz="2400" dirty="0"/>
              <a:t> </a:t>
            </a:r>
            <a:r>
              <a:rPr lang="en-US" sz="2400" dirty="0" err="1"/>
              <a:t>Promoção</a:t>
            </a:r>
            <a:r>
              <a:rPr lang="en-US" sz="2400" dirty="0"/>
              <a:t> dos </a:t>
            </a:r>
            <a:r>
              <a:rPr lang="en-US" sz="2400" dirty="0" err="1"/>
              <a:t>D</a:t>
            </a:r>
            <a:r>
              <a:rPr lang="en-US" sz="2400" dirty="0" err="1" smtClean="0"/>
              <a:t>ireitos</a:t>
            </a:r>
            <a:endParaRPr lang="en-US" sz="2400" dirty="0" smtClean="0"/>
          </a:p>
          <a:p>
            <a:pPr algn="just"/>
            <a:r>
              <a:rPr lang="en-US" sz="2400" dirty="0"/>
              <a:t> </a:t>
            </a:r>
            <a:r>
              <a:rPr lang="en-US" sz="2400" dirty="0" smtClean="0"/>
              <a:t>       </a:t>
            </a:r>
            <a:r>
              <a:rPr lang="en-US" sz="2400" dirty="0" err="1"/>
              <a:t>Humanos</a:t>
            </a:r>
            <a:r>
              <a:rPr lang="en-US" sz="2400" dirty="0"/>
              <a:t> de </a:t>
            </a:r>
            <a:r>
              <a:rPr lang="en-US" sz="2400" dirty="0" err="1" smtClean="0"/>
              <a:t>Pessoas</a:t>
            </a:r>
            <a:r>
              <a:rPr lang="en-US" sz="2400" dirty="0" smtClean="0"/>
              <a:t> </a:t>
            </a:r>
            <a:r>
              <a:rPr lang="en-US" sz="2400" dirty="0"/>
              <a:t>LGBT no </a:t>
            </a:r>
            <a:r>
              <a:rPr lang="en-US" sz="2400" dirty="0" err="1"/>
              <a:t>M</a:t>
            </a:r>
            <a:r>
              <a:rPr lang="en-US" sz="2400" dirty="0" err="1" smtClean="0"/>
              <a:t>undo</a:t>
            </a:r>
            <a:r>
              <a:rPr lang="en-US" sz="2400" dirty="0" smtClean="0"/>
              <a:t> </a:t>
            </a:r>
            <a:r>
              <a:rPr lang="en-US" sz="2400" dirty="0"/>
              <a:t>do </a:t>
            </a:r>
            <a:r>
              <a:rPr lang="en-US" sz="2400" dirty="0" err="1" smtClean="0"/>
              <a:t>Trabalho</a:t>
            </a:r>
            <a:r>
              <a:rPr lang="en-US" sz="2400" dirty="0" smtClean="0"/>
              <a:t> </a:t>
            </a:r>
            <a:r>
              <a:rPr lang="en-US" sz="2400" dirty="0"/>
              <a:t>da </a:t>
            </a:r>
            <a:endParaRPr lang="en-US" sz="2400" dirty="0" smtClean="0"/>
          </a:p>
          <a:p>
            <a:pPr algn="just"/>
            <a:r>
              <a:rPr lang="en-US" sz="2400" dirty="0"/>
              <a:t> </a:t>
            </a:r>
            <a:r>
              <a:rPr lang="en-US" sz="2400" dirty="0" smtClean="0"/>
              <a:t>       UNAIDS </a:t>
            </a:r>
            <a:r>
              <a:rPr lang="en-US" sz="2400" dirty="0"/>
              <a:t>/ OIT</a:t>
            </a:r>
            <a:r>
              <a:rPr lang="en-US" sz="2400" dirty="0" smtClean="0"/>
              <a:t>;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3.5. </a:t>
            </a:r>
            <a:r>
              <a:rPr lang="en-US" sz="2400" dirty="0" err="1"/>
              <a:t>Fazer</a:t>
            </a:r>
            <a:r>
              <a:rPr lang="en-US" sz="2400" dirty="0"/>
              <a:t> </a:t>
            </a:r>
            <a:r>
              <a:rPr lang="en-US" sz="2400" dirty="0" err="1"/>
              <a:t>uma</a:t>
            </a:r>
            <a:r>
              <a:rPr lang="en-US" sz="2400" dirty="0"/>
              <a:t> </a:t>
            </a:r>
            <a:r>
              <a:rPr lang="en-US" sz="2400" dirty="0" err="1"/>
              <a:t>campanha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toda</a:t>
            </a:r>
            <a:r>
              <a:rPr lang="en-US" sz="2400" dirty="0"/>
              <a:t> a </a:t>
            </a:r>
            <a:r>
              <a:rPr lang="en-US" sz="2400" dirty="0" err="1"/>
              <a:t>região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a </a:t>
            </a:r>
            <a:r>
              <a:rPr lang="en-US" sz="2400" dirty="0" err="1" smtClean="0"/>
              <a:t>aplicação</a:t>
            </a:r>
            <a:endParaRPr lang="en-US" sz="2400" dirty="0" smtClean="0"/>
          </a:p>
          <a:p>
            <a:pPr algn="just"/>
            <a:r>
              <a:rPr lang="en-US" sz="2400" dirty="0"/>
              <a:t> </a:t>
            </a:r>
            <a:r>
              <a:rPr lang="en-US" sz="2400" dirty="0" smtClean="0"/>
              <a:t>       </a:t>
            </a:r>
            <a:r>
              <a:rPr lang="en-US" sz="2400" dirty="0"/>
              <a:t>e </a:t>
            </a:r>
            <a:r>
              <a:rPr lang="en-US" sz="2400" dirty="0" err="1"/>
              <a:t>regulamentação</a:t>
            </a:r>
            <a:r>
              <a:rPr lang="en-US" sz="2400" dirty="0"/>
              <a:t> da </a:t>
            </a:r>
            <a:r>
              <a:rPr lang="en-US" sz="2400" dirty="0" err="1"/>
              <a:t>Recomendação</a:t>
            </a:r>
            <a:r>
              <a:rPr lang="en-US" sz="2400" dirty="0"/>
              <a:t> 200 da OIT </a:t>
            </a:r>
            <a:r>
              <a:rPr lang="en-US" sz="2400" dirty="0" err="1" smtClean="0"/>
              <a:t>que</a:t>
            </a:r>
            <a:endParaRPr lang="en-US" sz="2400" dirty="0" smtClean="0"/>
          </a:p>
          <a:p>
            <a:pPr algn="just"/>
            <a:r>
              <a:rPr lang="en-US" sz="2400" dirty="0"/>
              <a:t> </a:t>
            </a:r>
            <a:r>
              <a:rPr lang="en-US" sz="2400" dirty="0" smtClean="0"/>
              <a:t>       </a:t>
            </a:r>
            <a:r>
              <a:rPr lang="en-US" sz="2400" dirty="0"/>
              <a:t>versa </a:t>
            </a:r>
            <a:r>
              <a:rPr lang="en-US" sz="2400" dirty="0" err="1"/>
              <a:t>sobre</a:t>
            </a:r>
            <a:r>
              <a:rPr lang="en-US" sz="2400" dirty="0"/>
              <a:t> </a:t>
            </a:r>
            <a:r>
              <a:rPr lang="en-US" sz="2400" dirty="0" err="1"/>
              <a:t>os</a:t>
            </a:r>
            <a:r>
              <a:rPr lang="en-US" sz="2400" dirty="0"/>
              <a:t> </a:t>
            </a:r>
            <a:r>
              <a:rPr lang="en-US" sz="2400" dirty="0" err="1"/>
              <a:t>direitos</a:t>
            </a:r>
            <a:r>
              <a:rPr lang="en-US" sz="2400" dirty="0"/>
              <a:t> </a:t>
            </a:r>
            <a:r>
              <a:rPr lang="en-US" sz="2400" dirty="0" err="1"/>
              <a:t>trabalhistas</a:t>
            </a:r>
            <a:r>
              <a:rPr lang="en-US" sz="2400" dirty="0"/>
              <a:t> das </a:t>
            </a:r>
            <a:r>
              <a:rPr lang="en-US" sz="2400" dirty="0" err="1"/>
              <a:t>pessoas</a:t>
            </a:r>
            <a:r>
              <a:rPr lang="en-US" sz="2400" dirty="0"/>
              <a:t> </a:t>
            </a:r>
            <a:endParaRPr lang="en-US" sz="2400" dirty="0" smtClean="0"/>
          </a:p>
          <a:p>
            <a:pPr algn="just"/>
            <a:r>
              <a:rPr lang="en-US" sz="2400" dirty="0"/>
              <a:t> </a:t>
            </a:r>
            <a:r>
              <a:rPr lang="en-US" sz="2400" dirty="0" smtClean="0"/>
              <a:t>        </a:t>
            </a:r>
            <a:r>
              <a:rPr lang="en-US" sz="2400" dirty="0" err="1" smtClean="0"/>
              <a:t>vivendo</a:t>
            </a:r>
            <a:r>
              <a:rPr lang="en-US" sz="2400" dirty="0" smtClean="0"/>
              <a:t> </a:t>
            </a:r>
            <a:r>
              <a:rPr lang="en-US" sz="2400" dirty="0"/>
              <a:t>com HIV e/</a:t>
            </a:r>
            <a:r>
              <a:rPr lang="en-US" sz="2400" dirty="0" err="1"/>
              <a:t>ou</a:t>
            </a:r>
            <a:r>
              <a:rPr lang="en-US" sz="2400" dirty="0"/>
              <a:t> AIDS.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6393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24</Words>
  <Application>Microsoft Macintosh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Solange Aparecida Caetano</dc:creator>
  <cp:lastModifiedBy>Solange Aparecida Caetano</cp:lastModifiedBy>
  <cp:revision>16</cp:revision>
  <cp:lastPrinted>2015-04-20T01:11:38Z</cp:lastPrinted>
  <dcterms:created xsi:type="dcterms:W3CDTF">2015-04-19T23:59:26Z</dcterms:created>
  <dcterms:modified xsi:type="dcterms:W3CDTF">2015-04-23T02:08:12Z</dcterms:modified>
</cp:coreProperties>
</file>