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2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C96BA-EEA3-D341-A4F8-8589B74308F8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E9C31-35B6-C443-B612-F912F8D48FB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803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216A-7C28-0D41-ACA9-525EEBC077A8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3F4B-0495-5D4B-90FE-CE7D753ECF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8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216A-7C28-0D41-ACA9-525EEBC077A8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3F4B-0495-5D4B-90FE-CE7D753ECF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39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216A-7C28-0D41-ACA9-525EEBC077A8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3F4B-0495-5D4B-90FE-CE7D753ECF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7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216A-7C28-0D41-ACA9-525EEBC077A8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3F4B-0495-5D4B-90FE-CE7D753ECF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16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216A-7C28-0D41-ACA9-525EEBC077A8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3F4B-0495-5D4B-90FE-CE7D753ECF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8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216A-7C28-0D41-ACA9-525EEBC077A8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3F4B-0495-5D4B-90FE-CE7D753ECF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98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216A-7C28-0D41-ACA9-525EEBC077A8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3F4B-0495-5D4B-90FE-CE7D753ECF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76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216A-7C28-0D41-ACA9-525EEBC077A8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3F4B-0495-5D4B-90FE-CE7D753ECF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71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216A-7C28-0D41-ACA9-525EEBC077A8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3F4B-0495-5D4B-90FE-CE7D753ECF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22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216A-7C28-0D41-ACA9-525EEBC077A8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3F4B-0495-5D4B-90FE-CE7D753ECF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6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216A-7C28-0D41-ACA9-525EEBC077A8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3F4B-0495-5D4B-90FE-CE7D753ECF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32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8216A-7C28-0D41-ACA9-525EEBC077A8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03F4B-0495-5D4B-90FE-CE7D753ECF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1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790"/>
            <a:ext cx="9144000" cy="17742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3326" y="1996484"/>
            <a:ext cx="541927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0" dirty="0" smtClean="0">
                <a:solidFill>
                  <a:srgbClr val="000000"/>
                </a:solidFill>
              </a:rPr>
              <a:t> LGBTI Collective</a:t>
            </a:r>
          </a:p>
          <a:p>
            <a:endParaRPr lang="en-US" sz="2400" dirty="0"/>
          </a:p>
          <a:p>
            <a:r>
              <a:rPr lang="en-US" sz="2800" b="1" i="0" dirty="0" smtClean="0">
                <a:solidFill>
                  <a:srgbClr val="FF0000"/>
                </a:solidFill>
              </a:rPr>
              <a:t>03 </a:t>
            </a:r>
            <a:r>
              <a:rPr lang="en-US" sz="2800" b="1" i="0" smtClean="0">
                <a:solidFill>
                  <a:srgbClr val="FF0000"/>
                </a:solidFill>
              </a:rPr>
              <a:t>Central Themes </a:t>
            </a:r>
            <a:endParaRPr lang="en-US" sz="2800" b="1" i="0" dirty="0" smtClean="0">
              <a:solidFill>
                <a:srgbClr val="FF0000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  <a:p>
            <a:pPr marL="342900" indent="-342900">
              <a:buFont typeface="Arial"/>
              <a:buChar char="•"/>
            </a:pPr>
            <a:r>
              <a:rPr lang="en-US" sz="2800" b="0" i="0" dirty="0" smtClean="0">
                <a:solidFill>
                  <a:srgbClr val="000000"/>
                </a:solidFill>
              </a:rPr>
              <a:t>Civil Rights;</a:t>
            </a:r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  <a:p>
            <a:pPr marL="342900" indent="-342900">
              <a:buFont typeface="Arial"/>
              <a:buChar char="•"/>
            </a:pPr>
            <a:r>
              <a:rPr lang="en-US" sz="2800" b="0" i="0" dirty="0" smtClean="0">
                <a:solidFill>
                  <a:srgbClr val="000000"/>
                </a:solidFill>
              </a:rPr>
              <a:t>Trade Union Rights;</a:t>
            </a:r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  <a:p>
            <a:pPr marL="342900" indent="-342900">
              <a:buFont typeface="Arial"/>
              <a:buChar char="•"/>
            </a:pPr>
            <a:r>
              <a:rPr lang="en-US" sz="2800" b="0" i="0" dirty="0" smtClean="0">
                <a:solidFill>
                  <a:srgbClr val="000000"/>
                </a:solidFill>
              </a:rPr>
              <a:t>Labor rights;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8286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790"/>
            <a:ext cx="9144000" cy="17742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1791" y="1579004"/>
            <a:ext cx="857100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800" b="1" i="0" dirty="0" smtClean="0">
                <a:solidFill>
                  <a:srgbClr val="FF0000"/>
                </a:solidFill>
              </a:rPr>
              <a:t>1.    Civil Rights;</a:t>
            </a:r>
          </a:p>
          <a:p>
            <a:endParaRPr lang="en-US" sz="2400" dirty="0"/>
          </a:p>
          <a:p>
            <a:r>
              <a:rPr lang="en-US" sz="2400" b="0" i="0" dirty="0" smtClean="0">
                <a:solidFill>
                  <a:srgbClr val="000000"/>
                </a:solidFill>
              </a:rPr>
              <a:t>1.1. Campaign for </a:t>
            </a:r>
            <a:r>
              <a:rPr lang="en-US" sz="2400" b="0" i="0" dirty="0" smtClean="0">
                <a:solidFill>
                  <a:srgbClr val="000000"/>
                </a:solidFill>
              </a:rPr>
              <a:t>the decriminalization </a:t>
            </a:r>
            <a:r>
              <a:rPr lang="en-US" sz="2400" b="0" i="0" dirty="0" smtClean="0">
                <a:solidFill>
                  <a:srgbClr val="000000"/>
                </a:solidFill>
              </a:rPr>
              <a:t>of homosexuality in the Caribbean Countries. Solidarity, </a:t>
            </a:r>
            <a:r>
              <a:rPr lang="en-US" sz="2400" b="0" i="0" dirty="0" smtClean="0">
                <a:solidFill>
                  <a:srgbClr val="000000"/>
                </a:solidFill>
              </a:rPr>
              <a:t>visit</a:t>
            </a:r>
            <a:r>
              <a:rPr lang="en-US" sz="2400" b="0" i="0" dirty="0" smtClean="0">
                <a:solidFill>
                  <a:srgbClr val="000000"/>
                </a:solidFill>
              </a:rPr>
              <a:t>, remittance of letters to governments;</a:t>
            </a:r>
          </a:p>
          <a:p>
            <a:endParaRPr lang="en-US" sz="2400" dirty="0"/>
          </a:p>
          <a:p>
            <a:r>
              <a:rPr lang="en-US" sz="2400" b="0" i="0" dirty="0" smtClean="0">
                <a:solidFill>
                  <a:srgbClr val="000000"/>
                </a:solidFill>
              </a:rPr>
              <a:t>1.2. Campaign for the criminalization of homophobia in all countries of America;</a:t>
            </a:r>
          </a:p>
          <a:p>
            <a:r>
              <a:rPr lang="en-US" sz="2400" dirty="0"/>
              <a:t> </a:t>
            </a:r>
            <a:endParaRPr lang="en-US" sz="2400" dirty="0" smtClean="0"/>
          </a:p>
          <a:p>
            <a:r>
              <a:rPr lang="en-US" sz="2400" b="0" i="0" dirty="0" smtClean="0">
                <a:solidFill>
                  <a:srgbClr val="000000"/>
                </a:solidFill>
              </a:rPr>
              <a:t>1.3. Campaign denouncing institutionalized homophobia in the Brazilian Congress </a:t>
            </a:r>
            <a:r>
              <a:rPr lang="en-US" sz="2400" dirty="0" smtClean="0">
                <a:solidFill>
                  <a:srgbClr val="000000"/>
                </a:solidFill>
              </a:rPr>
              <a:t>informing </a:t>
            </a:r>
            <a:r>
              <a:rPr lang="en-US" sz="2400" b="0" i="0" dirty="0" smtClean="0">
                <a:solidFill>
                  <a:srgbClr val="000000"/>
                </a:solidFill>
              </a:rPr>
              <a:t>and </a:t>
            </a:r>
            <a:r>
              <a:rPr lang="en-US" sz="2400" b="0" i="0" dirty="0" smtClean="0">
                <a:solidFill>
                  <a:srgbClr val="000000"/>
                </a:solidFill>
              </a:rPr>
              <a:t>calling society to put an end </a:t>
            </a:r>
            <a:r>
              <a:rPr lang="en-US" sz="2400" b="0" i="0" dirty="0" smtClean="0">
                <a:solidFill>
                  <a:srgbClr val="000000"/>
                </a:solidFill>
              </a:rPr>
              <a:t>to </a:t>
            </a:r>
            <a:r>
              <a:rPr lang="en-US" sz="2400" b="0" i="0" dirty="0" smtClean="0">
                <a:solidFill>
                  <a:srgbClr val="000000"/>
                </a:solidFill>
              </a:rPr>
              <a:t>it;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3636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790"/>
            <a:ext cx="9144000" cy="177429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52302" y="2033283"/>
            <a:ext cx="800235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0" dirty="0" smtClean="0">
                <a:solidFill>
                  <a:srgbClr val="FF0000"/>
                </a:solidFill>
              </a:rPr>
              <a:t>2.     Trade Union Rights;</a:t>
            </a:r>
          </a:p>
          <a:p>
            <a:endParaRPr lang="en-US" sz="2400" dirty="0"/>
          </a:p>
          <a:p>
            <a:r>
              <a:rPr lang="en-US" sz="2400" b="0" i="0" dirty="0" smtClean="0">
                <a:solidFill>
                  <a:srgbClr val="000000"/>
                </a:solidFill>
              </a:rPr>
              <a:t>2.1. Consolidation of the Regional LGBTI Committee with the incorporation of the </a:t>
            </a:r>
            <a:r>
              <a:rPr lang="en-US" sz="2400" b="0" i="0" dirty="0" smtClean="0">
                <a:solidFill>
                  <a:srgbClr val="000000"/>
                </a:solidFill>
              </a:rPr>
              <a:t>Caribbean</a:t>
            </a:r>
            <a:r>
              <a:rPr lang="en-US" sz="2400" b="0" i="0" dirty="0" smtClean="0">
                <a:solidFill>
                  <a:srgbClr val="000000"/>
                </a:solidFill>
              </a:rPr>
              <a:t>, US and </a:t>
            </a:r>
            <a:r>
              <a:rPr lang="en-US" sz="2400" dirty="0">
                <a:solidFill>
                  <a:srgbClr val="000000"/>
                </a:solidFill>
              </a:rPr>
              <a:t>Canada </a:t>
            </a:r>
            <a:r>
              <a:rPr lang="en-US" sz="2400" dirty="0" smtClean="0">
                <a:solidFill>
                  <a:srgbClr val="000000"/>
                </a:solidFill>
              </a:rPr>
              <a:t>sub-regions;</a:t>
            </a:r>
            <a:endParaRPr lang="en-US" sz="2400" b="0" i="0" dirty="0" smtClean="0">
              <a:solidFill>
                <a:srgbClr val="000000"/>
              </a:solidFill>
            </a:endParaRPr>
          </a:p>
          <a:p>
            <a:r>
              <a:rPr lang="en-US" sz="2400" b="0" i="0" dirty="0" smtClean="0">
                <a:solidFill>
                  <a:srgbClr val="000000"/>
                </a:solidFill>
              </a:rPr>
              <a:t>2.2</a:t>
            </a:r>
            <a:r>
              <a:rPr lang="en-US" sz="2400" b="0" i="0" dirty="0" smtClean="0">
                <a:solidFill>
                  <a:srgbClr val="000000"/>
                </a:solidFill>
              </a:rPr>
              <a:t>. Awareness campaign meant for PSI </a:t>
            </a:r>
            <a:r>
              <a:rPr lang="en-US" sz="2400" b="0" i="0" dirty="0" smtClean="0">
                <a:solidFill>
                  <a:srgbClr val="000000"/>
                </a:solidFill>
              </a:rPr>
              <a:t>affiliate entities’ leaderships </a:t>
            </a:r>
            <a:r>
              <a:rPr lang="en-US" sz="2400" b="0" i="0" dirty="0" smtClean="0">
                <a:solidFill>
                  <a:srgbClr val="000000"/>
                </a:solidFill>
              </a:rPr>
              <a:t>in the </a:t>
            </a:r>
            <a:r>
              <a:rPr lang="en-US" sz="2400" b="0" i="0" dirty="0" smtClean="0">
                <a:solidFill>
                  <a:srgbClr val="000000"/>
                </a:solidFill>
              </a:rPr>
              <a:t>Americas </a:t>
            </a:r>
            <a:r>
              <a:rPr lang="en-US" sz="2400" b="0" i="0" dirty="0" smtClean="0">
                <a:solidFill>
                  <a:srgbClr val="000000"/>
                </a:solidFill>
              </a:rPr>
              <a:t>on the LGBT issue;</a:t>
            </a:r>
          </a:p>
          <a:p>
            <a:r>
              <a:rPr lang="en-US" sz="2400" b="0" i="0" dirty="0" smtClean="0">
                <a:solidFill>
                  <a:srgbClr val="000000"/>
                </a:solidFill>
              </a:rPr>
              <a:t>2.3</a:t>
            </a:r>
            <a:r>
              <a:rPr lang="en-US" sz="2400" b="0" i="0" dirty="0" smtClean="0">
                <a:solidFill>
                  <a:srgbClr val="000000"/>
                </a:solidFill>
              </a:rPr>
              <a:t>. Empowerment of LGBTI in </a:t>
            </a:r>
            <a:r>
              <a:rPr lang="en-US" sz="2400" b="0" i="0" dirty="0" smtClean="0">
                <a:solidFill>
                  <a:srgbClr val="000000"/>
                </a:solidFill>
              </a:rPr>
              <a:t>youth </a:t>
            </a:r>
            <a:r>
              <a:rPr lang="en-US" sz="2400" b="0" i="0" dirty="0" smtClean="0">
                <a:solidFill>
                  <a:srgbClr val="000000"/>
                </a:solidFill>
              </a:rPr>
              <a:t>organizations, encouraging the creation of departments and sectors for the LGBTI theme;</a:t>
            </a:r>
          </a:p>
        </p:txBody>
      </p:sp>
    </p:spTree>
    <p:extLst>
      <p:ext uri="{BB962C8B-B14F-4D97-AF65-F5344CB8AC3E}">
        <p14:creationId xmlns:p14="http://schemas.microsoft.com/office/powerpoint/2010/main" val="124049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790"/>
            <a:ext cx="9144000" cy="177429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03685" y="2044075"/>
            <a:ext cx="793504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0" dirty="0" smtClean="0">
                <a:solidFill>
                  <a:srgbClr val="FF0000"/>
                </a:solidFill>
              </a:rPr>
              <a:t>2.     Trade Union Rights (cont.)</a:t>
            </a:r>
          </a:p>
          <a:p>
            <a:endParaRPr lang="en-US" sz="2400" dirty="0"/>
          </a:p>
          <a:p>
            <a:pPr algn="just"/>
            <a:r>
              <a:rPr lang="en-US" sz="2400" b="0" i="0" dirty="0" smtClean="0">
                <a:solidFill>
                  <a:srgbClr val="000000"/>
                </a:solidFill>
              </a:rPr>
              <a:t>2.4. To ensure LGBTI representation spaces within PSI's </a:t>
            </a:r>
            <a:r>
              <a:rPr lang="en-US" sz="2400" b="0" i="0" dirty="0" smtClean="0">
                <a:solidFill>
                  <a:srgbClr val="000000"/>
                </a:solidFill>
              </a:rPr>
              <a:t>structure;       </a:t>
            </a:r>
            <a:endParaRPr lang="en-US" sz="2400" b="0" i="0" dirty="0" smtClean="0">
              <a:solidFill>
                <a:srgbClr val="000000"/>
              </a:solidFill>
            </a:endParaRPr>
          </a:p>
          <a:p>
            <a:pPr algn="just"/>
            <a:r>
              <a:rPr lang="en-US" sz="2400" b="0" i="0" dirty="0" smtClean="0">
                <a:solidFill>
                  <a:srgbClr val="000000"/>
                </a:solidFill>
              </a:rPr>
              <a:t>2.5. </a:t>
            </a:r>
            <a:r>
              <a:rPr lang="en-US" sz="2400" b="0" i="0" dirty="0" smtClean="0">
                <a:solidFill>
                  <a:srgbClr val="000000"/>
                </a:solidFill>
              </a:rPr>
              <a:t>To raise the </a:t>
            </a:r>
            <a:r>
              <a:rPr lang="en-US" sz="2400" b="0" i="0" dirty="0" smtClean="0">
                <a:solidFill>
                  <a:srgbClr val="000000"/>
                </a:solidFill>
              </a:rPr>
              <a:t>LGBTI theme </a:t>
            </a:r>
            <a:r>
              <a:rPr lang="en-US" sz="2400" b="0" i="0" dirty="0" smtClean="0">
                <a:solidFill>
                  <a:srgbClr val="000000"/>
                </a:solidFill>
              </a:rPr>
              <a:t>in </a:t>
            </a:r>
            <a:r>
              <a:rPr lang="en-US" sz="2400" b="0" i="0" dirty="0" smtClean="0">
                <a:solidFill>
                  <a:srgbClr val="000000"/>
                </a:solidFill>
              </a:rPr>
              <a:t>all transversal </a:t>
            </a:r>
            <a:r>
              <a:rPr lang="en-US" sz="2400" b="0" i="0" dirty="0" smtClean="0">
                <a:solidFill>
                  <a:srgbClr val="000000"/>
                </a:solidFill>
              </a:rPr>
              <a:t>debates; </a:t>
            </a:r>
            <a:endParaRPr lang="en-US" sz="2400" b="0" i="0" dirty="0" smtClean="0">
              <a:solidFill>
                <a:srgbClr val="000000"/>
              </a:solidFill>
            </a:endParaRPr>
          </a:p>
          <a:p>
            <a:pPr algn="just"/>
            <a:r>
              <a:rPr lang="en-US" sz="2400" b="0" i="0" dirty="0" smtClean="0">
                <a:solidFill>
                  <a:srgbClr val="000000"/>
                </a:solidFill>
              </a:rPr>
              <a:t>2.6</a:t>
            </a:r>
            <a:r>
              <a:rPr lang="en-US" sz="2400" b="0" i="0" dirty="0" smtClean="0">
                <a:solidFill>
                  <a:srgbClr val="000000"/>
                </a:solidFill>
              </a:rPr>
              <a:t>. To promote and encourage the creation of regional and sub-regional </a:t>
            </a:r>
            <a:r>
              <a:rPr lang="en-US" sz="2400" b="0" i="0" dirty="0" smtClean="0">
                <a:solidFill>
                  <a:srgbClr val="000000"/>
                </a:solidFill>
              </a:rPr>
              <a:t>committees in </a:t>
            </a:r>
            <a:r>
              <a:rPr lang="en-US" sz="2400" b="0" i="0" dirty="0" smtClean="0">
                <a:solidFill>
                  <a:srgbClr val="000000"/>
                </a:solidFill>
              </a:rPr>
              <a:t>other regions of PSI;</a:t>
            </a:r>
          </a:p>
          <a:p>
            <a:pPr algn="just"/>
            <a:r>
              <a:rPr lang="en-US" sz="2400" b="0" i="0" dirty="0" smtClean="0">
                <a:solidFill>
                  <a:srgbClr val="000000"/>
                </a:solidFill>
              </a:rPr>
              <a:t>2.7. To renew the partnership with IE for the LGBTI </a:t>
            </a:r>
            <a:r>
              <a:rPr lang="en-US" sz="2400" b="0" i="0" dirty="0" smtClean="0">
                <a:solidFill>
                  <a:srgbClr val="000000"/>
                </a:solidFill>
              </a:rPr>
              <a:t>theme and </a:t>
            </a:r>
            <a:r>
              <a:rPr lang="en-US" sz="2400" b="0" i="0" dirty="0" smtClean="0">
                <a:solidFill>
                  <a:srgbClr val="000000"/>
                </a:solidFill>
              </a:rPr>
              <a:t>the production of material, as well as a campaign to raise  </a:t>
            </a:r>
            <a:r>
              <a:rPr lang="en-US" sz="2400" b="0" i="0" dirty="0" smtClean="0">
                <a:solidFill>
                  <a:srgbClr val="000000"/>
                </a:solidFill>
              </a:rPr>
              <a:t>awareness in </a:t>
            </a:r>
            <a:r>
              <a:rPr lang="en-US" sz="2400" b="0" i="0" dirty="0" smtClean="0">
                <a:solidFill>
                  <a:srgbClr val="000000"/>
                </a:solidFill>
              </a:rPr>
              <a:t>elementary schools;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691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790"/>
            <a:ext cx="9144000" cy="177429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74081" y="1838640"/>
            <a:ext cx="7776205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0" dirty="0" smtClean="0">
                <a:solidFill>
                  <a:srgbClr val="FF0000"/>
                </a:solidFill>
              </a:rPr>
              <a:t>3.    Labor rights;</a:t>
            </a:r>
          </a:p>
          <a:p>
            <a:endParaRPr lang="en-US" sz="2400" dirty="0"/>
          </a:p>
          <a:p>
            <a:pPr algn="just"/>
            <a:r>
              <a:rPr lang="en-US" sz="2400" b="0" i="0" dirty="0" smtClean="0">
                <a:solidFill>
                  <a:srgbClr val="000000"/>
                </a:solidFill>
              </a:rPr>
              <a:t>3.1. To survey the </a:t>
            </a:r>
            <a:r>
              <a:rPr lang="en-US" sz="2400" b="0" i="0" dirty="0" smtClean="0">
                <a:solidFill>
                  <a:srgbClr val="000000"/>
                </a:solidFill>
              </a:rPr>
              <a:t>clauses which </a:t>
            </a:r>
            <a:r>
              <a:rPr lang="en-US" sz="2400" b="0" i="0" dirty="0" smtClean="0">
                <a:solidFill>
                  <a:srgbClr val="000000"/>
                </a:solidFill>
              </a:rPr>
              <a:t>may </a:t>
            </a:r>
            <a:r>
              <a:rPr lang="en-US" sz="2400" b="0" i="0" dirty="0" smtClean="0">
                <a:solidFill>
                  <a:srgbClr val="000000"/>
                </a:solidFill>
              </a:rPr>
              <a:t>be included </a:t>
            </a:r>
            <a:r>
              <a:rPr lang="en-US" sz="2400" b="0" i="0" dirty="0" smtClean="0">
                <a:solidFill>
                  <a:srgbClr val="000000"/>
                </a:solidFill>
              </a:rPr>
              <a:t>in collective </a:t>
            </a:r>
            <a:r>
              <a:rPr lang="en-US" sz="2400" b="0" i="0" dirty="0" smtClean="0">
                <a:solidFill>
                  <a:srgbClr val="000000"/>
                </a:solidFill>
              </a:rPr>
              <a:t>bargain </a:t>
            </a:r>
            <a:r>
              <a:rPr lang="en-US" sz="2400" b="0" i="0" dirty="0" smtClean="0">
                <a:solidFill>
                  <a:srgbClr val="000000"/>
                </a:solidFill>
              </a:rPr>
              <a:t>agreements; 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b="0" i="0" dirty="0" smtClean="0">
                <a:solidFill>
                  <a:srgbClr val="000000"/>
                </a:solidFill>
              </a:rPr>
              <a:t>3.2. </a:t>
            </a:r>
            <a:r>
              <a:rPr lang="en-US" sz="2400" b="0" i="0" dirty="0" smtClean="0">
                <a:solidFill>
                  <a:srgbClr val="000000"/>
                </a:solidFill>
              </a:rPr>
              <a:t>To look for </a:t>
            </a:r>
            <a:r>
              <a:rPr lang="en-US" sz="2400" b="0" i="0" dirty="0" smtClean="0">
                <a:solidFill>
                  <a:srgbClr val="000000"/>
                </a:solidFill>
              </a:rPr>
              <a:t>models used by affiliates </a:t>
            </a:r>
            <a:r>
              <a:rPr lang="en-US" sz="2400" b="0" i="0" dirty="0" smtClean="0">
                <a:solidFill>
                  <a:srgbClr val="000000"/>
                </a:solidFill>
              </a:rPr>
              <a:t>that have already </a:t>
            </a:r>
            <a:r>
              <a:rPr lang="en-US" sz="2400" b="0" i="0" dirty="0" smtClean="0">
                <a:solidFill>
                  <a:srgbClr val="000000"/>
                </a:solidFill>
              </a:rPr>
              <a:t>adopted LGBTI </a:t>
            </a:r>
            <a:r>
              <a:rPr lang="en-US" sz="2400" b="0" i="0" dirty="0" smtClean="0">
                <a:solidFill>
                  <a:srgbClr val="000000"/>
                </a:solidFill>
              </a:rPr>
              <a:t>clauses </a:t>
            </a:r>
            <a:r>
              <a:rPr lang="en-US" sz="2400" b="0" i="0" dirty="0" smtClean="0">
                <a:solidFill>
                  <a:srgbClr val="000000"/>
                </a:solidFill>
              </a:rPr>
              <a:t>specific </a:t>
            </a:r>
            <a:r>
              <a:rPr lang="en-US" sz="2400" b="0" i="0" dirty="0" smtClean="0">
                <a:solidFill>
                  <a:srgbClr val="000000"/>
                </a:solidFill>
              </a:rPr>
              <a:t>to their demands;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b="0" i="0" dirty="0" smtClean="0">
                <a:solidFill>
                  <a:srgbClr val="000000"/>
                </a:solidFill>
              </a:rPr>
              <a:t>3.3. To adapt and extend the </a:t>
            </a:r>
            <a:r>
              <a:rPr lang="en-US" sz="2400" b="0" i="0" dirty="0" smtClean="0">
                <a:solidFill>
                  <a:srgbClr val="000000"/>
                </a:solidFill>
              </a:rPr>
              <a:t>guidebook produced </a:t>
            </a:r>
            <a:r>
              <a:rPr lang="en-US" sz="2400" b="0" i="0" dirty="0" smtClean="0">
                <a:solidFill>
                  <a:srgbClr val="000000"/>
                </a:solidFill>
              </a:rPr>
              <a:t>by the Brazilian LGBT Committee for the </a:t>
            </a:r>
            <a:r>
              <a:rPr lang="en-US" sz="2400" b="0" i="0" dirty="0" smtClean="0">
                <a:solidFill>
                  <a:srgbClr val="000000"/>
                </a:solidFill>
              </a:rPr>
              <a:t>Region Inter-American</a:t>
            </a:r>
            <a:r>
              <a:rPr lang="en-US" sz="2400" b="0" i="0" dirty="0" smtClean="0">
                <a:solidFill>
                  <a:srgbClr val="000000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35987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790"/>
            <a:ext cx="9144000" cy="177429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9289" y="2274838"/>
            <a:ext cx="793277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0" dirty="0" smtClean="0">
                <a:solidFill>
                  <a:srgbClr val="FF0000"/>
                </a:solidFill>
              </a:rPr>
              <a:t>3.    Labor rights (cont)</a:t>
            </a:r>
          </a:p>
          <a:p>
            <a:endParaRPr lang="en-US" sz="2400" dirty="0" smtClean="0"/>
          </a:p>
          <a:p>
            <a:pPr algn="just"/>
            <a:r>
              <a:rPr lang="en-US" sz="2400" b="0" i="0" dirty="0" smtClean="0">
                <a:solidFill>
                  <a:srgbClr val="000000"/>
                </a:solidFill>
              </a:rPr>
              <a:t>3.4. To use </a:t>
            </a:r>
            <a:r>
              <a:rPr lang="en-US" sz="2400" b="0" i="0" dirty="0" smtClean="0">
                <a:solidFill>
                  <a:srgbClr val="000000"/>
                </a:solidFill>
              </a:rPr>
              <a:t>the </a:t>
            </a:r>
            <a:r>
              <a:rPr lang="en-US" sz="2400" b="0" i="0" dirty="0" smtClean="0">
                <a:solidFill>
                  <a:srgbClr val="000000"/>
                </a:solidFill>
              </a:rPr>
              <a:t>guidebook Promoting Human Rights of LGBT People </a:t>
            </a:r>
            <a:r>
              <a:rPr lang="en-US" sz="2400" b="0" i="0" dirty="0" smtClean="0">
                <a:solidFill>
                  <a:srgbClr val="000000"/>
                </a:solidFill>
              </a:rPr>
              <a:t>in </a:t>
            </a:r>
            <a:r>
              <a:rPr lang="en-US" sz="2400" b="0" i="0" dirty="0" smtClean="0">
                <a:solidFill>
                  <a:srgbClr val="000000"/>
                </a:solidFill>
              </a:rPr>
              <a:t>the </a:t>
            </a:r>
            <a:r>
              <a:rPr lang="en-US" sz="2400" b="0" i="0" dirty="0" smtClean="0">
                <a:solidFill>
                  <a:srgbClr val="000000"/>
                </a:solidFill>
              </a:rPr>
              <a:t>World </a:t>
            </a:r>
            <a:r>
              <a:rPr lang="en-US" sz="2400" b="0" i="0" dirty="0" smtClean="0">
                <a:solidFill>
                  <a:srgbClr val="000000"/>
                </a:solidFill>
              </a:rPr>
              <a:t>of </a:t>
            </a:r>
            <a:r>
              <a:rPr lang="en-US" sz="2400" b="0" i="0" dirty="0" smtClean="0">
                <a:solidFill>
                  <a:srgbClr val="000000"/>
                </a:solidFill>
              </a:rPr>
              <a:t>Work</a:t>
            </a:r>
            <a:r>
              <a:rPr lang="en-US" sz="2400" b="0" i="0" dirty="0" smtClean="0">
                <a:solidFill>
                  <a:srgbClr val="000000"/>
                </a:solidFill>
              </a:rPr>
              <a:t>, by </a:t>
            </a:r>
            <a:r>
              <a:rPr lang="en-US" sz="2400" b="0" i="0" dirty="0" smtClean="0">
                <a:solidFill>
                  <a:srgbClr val="000000"/>
                </a:solidFill>
              </a:rPr>
              <a:t>UNAIDS/ILO as a model;</a:t>
            </a:r>
            <a:endParaRPr lang="en-US" sz="2400" b="0" i="0" dirty="0" smtClean="0">
              <a:solidFill>
                <a:srgbClr val="000000"/>
              </a:solidFill>
            </a:endParaRPr>
          </a:p>
          <a:p>
            <a:pPr algn="just"/>
            <a:endParaRPr lang="en-US" sz="2400" dirty="0"/>
          </a:p>
          <a:p>
            <a:pPr algn="just"/>
            <a:r>
              <a:rPr lang="en-US" sz="2400" b="0" i="0" dirty="0" smtClean="0">
                <a:solidFill>
                  <a:srgbClr val="000000"/>
                </a:solidFill>
              </a:rPr>
              <a:t>3.5. To campaign throughout the region for the </a:t>
            </a:r>
            <a:r>
              <a:rPr lang="en-US" sz="2400" b="0" i="0" dirty="0" smtClean="0">
                <a:solidFill>
                  <a:srgbClr val="000000"/>
                </a:solidFill>
              </a:rPr>
              <a:t>enforcement and </a:t>
            </a:r>
            <a:r>
              <a:rPr lang="en-US" sz="2400" b="0" i="0" dirty="0" smtClean="0">
                <a:solidFill>
                  <a:srgbClr val="000000"/>
                </a:solidFill>
              </a:rPr>
              <a:t>regulation of the ILO Recommendation </a:t>
            </a:r>
            <a:r>
              <a:rPr lang="en-US" sz="2400" b="0" i="0" dirty="0" smtClean="0">
                <a:solidFill>
                  <a:srgbClr val="000000"/>
                </a:solidFill>
              </a:rPr>
              <a:t>200, which deals </a:t>
            </a:r>
            <a:r>
              <a:rPr lang="en-US" sz="2400" b="0" i="0" dirty="0" smtClean="0">
                <a:solidFill>
                  <a:srgbClr val="000000"/>
                </a:solidFill>
              </a:rPr>
              <a:t>with labor rights of </a:t>
            </a:r>
            <a:r>
              <a:rPr lang="en-US" sz="2400" b="0" i="0" dirty="0" smtClean="0">
                <a:solidFill>
                  <a:srgbClr val="000000"/>
                </a:solidFill>
              </a:rPr>
              <a:t>people living </a:t>
            </a:r>
            <a:r>
              <a:rPr lang="en-US" sz="2400" b="0" i="0" dirty="0" smtClean="0">
                <a:solidFill>
                  <a:srgbClr val="000000"/>
                </a:solidFill>
              </a:rPr>
              <a:t>with HIV and/or AIDS.</a:t>
            </a:r>
          </a:p>
        </p:txBody>
      </p:sp>
    </p:spTree>
    <p:extLst>
      <p:ext uri="{BB962C8B-B14F-4D97-AF65-F5344CB8AC3E}">
        <p14:creationId xmlns:p14="http://schemas.microsoft.com/office/powerpoint/2010/main" val="149639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26</Words>
  <Application>Microsoft Office PowerPoint</Application>
  <PresentationFormat>Apresentação na tela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Solange Aparecida Caetano</dc:creator>
  <cp:lastModifiedBy>emerson marinheiro</cp:lastModifiedBy>
  <cp:revision>22</cp:revision>
  <cp:lastPrinted>2015-04-20T01:11:38Z</cp:lastPrinted>
  <dcterms:created xsi:type="dcterms:W3CDTF">2015-04-19T23:59:26Z</dcterms:created>
  <dcterms:modified xsi:type="dcterms:W3CDTF">2015-06-25T01:24:32Z</dcterms:modified>
</cp:coreProperties>
</file>