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306" y="15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96BA-EEA3-D341-A4F8-8589B74308F8}" type="datetimeFigureOut">
              <a:rPr lang="en-US" smtClean="0"/>
              <a:t>6/29/2015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9C31-35B6-C443-B612-F912F8D48FB0}" type="slidenum">
              <a:rPr lang="en-US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80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9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7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216A-7C28-0D41-ACA9-525EEBC077A8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1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326" y="1996484"/>
            <a:ext cx="541927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Colectivo GLBTI</a:t>
            </a:r>
          </a:p>
          <a:p>
            <a:endParaRPr lang="es-MX" sz="2400" dirty="0"/>
          </a:p>
          <a:p>
            <a:r>
              <a:rPr lang="es-MX" sz="2800" b="1" dirty="0" smtClean="0">
                <a:solidFill>
                  <a:srgbClr val="FF0000"/>
                </a:solidFill>
              </a:rPr>
              <a:t>03 Ejes Temáticos </a:t>
            </a:r>
          </a:p>
          <a:p>
            <a:pPr marL="342900" indent="-342900">
              <a:buFont typeface="Arial"/>
              <a:buChar char="•"/>
            </a:pPr>
            <a:endParaRPr lang="es-MX" sz="2800" dirty="0" smtClean="0"/>
          </a:p>
          <a:p>
            <a:pPr marL="342900" indent="-342900">
              <a:buFont typeface="Arial"/>
              <a:buChar char="•"/>
            </a:pPr>
            <a:r>
              <a:rPr lang="es-MX" dirty="0" smtClean="0"/>
              <a:t>Derechos Civiles;</a:t>
            </a:r>
          </a:p>
          <a:p>
            <a:pPr marL="342900" indent="-342900">
              <a:buFont typeface="Arial"/>
              <a:buChar char="•"/>
            </a:pPr>
            <a:endParaRPr lang="es-MX" sz="2800" dirty="0" smtClean="0"/>
          </a:p>
          <a:p>
            <a:pPr marL="342900" indent="-342900">
              <a:buFont typeface="Arial"/>
              <a:buChar char="•"/>
            </a:pPr>
            <a:r>
              <a:rPr lang="es-MX" dirty="0" smtClean="0"/>
              <a:t>Derechos Sindicales;</a:t>
            </a:r>
          </a:p>
          <a:p>
            <a:pPr marL="342900" indent="-342900">
              <a:buFont typeface="Arial"/>
              <a:buChar char="•"/>
            </a:pPr>
            <a:endParaRPr lang="es-MX" sz="2800" dirty="0" smtClean="0"/>
          </a:p>
          <a:p>
            <a:pPr marL="342900" indent="-342900">
              <a:buFont typeface="Arial"/>
              <a:buChar char="•"/>
            </a:pPr>
            <a:r>
              <a:rPr lang="es-MX" dirty="0" smtClean="0"/>
              <a:t>Derechos Laborales;</a:t>
            </a:r>
          </a:p>
          <a:p>
            <a:pPr marL="342900" indent="-342900">
              <a:buFont typeface="Arial"/>
              <a:buChar char="•"/>
            </a:pP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98286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91" y="1579004"/>
            <a:ext cx="857100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>
              <a:solidFill>
                <a:srgbClr val="FF0000"/>
              </a:solidFill>
            </a:endParaRPr>
          </a:p>
          <a:p>
            <a:r>
              <a:rPr lang="es-MX" sz="2800" b="1" dirty="0">
                <a:solidFill>
                  <a:srgbClr val="FF0000"/>
                </a:solidFill>
              </a:rPr>
              <a:t>1.    </a:t>
            </a:r>
            <a:r>
              <a:rPr lang="es-MX" sz="2800" b="1" dirty="0" smtClean="0">
                <a:solidFill>
                  <a:srgbClr val="FF0000"/>
                </a:solidFill>
              </a:rPr>
              <a:t>Derechos Civiles</a:t>
            </a:r>
          </a:p>
          <a:p>
            <a:endParaRPr lang="es-MX" sz="2400" dirty="0"/>
          </a:p>
          <a:p>
            <a:r>
              <a:rPr lang="es-MX" sz="2400" dirty="0"/>
              <a:t>1.1. </a:t>
            </a:r>
            <a:r>
              <a:rPr lang="es-MX" sz="2400" dirty="0" smtClean="0"/>
              <a:t>Campaña por la despenalización de la homosexualidad en Países del Caribe.</a:t>
            </a:r>
            <a:r>
              <a:rPr lang="es-MX" sz="2400" dirty="0"/>
              <a:t> </a:t>
            </a:r>
            <a:r>
              <a:rPr lang="es-MX" sz="2400" dirty="0" smtClean="0"/>
              <a:t>Solidaridad, </a:t>
            </a:r>
            <a:r>
              <a:rPr lang="es-MX" sz="2400" dirty="0" smtClean="0"/>
              <a:t>visita</a:t>
            </a:r>
            <a:r>
              <a:rPr lang="es-MX" sz="2400" dirty="0" smtClean="0"/>
              <a:t>, envío de cartas a los gobiernos;</a:t>
            </a:r>
          </a:p>
          <a:p>
            <a:endParaRPr lang="es-MX" sz="2400" dirty="0"/>
          </a:p>
          <a:p>
            <a:r>
              <a:rPr lang="es-MX" sz="2400" dirty="0"/>
              <a:t>1.2.  </a:t>
            </a:r>
            <a:r>
              <a:rPr lang="es-MX" sz="2400" dirty="0" smtClean="0"/>
              <a:t>Campaña </a:t>
            </a:r>
            <a:r>
              <a:rPr lang="es-MX" sz="2400" dirty="0" smtClean="0"/>
              <a:t>por </a:t>
            </a:r>
            <a:r>
              <a:rPr lang="es-MX" sz="2400" dirty="0" smtClean="0"/>
              <a:t>la </a:t>
            </a:r>
            <a:r>
              <a:rPr lang="es-MX" sz="2400" dirty="0" smtClean="0"/>
              <a:t>penalización </a:t>
            </a:r>
            <a:r>
              <a:rPr lang="es-MX" sz="2400" dirty="0" smtClean="0"/>
              <a:t>de la homofobia en todos los países de América:</a:t>
            </a:r>
          </a:p>
          <a:p>
            <a:r>
              <a:rPr lang="es-MX" sz="2400" dirty="0"/>
              <a:t> </a:t>
            </a:r>
            <a:endParaRPr lang="es-MX" sz="2400" dirty="0" smtClean="0"/>
          </a:p>
          <a:p>
            <a:r>
              <a:rPr lang="es-MX" sz="2400" dirty="0" smtClean="0"/>
              <a:t>1.3. Campaña de denuncia de la homofobia institucionalizada en el Congreso </a:t>
            </a:r>
            <a:r>
              <a:rPr lang="es-MX" sz="2400" dirty="0" smtClean="0"/>
              <a:t>Brasileño </a:t>
            </a:r>
            <a:r>
              <a:rPr lang="es-MX" sz="2400" dirty="0" smtClean="0"/>
              <a:t>que </a:t>
            </a:r>
            <a:r>
              <a:rPr lang="es-MX" sz="2400" dirty="0" smtClean="0"/>
              <a:t>informa </a:t>
            </a:r>
            <a:r>
              <a:rPr lang="es-MX" sz="2400" dirty="0" smtClean="0"/>
              <a:t>y convoca a la sociedad a dar un «basta»;</a:t>
            </a:r>
          </a:p>
          <a:p>
            <a:endParaRPr lang="es-MX" sz="2400" dirty="0" smtClean="0"/>
          </a:p>
          <a:p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43636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2302" y="2033283"/>
            <a:ext cx="800235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2.    </a:t>
            </a:r>
            <a:r>
              <a:rPr lang="es-MX" sz="2800" b="1" dirty="0" smtClean="0">
                <a:solidFill>
                  <a:srgbClr val="FF0000"/>
                </a:solidFill>
              </a:rPr>
              <a:t>Derechos Sindicales</a:t>
            </a:r>
          </a:p>
          <a:p>
            <a:endParaRPr lang="es-MX" sz="2400" dirty="0"/>
          </a:p>
          <a:p>
            <a:r>
              <a:rPr lang="es-MX" sz="2400" dirty="0"/>
              <a:t>2.1.  Consolidación del Comité Regional LGBTI, con la incorporación de las Subregiones del Caribe, EEUU y Canadá;</a:t>
            </a:r>
          </a:p>
          <a:p>
            <a:endParaRPr lang="es-MX" sz="2400" dirty="0"/>
          </a:p>
          <a:p>
            <a:r>
              <a:rPr lang="es-MX" sz="2400" dirty="0"/>
              <a:t>2.2. </a:t>
            </a:r>
            <a:r>
              <a:rPr lang="es-MX" sz="2400" dirty="0" smtClean="0"/>
              <a:t>Campaña de sensibilización dirigida a las direcciones de las entidades afiliadas </a:t>
            </a:r>
            <a:r>
              <a:rPr lang="es-MX" sz="2400" dirty="0" smtClean="0"/>
              <a:t>a </a:t>
            </a:r>
            <a:r>
              <a:rPr lang="es-MX" sz="2400" dirty="0" smtClean="0"/>
              <a:t>la ISP en las Américas sobre la temática LGBT;</a:t>
            </a:r>
          </a:p>
          <a:p>
            <a:endParaRPr lang="es-MX" sz="2400" dirty="0"/>
          </a:p>
          <a:p>
            <a:r>
              <a:rPr lang="es-MX" sz="2400" dirty="0"/>
              <a:t>2.3. </a:t>
            </a:r>
            <a:r>
              <a:rPr lang="es-MX" sz="2400" dirty="0" smtClean="0"/>
              <a:t>Empoderamiento de los LGBTI en las entidades base, incentivando la creación de secretarías y coordinaciones para la temática LGBTI;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4049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3685" y="2044075"/>
            <a:ext cx="79350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2.    </a:t>
            </a:r>
            <a:r>
              <a:rPr lang="es-MX" sz="2800" b="1" dirty="0" smtClean="0">
                <a:solidFill>
                  <a:srgbClr val="FF0000"/>
                </a:solidFill>
              </a:rPr>
              <a:t>Derechos Sindicales (cont.)</a:t>
            </a:r>
          </a:p>
          <a:p>
            <a:endParaRPr lang="es-MX" sz="2400" dirty="0"/>
          </a:p>
          <a:p>
            <a:pPr algn="just"/>
            <a:r>
              <a:rPr lang="es-MX" sz="2400" dirty="0"/>
              <a:t>2.4. </a:t>
            </a:r>
            <a:r>
              <a:rPr lang="es-MX" sz="2400" dirty="0" smtClean="0"/>
              <a:t>Garantizar espacio de representación LGBTI en la estructura de la </a:t>
            </a:r>
            <a:r>
              <a:rPr lang="es-MX" sz="2400" dirty="0" smtClean="0"/>
              <a:t>ISP</a:t>
            </a:r>
            <a:r>
              <a:rPr lang="es-MX" sz="2400" dirty="0" smtClean="0"/>
              <a:t>;</a:t>
            </a:r>
          </a:p>
          <a:p>
            <a:pPr algn="just"/>
            <a:r>
              <a:rPr lang="es-MX" sz="2400" dirty="0"/>
              <a:t>2.5. </a:t>
            </a:r>
            <a:r>
              <a:rPr lang="es-MX" sz="2400" dirty="0" smtClean="0"/>
              <a:t>Que la temática LGBTI se incluya en todos los debates</a:t>
            </a:r>
            <a:r>
              <a:rPr lang="es-MX" sz="2400" dirty="0"/>
              <a:t> </a:t>
            </a:r>
            <a:endParaRPr lang="es-MX" sz="2400" dirty="0" smtClean="0"/>
          </a:p>
          <a:p>
            <a:pPr algn="just"/>
            <a:r>
              <a:rPr lang="es-MX" sz="2400" dirty="0" smtClean="0"/>
              <a:t>        transversales;</a:t>
            </a:r>
          </a:p>
          <a:p>
            <a:pPr algn="just"/>
            <a:r>
              <a:rPr lang="es-MX" sz="2400" dirty="0" smtClean="0"/>
              <a:t>2.6. Promover </a:t>
            </a:r>
            <a:r>
              <a:rPr lang="es-MX" sz="2400" dirty="0"/>
              <a:t>e incentivar la creación de los Comités Subregionales </a:t>
            </a:r>
            <a:r>
              <a:rPr lang="es-MX" sz="2400" dirty="0" smtClean="0"/>
              <a:t>y </a:t>
            </a:r>
            <a:r>
              <a:rPr lang="es-MX" sz="2400" dirty="0" smtClean="0"/>
              <a:t>Regionales en las demás regiones de la ISP</a:t>
            </a:r>
            <a:r>
              <a:rPr lang="es-MX" sz="2400" dirty="0" smtClean="0"/>
              <a:t>;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/>
              <a:t>2.7. Reactivar la alianza con la IE para la temática </a:t>
            </a:r>
            <a:r>
              <a:rPr lang="es-MX" sz="2400" dirty="0" smtClean="0"/>
              <a:t>LGBTI, </a:t>
            </a:r>
            <a:r>
              <a:rPr lang="es-MX" sz="2400" dirty="0"/>
              <a:t>con </a:t>
            </a:r>
            <a:r>
              <a:rPr lang="es-MX" sz="2400" dirty="0" smtClean="0"/>
              <a:t>la</a:t>
            </a:r>
            <a:r>
              <a:rPr lang="es-MX" dirty="0" smtClean="0"/>
              <a:t>        </a:t>
            </a:r>
            <a:r>
              <a:rPr lang="es-MX" sz="2400" dirty="0" smtClean="0"/>
              <a:t>producción de material y una campaña que </a:t>
            </a:r>
            <a:r>
              <a:rPr lang="es-MX" sz="2400" dirty="0" smtClean="0"/>
              <a:t>introduzca la         </a:t>
            </a:r>
            <a:r>
              <a:rPr lang="es-MX" sz="2400" dirty="0" smtClean="0"/>
              <a:t>temática en las escuelas de Enseñanza Básica;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8691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4081" y="1838640"/>
            <a:ext cx="777620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3.    </a:t>
            </a:r>
            <a:r>
              <a:rPr lang="es-MX" sz="2800" b="1" dirty="0" smtClean="0">
                <a:solidFill>
                  <a:srgbClr val="FF0000"/>
                </a:solidFill>
              </a:rPr>
              <a:t>Derechos Laborales</a:t>
            </a:r>
          </a:p>
          <a:p>
            <a:endParaRPr lang="es-MX" sz="2400" dirty="0"/>
          </a:p>
          <a:p>
            <a:pPr algn="just"/>
            <a:r>
              <a:rPr lang="es-MX" sz="2400" dirty="0"/>
              <a:t>3.1.  </a:t>
            </a:r>
            <a:r>
              <a:rPr lang="es-MX" sz="2400" dirty="0" smtClean="0"/>
              <a:t>Hacer un relevamiento de las cláusulas que se pueden</a:t>
            </a:r>
          </a:p>
          <a:p>
            <a:pPr algn="just"/>
            <a:r>
              <a:rPr lang="es-MX" sz="2400" dirty="0" smtClean="0"/>
              <a:t>         incluir en los acuerdos colectivos;</a:t>
            </a:r>
            <a:r>
              <a:rPr lang="es-MX" sz="2400" dirty="0"/>
              <a:t>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3.2. </a:t>
            </a:r>
            <a:r>
              <a:rPr lang="es-MX" sz="2400" dirty="0" smtClean="0"/>
              <a:t>Buscar modelos en afiliadas que ya incluyen cláusulas </a:t>
            </a:r>
          </a:p>
          <a:p>
            <a:pPr algn="just"/>
            <a:r>
              <a:rPr lang="es-MX" sz="2400" dirty="0" smtClean="0"/>
              <a:t>        específicas para LGBTI en sus reivindicaciones;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3.3. </a:t>
            </a:r>
            <a:r>
              <a:rPr lang="es-MX" sz="2400" dirty="0" smtClean="0"/>
              <a:t>Adaptar y ampliar la cartilla de derechos laborales </a:t>
            </a:r>
          </a:p>
          <a:p>
            <a:pPr algn="just"/>
            <a:r>
              <a:rPr lang="es-MX" sz="2400" dirty="0" smtClean="0"/>
              <a:t>        producida por el Comité LGBTI Brasileño para la Región</a:t>
            </a:r>
          </a:p>
          <a:p>
            <a:pPr algn="just"/>
            <a:r>
              <a:rPr lang="es-MX" sz="2400" dirty="0" smtClean="0"/>
              <a:t>        </a:t>
            </a:r>
            <a:r>
              <a:rPr lang="es-MX" sz="2400" dirty="0"/>
              <a:t>Interamericana;</a:t>
            </a:r>
          </a:p>
        </p:txBody>
      </p:sp>
    </p:spTree>
    <p:extLst>
      <p:ext uri="{BB962C8B-B14F-4D97-AF65-F5344CB8AC3E}">
        <p14:creationId xmlns:p14="http://schemas.microsoft.com/office/powerpoint/2010/main" val="235987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289" y="2274838"/>
            <a:ext cx="793277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3.    </a:t>
            </a:r>
            <a:r>
              <a:rPr lang="es-MX" sz="2800" b="1" dirty="0" smtClean="0">
                <a:solidFill>
                  <a:srgbClr val="FF0000"/>
                </a:solidFill>
              </a:rPr>
              <a:t>Derechos Laborales (cont.)</a:t>
            </a:r>
            <a:endParaRPr lang="es-MX" sz="2800" b="1" dirty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3.4. Utilizar como modelo la cartilla </a:t>
            </a:r>
            <a:r>
              <a:rPr lang="es-MX" sz="2400" dirty="0" smtClean="0"/>
              <a:t>«Promoción </a:t>
            </a:r>
            <a:r>
              <a:rPr lang="es-MX" sz="2400" dirty="0" smtClean="0"/>
              <a:t>de los </a:t>
            </a:r>
            <a:r>
              <a:rPr lang="es-MX" sz="2400" dirty="0" smtClean="0"/>
              <a:t>Derechos Humanos </a:t>
            </a:r>
            <a:r>
              <a:rPr lang="es-MX" sz="2400" dirty="0" smtClean="0"/>
              <a:t>de las Personas LGBT en el Mundo del </a:t>
            </a:r>
            <a:r>
              <a:rPr lang="es-MX" sz="2400" dirty="0" smtClean="0"/>
              <a:t>Trabajo», </a:t>
            </a:r>
            <a:r>
              <a:rPr lang="es-MX" sz="2400" dirty="0" smtClean="0"/>
              <a:t>de la</a:t>
            </a:r>
            <a:r>
              <a:rPr lang="es-MX" sz="2400" dirty="0"/>
              <a:t> </a:t>
            </a:r>
            <a:r>
              <a:rPr lang="es-MX" sz="2400" dirty="0" smtClean="0"/>
              <a:t>UNAIDS </a:t>
            </a:r>
            <a:r>
              <a:rPr lang="es-MX" sz="2400" dirty="0" smtClean="0"/>
              <a:t>/ OIT;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3.5. </a:t>
            </a:r>
            <a:r>
              <a:rPr lang="es-MX" sz="2400" dirty="0" smtClean="0"/>
              <a:t>Hacer una campaña en toda la región para la aplicación</a:t>
            </a:r>
          </a:p>
          <a:p>
            <a:pPr algn="just"/>
            <a:r>
              <a:rPr lang="es-MX" sz="2400" dirty="0" smtClean="0"/>
              <a:t>        </a:t>
            </a:r>
            <a:r>
              <a:rPr lang="es-MX" sz="2400" dirty="0"/>
              <a:t>y reglamentación de la Recomendación 200 de la OIT, que</a:t>
            </a:r>
            <a:endParaRPr lang="es-MX" sz="2400" dirty="0" smtClean="0"/>
          </a:p>
          <a:p>
            <a:pPr algn="just"/>
            <a:r>
              <a:rPr lang="es-MX" sz="2400" dirty="0" smtClean="0"/>
              <a:t>        versa sobre los derechos laborales de las personas </a:t>
            </a:r>
            <a:endParaRPr lang="es-MX" sz="2400" dirty="0" smtClean="0"/>
          </a:p>
          <a:p>
            <a:pPr algn="just"/>
            <a:r>
              <a:rPr lang="es-MX" sz="2400" smtClean="0"/>
              <a:t>        que </a:t>
            </a:r>
            <a:r>
              <a:rPr lang="es-MX" sz="2400" dirty="0" smtClean="0"/>
              <a:t>viven con VIH y/o SIDA.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49639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</Words>
  <Application>Microsoft Office PowerPoint</Application>
  <PresentationFormat>Apresentação na tela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Solange Aparecida Caetano</dc:creator>
  <cp:lastModifiedBy>Acer</cp:lastModifiedBy>
  <cp:revision>25</cp:revision>
  <cp:lastPrinted>2015-04-20T01:11:38Z</cp:lastPrinted>
  <dcterms:created xsi:type="dcterms:W3CDTF">2015-04-19T23:59:26Z</dcterms:created>
  <dcterms:modified xsi:type="dcterms:W3CDTF">2015-06-29T17:18:40Z</dcterms:modified>
</cp:coreProperties>
</file>