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6" r:id="rId16"/>
    <p:sldId id="277" r:id="rId17"/>
    <p:sldId id="270" r:id="rId18"/>
    <p:sldId id="271" r:id="rId19"/>
    <p:sldId id="272" r:id="rId20"/>
    <p:sldId id="273" r:id="rId21"/>
    <p:sldId id="274" r:id="rId22"/>
    <p:sldId id="275" r:id="rId23"/>
    <p:sldId id="278" r:id="rId24"/>
    <p:sldId id="282" r:id="rId25"/>
    <p:sldId id="281" r:id="rId26"/>
    <p:sldId id="287" r:id="rId27"/>
    <p:sldId id="280" r:id="rId28"/>
    <p:sldId id="288" r:id="rId29"/>
    <p:sldId id="279" r:id="rId30"/>
    <p:sldId id="289" r:id="rId31"/>
    <p:sldId id="285" r:id="rId32"/>
    <p:sldId id="290" r:id="rId33"/>
    <p:sldId id="286" r:id="rId34"/>
    <p:sldId id="284" r:id="rId35"/>
    <p:sldId id="283" r:id="rId36"/>
    <p:sldId id="291" r:id="rId37"/>
    <p:sldId id="293" r:id="rId38"/>
    <p:sldId id="292" r:id="rId39"/>
    <p:sldId id="294" r:id="rId40"/>
    <p:sldId id="300" r:id="rId41"/>
    <p:sldId id="295" r:id="rId42"/>
    <p:sldId id="301" r:id="rId43"/>
    <p:sldId id="296" r:id="rId44"/>
    <p:sldId id="297" r:id="rId45"/>
    <p:sldId id="302" r:id="rId46"/>
    <p:sldId id="303" r:id="rId47"/>
    <p:sldId id="298" r:id="rId48"/>
    <p:sldId id="299" r:id="rId49"/>
    <p:sldId id="304" r:id="rId50"/>
    <p:sldId id="305" r:id="rId51"/>
    <p:sldId id="306" r:id="rId52"/>
    <p:sldId id="310" r:id="rId53"/>
    <p:sldId id="311" r:id="rId54"/>
    <p:sldId id="312" r:id="rId55"/>
    <p:sldId id="313" r:id="rId56"/>
    <p:sldId id="314" r:id="rId57"/>
    <p:sldId id="318" r:id="rId58"/>
    <p:sldId id="316" r:id="rId59"/>
    <p:sldId id="317" r:id="rId60"/>
    <p:sldId id="315" r:id="rId61"/>
    <p:sldId id="319" r:id="rId62"/>
    <p:sldId id="307" r:id="rId63"/>
    <p:sldId id="308" r:id="rId64"/>
    <p:sldId id="320" r:id="rId65"/>
    <p:sldId id="321" r:id="rId66"/>
    <p:sldId id="322" r:id="rId67"/>
    <p:sldId id="309" r:id="rId6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718"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5E1401-23AA-4FAA-9800-E175BD49D6B6}" type="doc">
      <dgm:prSet loTypeId="urn:microsoft.com/office/officeart/2005/8/layout/arrow2" loCatId="process" qsTypeId="urn:microsoft.com/office/officeart/2005/8/quickstyle/simple1" qsCatId="simple" csTypeId="urn:microsoft.com/office/officeart/2005/8/colors/accent1_2" csCatId="accent1" phldr="1"/>
      <dgm:spPr/>
    </dgm:pt>
    <dgm:pt modelId="{01D874A6-0105-455D-BF27-4306306ED06F}">
      <dgm:prSet phldrT="[Text]"/>
      <dgm:spPr/>
      <dgm:t>
        <a:bodyPr/>
        <a:lstStyle/>
        <a:p>
          <a:r>
            <a:rPr lang="cs-CZ" dirty="0" smtClean="0"/>
            <a:t>Mluvčí</a:t>
          </a:r>
          <a:endParaRPr lang="cs-CZ" dirty="0"/>
        </a:p>
      </dgm:t>
    </dgm:pt>
    <dgm:pt modelId="{24677055-B2B3-453A-89F0-1BB10F5A130A}" type="parTrans" cxnId="{EF38C643-4283-4F92-A543-0C69C9A80590}">
      <dgm:prSet/>
      <dgm:spPr/>
      <dgm:t>
        <a:bodyPr/>
        <a:lstStyle/>
        <a:p>
          <a:endParaRPr lang="cs-CZ"/>
        </a:p>
      </dgm:t>
    </dgm:pt>
    <dgm:pt modelId="{3576E50E-3296-4D90-B949-12020B2912E3}" type="sibTrans" cxnId="{EF38C643-4283-4F92-A543-0C69C9A80590}">
      <dgm:prSet/>
      <dgm:spPr/>
      <dgm:t>
        <a:bodyPr/>
        <a:lstStyle/>
        <a:p>
          <a:endParaRPr lang="cs-CZ"/>
        </a:p>
      </dgm:t>
    </dgm:pt>
    <dgm:pt modelId="{632225E8-2594-47EA-8439-391499CA5610}">
      <dgm:prSet phldrT="[Text]"/>
      <dgm:spPr/>
      <dgm:t>
        <a:bodyPr/>
        <a:lstStyle/>
        <a:p>
          <a:r>
            <a:rPr lang="cs-CZ" dirty="0" smtClean="0"/>
            <a:t>Záměr sdělení mluvčího</a:t>
          </a:r>
          <a:endParaRPr lang="cs-CZ" dirty="0"/>
        </a:p>
      </dgm:t>
    </dgm:pt>
    <dgm:pt modelId="{A63B2C20-A238-47BC-952A-51CE30E962D9}" type="parTrans" cxnId="{31FEC2ED-9FEA-4649-BD0E-6BA2AC31EAAB}">
      <dgm:prSet/>
      <dgm:spPr/>
      <dgm:t>
        <a:bodyPr/>
        <a:lstStyle/>
        <a:p>
          <a:endParaRPr lang="cs-CZ"/>
        </a:p>
      </dgm:t>
    </dgm:pt>
    <dgm:pt modelId="{490179F1-44B9-4673-B54D-869E8FAFBE4B}" type="sibTrans" cxnId="{31FEC2ED-9FEA-4649-BD0E-6BA2AC31EAAB}">
      <dgm:prSet/>
      <dgm:spPr/>
      <dgm:t>
        <a:bodyPr/>
        <a:lstStyle/>
        <a:p>
          <a:endParaRPr lang="cs-CZ"/>
        </a:p>
      </dgm:t>
    </dgm:pt>
    <dgm:pt modelId="{E3280746-3480-4FF9-9026-1279B91156BC}">
      <dgm:prSet phldrT="[Text]"/>
      <dgm:spPr/>
      <dgm:t>
        <a:bodyPr/>
        <a:lstStyle/>
        <a:p>
          <a:r>
            <a:rPr lang="cs-CZ" dirty="0" smtClean="0"/>
            <a:t>Smysl pro mluvčího</a:t>
          </a:r>
          <a:endParaRPr lang="cs-CZ" dirty="0"/>
        </a:p>
      </dgm:t>
    </dgm:pt>
    <dgm:pt modelId="{C8B41747-BC49-4D36-BB2D-B79DAAD85EE5}" type="parTrans" cxnId="{0105C9EE-1167-468C-A664-553848B3F540}">
      <dgm:prSet/>
      <dgm:spPr/>
      <dgm:t>
        <a:bodyPr/>
        <a:lstStyle/>
        <a:p>
          <a:endParaRPr lang="cs-CZ"/>
        </a:p>
      </dgm:t>
    </dgm:pt>
    <dgm:pt modelId="{E6EA823B-D65D-4EB1-9419-1C3AFDE742B8}" type="sibTrans" cxnId="{0105C9EE-1167-468C-A664-553848B3F540}">
      <dgm:prSet/>
      <dgm:spPr/>
      <dgm:t>
        <a:bodyPr/>
        <a:lstStyle/>
        <a:p>
          <a:endParaRPr lang="cs-CZ"/>
        </a:p>
      </dgm:t>
    </dgm:pt>
    <dgm:pt modelId="{96FB72F5-44AE-414F-BF85-787F8368E20F}" type="pres">
      <dgm:prSet presAssocID="{905E1401-23AA-4FAA-9800-E175BD49D6B6}" presName="arrowDiagram" presStyleCnt="0">
        <dgm:presLayoutVars>
          <dgm:chMax val="5"/>
          <dgm:dir/>
          <dgm:resizeHandles val="exact"/>
        </dgm:presLayoutVars>
      </dgm:prSet>
      <dgm:spPr/>
    </dgm:pt>
    <dgm:pt modelId="{0E15C0C7-44A8-49E5-BBCA-727901900493}" type="pres">
      <dgm:prSet presAssocID="{905E1401-23AA-4FAA-9800-E175BD49D6B6}" presName="arrow" presStyleLbl="bgShp" presStyleIdx="0" presStyleCnt="1" custAng="21130649"/>
      <dgm:spPr/>
    </dgm:pt>
    <dgm:pt modelId="{54A9C4D8-2470-4888-BEFF-DF32A6890B3C}" type="pres">
      <dgm:prSet presAssocID="{905E1401-23AA-4FAA-9800-E175BD49D6B6}" presName="arrowDiagram3" presStyleCnt="0"/>
      <dgm:spPr/>
    </dgm:pt>
    <dgm:pt modelId="{76D1068F-EDA5-47FF-9909-ED10543A19E5}" type="pres">
      <dgm:prSet presAssocID="{01D874A6-0105-455D-BF27-4306306ED06F}" presName="bullet3a" presStyleLbl="node1" presStyleIdx="0" presStyleCnt="3" custScaleX="170600" custScaleY="188821" custLinFactX="98204" custLinFactY="15060" custLinFactNeighborX="100000" custLinFactNeighborY="100000"/>
      <dgm:spPr/>
    </dgm:pt>
    <dgm:pt modelId="{61C8BAD5-604F-484C-9E11-99E8043BE3DC}" type="pres">
      <dgm:prSet presAssocID="{01D874A6-0105-455D-BF27-4306306ED06F}" presName="textBox3a" presStyleLbl="revTx" presStyleIdx="0" presStyleCnt="3" custLinFactNeighborX="23405" custLinFactNeighborY="34825">
        <dgm:presLayoutVars>
          <dgm:bulletEnabled val="1"/>
        </dgm:presLayoutVars>
      </dgm:prSet>
      <dgm:spPr/>
      <dgm:t>
        <a:bodyPr/>
        <a:lstStyle/>
        <a:p>
          <a:endParaRPr lang="cs-CZ"/>
        </a:p>
      </dgm:t>
    </dgm:pt>
    <dgm:pt modelId="{4802C906-4313-4FF7-A93C-AFA224F4B5A7}" type="pres">
      <dgm:prSet presAssocID="{632225E8-2594-47EA-8439-391499CA5610}" presName="bullet3b" presStyleLbl="node1" presStyleIdx="1" presStyleCnt="3" custScaleX="190072" custScaleY="211393" custLinFactNeighborX="67659" custLinFactNeighborY="7373"/>
      <dgm:spPr/>
    </dgm:pt>
    <dgm:pt modelId="{D01B4A9D-B1A1-4BBE-B17B-C93F0F4312FB}" type="pres">
      <dgm:prSet presAssocID="{632225E8-2594-47EA-8439-391499CA5610}" presName="textBox3b" presStyleLbl="revTx" presStyleIdx="1" presStyleCnt="3" custLinFactNeighborX="26602" custLinFactNeighborY="14611">
        <dgm:presLayoutVars>
          <dgm:bulletEnabled val="1"/>
        </dgm:presLayoutVars>
      </dgm:prSet>
      <dgm:spPr/>
      <dgm:t>
        <a:bodyPr/>
        <a:lstStyle/>
        <a:p>
          <a:endParaRPr lang="cs-CZ"/>
        </a:p>
      </dgm:t>
    </dgm:pt>
    <dgm:pt modelId="{6C7F113C-2FB0-49B2-8075-69B7441BA47D}" type="pres">
      <dgm:prSet presAssocID="{E3280746-3480-4FF9-9026-1279B91156BC}" presName="bullet3c" presStyleLbl="node1" presStyleIdx="2" presStyleCnt="3" custScaleX="195043" custScaleY="218017" custLinFactX="22821" custLinFactNeighborX="100000" custLinFactNeighborY="-82433"/>
      <dgm:spPr/>
    </dgm:pt>
    <dgm:pt modelId="{37E98FFE-BDCF-439E-94C9-826712FE8EE4}" type="pres">
      <dgm:prSet presAssocID="{E3280746-3480-4FF9-9026-1279B91156BC}" presName="textBox3c" presStyleLbl="revTx" presStyleIdx="2" presStyleCnt="3" custLinFactNeighborX="51685" custLinFactNeighborY="19918">
        <dgm:presLayoutVars>
          <dgm:bulletEnabled val="1"/>
        </dgm:presLayoutVars>
      </dgm:prSet>
      <dgm:spPr/>
      <dgm:t>
        <a:bodyPr/>
        <a:lstStyle/>
        <a:p>
          <a:endParaRPr lang="cs-CZ"/>
        </a:p>
      </dgm:t>
    </dgm:pt>
  </dgm:ptLst>
  <dgm:cxnLst>
    <dgm:cxn modelId="{CF6F2B45-FB82-45A4-9A2C-1A5F27E3C8A5}" type="presOf" srcId="{01D874A6-0105-455D-BF27-4306306ED06F}" destId="{61C8BAD5-604F-484C-9E11-99E8043BE3DC}" srcOrd="0" destOrd="0" presId="urn:microsoft.com/office/officeart/2005/8/layout/arrow2"/>
    <dgm:cxn modelId="{EF38C643-4283-4F92-A543-0C69C9A80590}" srcId="{905E1401-23AA-4FAA-9800-E175BD49D6B6}" destId="{01D874A6-0105-455D-BF27-4306306ED06F}" srcOrd="0" destOrd="0" parTransId="{24677055-B2B3-453A-89F0-1BB10F5A130A}" sibTransId="{3576E50E-3296-4D90-B949-12020B2912E3}"/>
    <dgm:cxn modelId="{2CF94EBE-60D0-401F-B507-A8EECB97441D}" type="presOf" srcId="{905E1401-23AA-4FAA-9800-E175BD49D6B6}" destId="{96FB72F5-44AE-414F-BF85-787F8368E20F}" srcOrd="0" destOrd="0" presId="urn:microsoft.com/office/officeart/2005/8/layout/arrow2"/>
    <dgm:cxn modelId="{31FEC2ED-9FEA-4649-BD0E-6BA2AC31EAAB}" srcId="{905E1401-23AA-4FAA-9800-E175BD49D6B6}" destId="{632225E8-2594-47EA-8439-391499CA5610}" srcOrd="1" destOrd="0" parTransId="{A63B2C20-A238-47BC-952A-51CE30E962D9}" sibTransId="{490179F1-44B9-4673-B54D-869E8FAFBE4B}"/>
    <dgm:cxn modelId="{47F78C66-48B3-42EF-BA44-881383BD7F4B}" type="presOf" srcId="{E3280746-3480-4FF9-9026-1279B91156BC}" destId="{37E98FFE-BDCF-439E-94C9-826712FE8EE4}" srcOrd="0" destOrd="0" presId="urn:microsoft.com/office/officeart/2005/8/layout/arrow2"/>
    <dgm:cxn modelId="{0105C9EE-1167-468C-A664-553848B3F540}" srcId="{905E1401-23AA-4FAA-9800-E175BD49D6B6}" destId="{E3280746-3480-4FF9-9026-1279B91156BC}" srcOrd="2" destOrd="0" parTransId="{C8B41747-BC49-4D36-BB2D-B79DAAD85EE5}" sibTransId="{E6EA823B-D65D-4EB1-9419-1C3AFDE742B8}"/>
    <dgm:cxn modelId="{3BCFBB5E-0422-4F5A-926B-BB3DACC721DA}" type="presOf" srcId="{632225E8-2594-47EA-8439-391499CA5610}" destId="{D01B4A9D-B1A1-4BBE-B17B-C93F0F4312FB}" srcOrd="0" destOrd="0" presId="urn:microsoft.com/office/officeart/2005/8/layout/arrow2"/>
    <dgm:cxn modelId="{441FC07B-8ABD-4C8F-BDFF-C7DDFDF230BE}" type="presParOf" srcId="{96FB72F5-44AE-414F-BF85-787F8368E20F}" destId="{0E15C0C7-44A8-49E5-BBCA-727901900493}" srcOrd="0" destOrd="0" presId="urn:microsoft.com/office/officeart/2005/8/layout/arrow2"/>
    <dgm:cxn modelId="{6B81A051-3C9F-4A3F-9546-8013F145645D}" type="presParOf" srcId="{96FB72F5-44AE-414F-BF85-787F8368E20F}" destId="{54A9C4D8-2470-4888-BEFF-DF32A6890B3C}" srcOrd="1" destOrd="0" presId="urn:microsoft.com/office/officeart/2005/8/layout/arrow2"/>
    <dgm:cxn modelId="{B3DD5594-5CCC-4408-92E1-3408F279881D}" type="presParOf" srcId="{54A9C4D8-2470-4888-BEFF-DF32A6890B3C}" destId="{76D1068F-EDA5-47FF-9909-ED10543A19E5}" srcOrd="0" destOrd="0" presId="urn:microsoft.com/office/officeart/2005/8/layout/arrow2"/>
    <dgm:cxn modelId="{BA200FF0-30B3-4FB3-89CB-2EB460E7D515}" type="presParOf" srcId="{54A9C4D8-2470-4888-BEFF-DF32A6890B3C}" destId="{61C8BAD5-604F-484C-9E11-99E8043BE3DC}" srcOrd="1" destOrd="0" presId="urn:microsoft.com/office/officeart/2005/8/layout/arrow2"/>
    <dgm:cxn modelId="{F5356EE8-B14D-4BCC-9959-33D63274480A}" type="presParOf" srcId="{54A9C4D8-2470-4888-BEFF-DF32A6890B3C}" destId="{4802C906-4313-4FF7-A93C-AFA224F4B5A7}" srcOrd="2" destOrd="0" presId="urn:microsoft.com/office/officeart/2005/8/layout/arrow2"/>
    <dgm:cxn modelId="{F433477C-C4D8-43DF-9C00-F106F0186C0D}" type="presParOf" srcId="{54A9C4D8-2470-4888-BEFF-DF32A6890B3C}" destId="{D01B4A9D-B1A1-4BBE-B17B-C93F0F4312FB}" srcOrd="3" destOrd="0" presId="urn:microsoft.com/office/officeart/2005/8/layout/arrow2"/>
    <dgm:cxn modelId="{0DCF399B-977B-440E-BADE-7D7304FA83B0}" type="presParOf" srcId="{54A9C4D8-2470-4888-BEFF-DF32A6890B3C}" destId="{6C7F113C-2FB0-49B2-8075-69B7441BA47D}" srcOrd="4" destOrd="0" presId="urn:microsoft.com/office/officeart/2005/8/layout/arrow2"/>
    <dgm:cxn modelId="{13FC4E50-0FC9-4550-8C64-88EA2F1BC5A1}" type="presParOf" srcId="{54A9C4D8-2470-4888-BEFF-DF32A6890B3C}" destId="{37E98FFE-BDCF-439E-94C9-826712FE8EE4}" srcOrd="5"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667750-CF0E-4688-9709-94C78ECC20F8}" type="doc">
      <dgm:prSet loTypeId="urn:microsoft.com/office/officeart/2005/8/layout/arrow2" loCatId="process" qsTypeId="urn:microsoft.com/office/officeart/2005/8/quickstyle/simple1" qsCatId="simple" csTypeId="urn:microsoft.com/office/officeart/2005/8/colors/accent1_2" csCatId="accent1" phldr="1"/>
      <dgm:spPr/>
    </dgm:pt>
    <dgm:pt modelId="{4C4A65C8-5C95-4FDE-B750-CF62CC54783F}">
      <dgm:prSet phldrT="[Text]"/>
      <dgm:spPr/>
      <dgm:t>
        <a:bodyPr/>
        <a:lstStyle/>
        <a:p>
          <a:r>
            <a:rPr lang="cs-CZ" dirty="0" smtClean="0"/>
            <a:t>Smysl pro příjemce</a:t>
          </a:r>
          <a:endParaRPr lang="cs-CZ" dirty="0"/>
        </a:p>
      </dgm:t>
    </dgm:pt>
    <dgm:pt modelId="{9F09D4CF-647F-4D75-9A52-BA1FCE7C925A}" type="parTrans" cxnId="{EDE5B982-0D2E-4507-9C5C-F0E7D4DAA195}">
      <dgm:prSet/>
      <dgm:spPr/>
      <dgm:t>
        <a:bodyPr/>
        <a:lstStyle/>
        <a:p>
          <a:endParaRPr lang="cs-CZ"/>
        </a:p>
      </dgm:t>
    </dgm:pt>
    <dgm:pt modelId="{32BEFB2B-E7A0-4C6C-9442-847AFDC79C3F}" type="sibTrans" cxnId="{EDE5B982-0D2E-4507-9C5C-F0E7D4DAA195}">
      <dgm:prSet/>
      <dgm:spPr/>
      <dgm:t>
        <a:bodyPr/>
        <a:lstStyle/>
        <a:p>
          <a:endParaRPr lang="cs-CZ"/>
        </a:p>
      </dgm:t>
    </dgm:pt>
    <dgm:pt modelId="{0BDCC73E-1C7D-4F06-BD7E-47ACE56D7F2C}">
      <dgm:prSet phldrT="[Text]"/>
      <dgm:spPr/>
      <dgm:t>
        <a:bodyPr/>
        <a:lstStyle/>
        <a:p>
          <a:r>
            <a:rPr lang="cs-CZ" dirty="0" smtClean="0"/>
            <a:t>Efekt u příjemce</a:t>
          </a:r>
        </a:p>
        <a:p>
          <a:endParaRPr lang="cs-CZ" dirty="0"/>
        </a:p>
      </dgm:t>
    </dgm:pt>
    <dgm:pt modelId="{CB554F2E-5C72-47EA-9F59-F2156DDABBB4}" type="parTrans" cxnId="{B80438AE-B68B-4DD1-99A6-027B74D5480E}">
      <dgm:prSet/>
      <dgm:spPr/>
      <dgm:t>
        <a:bodyPr/>
        <a:lstStyle/>
        <a:p>
          <a:endParaRPr lang="cs-CZ"/>
        </a:p>
      </dgm:t>
    </dgm:pt>
    <dgm:pt modelId="{E3C64005-26E4-4966-BB72-4C4E0D7C6AAD}" type="sibTrans" cxnId="{B80438AE-B68B-4DD1-99A6-027B74D5480E}">
      <dgm:prSet/>
      <dgm:spPr/>
      <dgm:t>
        <a:bodyPr/>
        <a:lstStyle/>
        <a:p>
          <a:endParaRPr lang="cs-CZ"/>
        </a:p>
      </dgm:t>
    </dgm:pt>
    <dgm:pt modelId="{82C8703D-EE7C-4C8B-9163-96B79D47A89F}">
      <dgm:prSet phldrT="[Text]"/>
      <dgm:spPr/>
      <dgm:t>
        <a:bodyPr/>
        <a:lstStyle/>
        <a:p>
          <a:r>
            <a:rPr lang="cs-CZ" dirty="0" smtClean="0"/>
            <a:t>Příjemce</a:t>
          </a:r>
          <a:endParaRPr lang="cs-CZ" dirty="0"/>
        </a:p>
      </dgm:t>
    </dgm:pt>
    <dgm:pt modelId="{5D564552-0B49-4D88-9663-AD759DB3A5F3}" type="parTrans" cxnId="{71DB3F3B-5C85-473A-BC98-6C7D6BA8C36A}">
      <dgm:prSet/>
      <dgm:spPr/>
      <dgm:t>
        <a:bodyPr/>
        <a:lstStyle/>
        <a:p>
          <a:endParaRPr lang="cs-CZ"/>
        </a:p>
      </dgm:t>
    </dgm:pt>
    <dgm:pt modelId="{745CADB1-5AD1-4F03-AFE2-BD5BEE5B4212}" type="sibTrans" cxnId="{71DB3F3B-5C85-473A-BC98-6C7D6BA8C36A}">
      <dgm:prSet/>
      <dgm:spPr/>
      <dgm:t>
        <a:bodyPr/>
        <a:lstStyle/>
        <a:p>
          <a:endParaRPr lang="cs-CZ"/>
        </a:p>
      </dgm:t>
    </dgm:pt>
    <dgm:pt modelId="{1FBBCE1D-8D67-418E-ADA6-10BD821469E7}" type="pres">
      <dgm:prSet presAssocID="{F0667750-CF0E-4688-9709-94C78ECC20F8}" presName="arrowDiagram" presStyleCnt="0">
        <dgm:presLayoutVars>
          <dgm:chMax val="5"/>
          <dgm:dir/>
          <dgm:resizeHandles val="exact"/>
        </dgm:presLayoutVars>
      </dgm:prSet>
      <dgm:spPr/>
    </dgm:pt>
    <dgm:pt modelId="{FF27A5CF-4F47-46E7-B845-EF4DDAC7FBD3}" type="pres">
      <dgm:prSet presAssocID="{F0667750-CF0E-4688-9709-94C78ECC20F8}" presName="arrow" presStyleLbl="bgShp" presStyleIdx="0" presStyleCnt="1" custAng="3545631"/>
      <dgm:spPr/>
    </dgm:pt>
    <dgm:pt modelId="{339102AD-26C9-48A7-BBC2-3C5D31AFAF8F}" type="pres">
      <dgm:prSet presAssocID="{F0667750-CF0E-4688-9709-94C78ECC20F8}" presName="arrowDiagram3" presStyleCnt="0"/>
      <dgm:spPr/>
    </dgm:pt>
    <dgm:pt modelId="{EE2C12A8-10C9-44C6-BA90-0B4ECE729738}" type="pres">
      <dgm:prSet presAssocID="{4C4A65C8-5C95-4FDE-B750-CF62CC54783F}" presName="bullet3a" presStyleLbl="node1" presStyleIdx="0" presStyleCnt="3" custFlipVert="1" custFlipHor="1" custScaleX="174312" custScaleY="174307" custLinFactX="100000" custLinFactY="-700000" custLinFactNeighborX="130471" custLinFactNeighborY="-725774"/>
      <dgm:spPr/>
    </dgm:pt>
    <dgm:pt modelId="{8F6A335C-9BCB-466C-A3E1-01860189FA9C}" type="pres">
      <dgm:prSet presAssocID="{4C4A65C8-5C95-4FDE-B750-CF62CC54783F}" presName="textBox3a" presStyleLbl="revTx" presStyleIdx="0" presStyleCnt="3" custAng="0" custFlipVert="0" custScaleY="128422" custLinFactY="-68605" custLinFactNeighborX="-22270" custLinFactNeighborY="-100000">
        <dgm:presLayoutVars>
          <dgm:bulletEnabled val="1"/>
        </dgm:presLayoutVars>
      </dgm:prSet>
      <dgm:spPr/>
      <dgm:t>
        <a:bodyPr/>
        <a:lstStyle/>
        <a:p>
          <a:endParaRPr lang="cs-CZ"/>
        </a:p>
      </dgm:t>
    </dgm:pt>
    <dgm:pt modelId="{E753CD37-9123-4BB4-9323-75CB83840BC1}" type="pres">
      <dgm:prSet presAssocID="{0BDCC73E-1C7D-4F06-BD7E-47ACE56D7F2C}" presName="bullet3b" presStyleLbl="node1" presStyleIdx="1" presStyleCnt="3" custScaleX="203490" custScaleY="203488" custLinFactX="87682" custLinFactY="-61738" custLinFactNeighborX="100000" custLinFactNeighborY="-100000"/>
      <dgm:spPr/>
    </dgm:pt>
    <dgm:pt modelId="{B94E8C7F-F7E4-4BDA-B524-8F14E7D8249E}" type="pres">
      <dgm:prSet presAssocID="{0BDCC73E-1C7D-4F06-BD7E-47ACE56D7F2C}" presName="textBox3b" presStyleLbl="revTx" presStyleIdx="1" presStyleCnt="3" custLinFactNeighborX="49250" custLinFactNeighborY="-71222">
        <dgm:presLayoutVars>
          <dgm:bulletEnabled val="1"/>
        </dgm:presLayoutVars>
      </dgm:prSet>
      <dgm:spPr/>
      <dgm:t>
        <a:bodyPr/>
        <a:lstStyle/>
        <a:p>
          <a:endParaRPr lang="cs-CZ"/>
        </a:p>
      </dgm:t>
    </dgm:pt>
    <dgm:pt modelId="{0008C276-6E39-4A11-AEB6-BE37295DA565}" type="pres">
      <dgm:prSet presAssocID="{82C8703D-EE7C-4C8B-9163-96B79D47A89F}" presName="bullet3c" presStyleLbl="node1" presStyleIdx="2" presStyleCnt="3" custScaleX="229169" custScaleY="229168" custLinFactX="59707" custLinFactY="200000" custLinFactNeighborX="100000" custLinFactNeighborY="235842"/>
      <dgm:spPr/>
    </dgm:pt>
    <dgm:pt modelId="{16CE9E8F-E7DB-4402-89B6-4A8A15A331C7}" type="pres">
      <dgm:prSet presAssocID="{82C8703D-EE7C-4C8B-9163-96B79D47A89F}" presName="textBox3c" presStyleLbl="revTx" presStyleIdx="2" presStyleCnt="3" custLinFactNeighborX="12221" custLinFactNeighborY="35759">
        <dgm:presLayoutVars>
          <dgm:bulletEnabled val="1"/>
        </dgm:presLayoutVars>
      </dgm:prSet>
      <dgm:spPr/>
      <dgm:t>
        <a:bodyPr/>
        <a:lstStyle/>
        <a:p>
          <a:endParaRPr lang="cs-CZ"/>
        </a:p>
      </dgm:t>
    </dgm:pt>
  </dgm:ptLst>
  <dgm:cxnLst>
    <dgm:cxn modelId="{953ACC40-304F-4C79-B3CF-A962A0B78AFC}" type="presOf" srcId="{0BDCC73E-1C7D-4F06-BD7E-47ACE56D7F2C}" destId="{B94E8C7F-F7E4-4BDA-B524-8F14E7D8249E}" srcOrd="0" destOrd="0" presId="urn:microsoft.com/office/officeart/2005/8/layout/arrow2"/>
    <dgm:cxn modelId="{71DB3F3B-5C85-473A-BC98-6C7D6BA8C36A}" srcId="{F0667750-CF0E-4688-9709-94C78ECC20F8}" destId="{82C8703D-EE7C-4C8B-9163-96B79D47A89F}" srcOrd="2" destOrd="0" parTransId="{5D564552-0B49-4D88-9663-AD759DB3A5F3}" sibTransId="{745CADB1-5AD1-4F03-AFE2-BD5BEE5B4212}"/>
    <dgm:cxn modelId="{F6F2A58F-56A1-48A9-8E3A-2BA5DCAB25EF}" type="presOf" srcId="{82C8703D-EE7C-4C8B-9163-96B79D47A89F}" destId="{16CE9E8F-E7DB-4402-89B6-4A8A15A331C7}" srcOrd="0" destOrd="0" presId="urn:microsoft.com/office/officeart/2005/8/layout/arrow2"/>
    <dgm:cxn modelId="{63C34AD1-CEA6-4EFD-9E71-714F29D63F0A}" type="presOf" srcId="{4C4A65C8-5C95-4FDE-B750-CF62CC54783F}" destId="{8F6A335C-9BCB-466C-A3E1-01860189FA9C}" srcOrd="0" destOrd="0" presId="urn:microsoft.com/office/officeart/2005/8/layout/arrow2"/>
    <dgm:cxn modelId="{B80438AE-B68B-4DD1-99A6-027B74D5480E}" srcId="{F0667750-CF0E-4688-9709-94C78ECC20F8}" destId="{0BDCC73E-1C7D-4F06-BD7E-47ACE56D7F2C}" srcOrd="1" destOrd="0" parTransId="{CB554F2E-5C72-47EA-9F59-F2156DDABBB4}" sibTransId="{E3C64005-26E4-4966-BB72-4C4E0D7C6AAD}"/>
    <dgm:cxn modelId="{EDE5B982-0D2E-4507-9C5C-F0E7D4DAA195}" srcId="{F0667750-CF0E-4688-9709-94C78ECC20F8}" destId="{4C4A65C8-5C95-4FDE-B750-CF62CC54783F}" srcOrd="0" destOrd="0" parTransId="{9F09D4CF-647F-4D75-9A52-BA1FCE7C925A}" sibTransId="{32BEFB2B-E7A0-4C6C-9442-847AFDC79C3F}"/>
    <dgm:cxn modelId="{15EDF114-A552-4B35-ACB9-0F6370066085}" type="presOf" srcId="{F0667750-CF0E-4688-9709-94C78ECC20F8}" destId="{1FBBCE1D-8D67-418E-ADA6-10BD821469E7}" srcOrd="0" destOrd="0" presId="urn:microsoft.com/office/officeart/2005/8/layout/arrow2"/>
    <dgm:cxn modelId="{C8158ED9-ED26-4094-BDD8-CC0814FE06E7}" type="presParOf" srcId="{1FBBCE1D-8D67-418E-ADA6-10BD821469E7}" destId="{FF27A5CF-4F47-46E7-B845-EF4DDAC7FBD3}" srcOrd="0" destOrd="0" presId="urn:microsoft.com/office/officeart/2005/8/layout/arrow2"/>
    <dgm:cxn modelId="{5884B72C-496E-49D1-B39D-814624518733}" type="presParOf" srcId="{1FBBCE1D-8D67-418E-ADA6-10BD821469E7}" destId="{339102AD-26C9-48A7-BBC2-3C5D31AFAF8F}" srcOrd="1" destOrd="0" presId="urn:microsoft.com/office/officeart/2005/8/layout/arrow2"/>
    <dgm:cxn modelId="{4AA41C73-1804-40F1-B1AC-4C50E46955E2}" type="presParOf" srcId="{339102AD-26C9-48A7-BBC2-3C5D31AFAF8F}" destId="{EE2C12A8-10C9-44C6-BA90-0B4ECE729738}" srcOrd="0" destOrd="0" presId="urn:microsoft.com/office/officeart/2005/8/layout/arrow2"/>
    <dgm:cxn modelId="{F754C5F9-00E4-4370-BD81-D0483656360D}" type="presParOf" srcId="{339102AD-26C9-48A7-BBC2-3C5D31AFAF8F}" destId="{8F6A335C-9BCB-466C-A3E1-01860189FA9C}" srcOrd="1" destOrd="0" presId="urn:microsoft.com/office/officeart/2005/8/layout/arrow2"/>
    <dgm:cxn modelId="{D1E22245-F1FA-4775-BC08-62775A9721D9}" type="presParOf" srcId="{339102AD-26C9-48A7-BBC2-3C5D31AFAF8F}" destId="{E753CD37-9123-4BB4-9323-75CB83840BC1}" srcOrd="2" destOrd="0" presId="urn:microsoft.com/office/officeart/2005/8/layout/arrow2"/>
    <dgm:cxn modelId="{58E4FEF6-B65B-404F-B353-1B30D4189E7E}" type="presParOf" srcId="{339102AD-26C9-48A7-BBC2-3C5D31AFAF8F}" destId="{B94E8C7F-F7E4-4BDA-B524-8F14E7D8249E}" srcOrd="3" destOrd="0" presId="urn:microsoft.com/office/officeart/2005/8/layout/arrow2"/>
    <dgm:cxn modelId="{31CC19AE-0FB4-4328-9D4D-F56953D96EA5}" type="presParOf" srcId="{339102AD-26C9-48A7-BBC2-3C5D31AFAF8F}" destId="{0008C276-6E39-4A11-AEB6-BE37295DA565}" srcOrd="4" destOrd="0" presId="urn:microsoft.com/office/officeart/2005/8/layout/arrow2"/>
    <dgm:cxn modelId="{3BA71483-6E5B-4BB2-BF0C-A639156FA0C3}" type="presParOf" srcId="{339102AD-26C9-48A7-BBC2-3C5D31AFAF8F}" destId="{16CE9E8F-E7DB-4402-89B6-4A8A15A331C7}" srcOrd="5" destOrd="0" presId="urn:microsoft.com/office/officeart/2005/8/layout/arrow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15C0C7-44A8-49E5-BBCA-727901900493}">
      <dsp:nvSpPr>
        <dsp:cNvPr id="0" name=""/>
        <dsp:cNvSpPr/>
      </dsp:nvSpPr>
      <dsp:spPr>
        <a:xfrm rot="21130649">
          <a:off x="0" y="1043581"/>
          <a:ext cx="3754760" cy="2346725"/>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D1068F-EDA5-47FF-9909-ED10543A19E5}">
      <dsp:nvSpPr>
        <dsp:cNvPr id="0" name=""/>
        <dsp:cNvSpPr/>
      </dsp:nvSpPr>
      <dsp:spPr>
        <a:xfrm>
          <a:off x="635887" y="2732261"/>
          <a:ext cx="166546" cy="1843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C8BAD5-604F-484C-9E11-99E8043BE3DC}">
      <dsp:nvSpPr>
        <dsp:cNvPr id="0" name=""/>
        <dsp:cNvSpPr/>
      </dsp:nvSpPr>
      <dsp:spPr>
        <a:xfrm>
          <a:off x="730427" y="2948287"/>
          <a:ext cx="874859" cy="678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729" tIns="0" rIns="0" bIns="0" numCol="1" spcCol="1270" anchor="t" anchorCtr="0">
          <a:noAutofit/>
        </a:bodyPr>
        <a:lstStyle/>
        <a:p>
          <a:pPr lvl="0" algn="l" defTabSz="666750">
            <a:lnSpc>
              <a:spcPct val="90000"/>
            </a:lnSpc>
            <a:spcBef>
              <a:spcPct val="0"/>
            </a:spcBef>
            <a:spcAft>
              <a:spcPct val="35000"/>
            </a:spcAft>
          </a:pPr>
          <a:r>
            <a:rPr lang="cs-CZ" sz="1500" kern="1200" dirty="0" smtClean="0"/>
            <a:t>Mluvčí</a:t>
          </a:r>
          <a:endParaRPr lang="cs-CZ" sz="1500" kern="1200" dirty="0"/>
        </a:p>
      </dsp:txBody>
      <dsp:txXfrm>
        <a:off x="730427" y="2948287"/>
        <a:ext cx="874859" cy="678203"/>
      </dsp:txXfrm>
    </dsp:sp>
    <dsp:sp modelId="{4802C906-4313-4FF7-A93C-AFA224F4B5A7}">
      <dsp:nvSpPr>
        <dsp:cNvPr id="0" name=""/>
        <dsp:cNvSpPr/>
      </dsp:nvSpPr>
      <dsp:spPr>
        <a:xfrm>
          <a:off x="1378495" y="1940172"/>
          <a:ext cx="335427" cy="3730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4A9D-B1A1-4BBE-B17B-C93F0F4312FB}">
      <dsp:nvSpPr>
        <dsp:cNvPr id="0" name=""/>
        <dsp:cNvSpPr/>
      </dsp:nvSpPr>
      <dsp:spPr>
        <a:xfrm>
          <a:off x="1666530" y="2300214"/>
          <a:ext cx="901142" cy="1276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10" tIns="0" rIns="0" bIns="0" numCol="1" spcCol="1270" anchor="t" anchorCtr="0">
          <a:noAutofit/>
        </a:bodyPr>
        <a:lstStyle/>
        <a:p>
          <a:pPr lvl="0" algn="l" defTabSz="666750">
            <a:lnSpc>
              <a:spcPct val="90000"/>
            </a:lnSpc>
            <a:spcBef>
              <a:spcPct val="0"/>
            </a:spcBef>
            <a:spcAft>
              <a:spcPct val="35000"/>
            </a:spcAft>
          </a:pPr>
          <a:r>
            <a:rPr lang="cs-CZ" sz="1500" kern="1200" dirty="0" smtClean="0"/>
            <a:t>Záměr sdělení mluvčího</a:t>
          </a:r>
          <a:endParaRPr lang="cs-CZ" sz="1500" kern="1200" dirty="0"/>
        </a:p>
      </dsp:txBody>
      <dsp:txXfrm>
        <a:off x="1666530" y="2300214"/>
        <a:ext cx="901142" cy="1276618"/>
      </dsp:txXfrm>
    </dsp:sp>
    <dsp:sp modelId="{6C7F113C-2FB0-49B2-8075-69B7441BA47D}">
      <dsp:nvSpPr>
        <dsp:cNvPr id="0" name=""/>
        <dsp:cNvSpPr/>
      </dsp:nvSpPr>
      <dsp:spPr>
        <a:xfrm>
          <a:off x="2558661" y="1292101"/>
          <a:ext cx="476020" cy="5320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E98FFE-BDCF-439E-94C9-826712FE8EE4}">
      <dsp:nvSpPr>
        <dsp:cNvPr id="0" name=""/>
        <dsp:cNvSpPr/>
      </dsp:nvSpPr>
      <dsp:spPr>
        <a:xfrm>
          <a:off x="2853617" y="2084190"/>
          <a:ext cx="901142" cy="1630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322" tIns="0" rIns="0" bIns="0" numCol="1" spcCol="1270" anchor="t" anchorCtr="0">
          <a:noAutofit/>
        </a:bodyPr>
        <a:lstStyle/>
        <a:p>
          <a:pPr lvl="0" algn="l" defTabSz="666750">
            <a:lnSpc>
              <a:spcPct val="90000"/>
            </a:lnSpc>
            <a:spcBef>
              <a:spcPct val="0"/>
            </a:spcBef>
            <a:spcAft>
              <a:spcPct val="35000"/>
            </a:spcAft>
          </a:pPr>
          <a:r>
            <a:rPr lang="cs-CZ" sz="1500" kern="1200" dirty="0" smtClean="0"/>
            <a:t>Smysl pro mluvčího</a:t>
          </a:r>
          <a:endParaRPr lang="cs-CZ" sz="1500" kern="1200" dirty="0"/>
        </a:p>
      </dsp:txBody>
      <dsp:txXfrm>
        <a:off x="2853617" y="2084190"/>
        <a:ext cx="901142" cy="163097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F27A5CF-4F47-46E7-B845-EF4DDAC7FBD3}">
      <dsp:nvSpPr>
        <dsp:cNvPr id="0" name=""/>
        <dsp:cNvSpPr/>
      </dsp:nvSpPr>
      <dsp:spPr>
        <a:xfrm rot="3545631">
          <a:off x="0" y="1042245"/>
          <a:ext cx="3610744" cy="2256715"/>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2C12A8-10C9-44C6-BA90-0B4ECE729738}">
      <dsp:nvSpPr>
        <dsp:cNvPr id="0" name=""/>
        <dsp:cNvSpPr/>
      </dsp:nvSpPr>
      <dsp:spPr>
        <a:xfrm flipH="1" flipV="1">
          <a:off x="640047" y="1226443"/>
          <a:ext cx="163642" cy="1636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6A335C-9BCB-466C-A3E1-01860189FA9C}">
      <dsp:nvSpPr>
        <dsp:cNvPr id="0" name=""/>
        <dsp:cNvSpPr/>
      </dsp:nvSpPr>
      <dsp:spPr>
        <a:xfrm>
          <a:off x="318145" y="1454460"/>
          <a:ext cx="841303" cy="837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745" tIns="0" rIns="0" bIns="0" numCol="1" spcCol="1270" anchor="t" anchorCtr="0">
          <a:noAutofit/>
        </a:bodyPr>
        <a:lstStyle/>
        <a:p>
          <a:pPr lvl="0" algn="l" defTabSz="666750">
            <a:lnSpc>
              <a:spcPct val="90000"/>
            </a:lnSpc>
            <a:spcBef>
              <a:spcPct val="0"/>
            </a:spcBef>
            <a:spcAft>
              <a:spcPct val="35000"/>
            </a:spcAft>
          </a:pPr>
          <a:r>
            <a:rPr lang="cs-CZ" sz="1500" kern="1200" dirty="0" smtClean="0"/>
            <a:t>Smysl pro příjemce</a:t>
          </a:r>
          <a:endParaRPr lang="cs-CZ" sz="1500" kern="1200" dirty="0"/>
        </a:p>
      </dsp:txBody>
      <dsp:txXfrm>
        <a:off x="318145" y="1454460"/>
        <a:ext cx="841303" cy="837556"/>
      </dsp:txXfrm>
    </dsp:sp>
    <dsp:sp modelId="{E753CD37-9123-4BB4-9323-75CB83840BC1}">
      <dsp:nvSpPr>
        <dsp:cNvPr id="0" name=""/>
        <dsp:cNvSpPr/>
      </dsp:nvSpPr>
      <dsp:spPr>
        <a:xfrm>
          <a:off x="1517922" y="1624165"/>
          <a:ext cx="345332" cy="3453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4E8C7F-F7E4-4BDA-B524-8F14E7D8249E}">
      <dsp:nvSpPr>
        <dsp:cNvPr id="0" name=""/>
        <dsp:cNvSpPr/>
      </dsp:nvSpPr>
      <dsp:spPr>
        <a:xfrm>
          <a:off x="1798872" y="1196948"/>
          <a:ext cx="866578" cy="1227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923" tIns="0" rIns="0" bIns="0" numCol="1" spcCol="1270" anchor="t" anchorCtr="0">
          <a:noAutofit/>
        </a:bodyPr>
        <a:lstStyle/>
        <a:p>
          <a:pPr lvl="0" algn="l" defTabSz="666750">
            <a:lnSpc>
              <a:spcPct val="90000"/>
            </a:lnSpc>
            <a:spcBef>
              <a:spcPct val="0"/>
            </a:spcBef>
            <a:spcAft>
              <a:spcPct val="35000"/>
            </a:spcAft>
          </a:pPr>
          <a:r>
            <a:rPr lang="cs-CZ" sz="1500" kern="1200" dirty="0" smtClean="0"/>
            <a:t>Efekt u příjemce</a:t>
          </a:r>
        </a:p>
        <a:p>
          <a:pPr lvl="0" algn="l" defTabSz="666750">
            <a:lnSpc>
              <a:spcPct val="90000"/>
            </a:lnSpc>
            <a:spcBef>
              <a:spcPct val="0"/>
            </a:spcBef>
            <a:spcAft>
              <a:spcPct val="35000"/>
            </a:spcAft>
          </a:pPr>
          <a:endParaRPr lang="cs-CZ" sz="1500" kern="1200" dirty="0"/>
        </a:p>
      </dsp:txBody>
      <dsp:txXfrm>
        <a:off x="1798872" y="1196948"/>
        <a:ext cx="866578" cy="1227652"/>
      </dsp:txXfrm>
    </dsp:sp>
    <dsp:sp modelId="{0008C276-6E39-4A11-AEB6-BE37295DA565}">
      <dsp:nvSpPr>
        <dsp:cNvPr id="0" name=""/>
        <dsp:cNvSpPr/>
      </dsp:nvSpPr>
      <dsp:spPr>
        <a:xfrm>
          <a:off x="2507046" y="2484530"/>
          <a:ext cx="537855" cy="5378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CE9E8F-E7DB-4402-89B6-4A8A15A331C7}">
      <dsp:nvSpPr>
        <dsp:cNvPr id="0" name=""/>
        <dsp:cNvSpPr/>
      </dsp:nvSpPr>
      <dsp:spPr>
        <a:xfrm>
          <a:off x="2507049" y="2291393"/>
          <a:ext cx="866578" cy="1568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362" tIns="0" rIns="0" bIns="0" numCol="1" spcCol="1270" anchor="t" anchorCtr="0">
          <a:noAutofit/>
        </a:bodyPr>
        <a:lstStyle/>
        <a:p>
          <a:pPr lvl="0" algn="l" defTabSz="666750">
            <a:lnSpc>
              <a:spcPct val="90000"/>
            </a:lnSpc>
            <a:spcBef>
              <a:spcPct val="0"/>
            </a:spcBef>
            <a:spcAft>
              <a:spcPct val="35000"/>
            </a:spcAft>
          </a:pPr>
          <a:r>
            <a:rPr lang="cs-CZ" sz="1500" kern="1200" dirty="0" smtClean="0"/>
            <a:t>Příjemce</a:t>
          </a:r>
          <a:endParaRPr lang="cs-CZ" sz="1500" kern="1200" dirty="0"/>
        </a:p>
      </dsp:txBody>
      <dsp:txXfrm>
        <a:off x="2507049" y="2291393"/>
        <a:ext cx="866578" cy="156841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Ref idx="1002">
        <a:schemeClr val="bg2"/>
      </p:bgRef>
    </p:bg>
    <p:spTree>
      <p:nvGrpSpPr>
        <p:cNvPr id="1" name=""/>
        <p:cNvGrpSpPr/>
        <p:nvPr/>
      </p:nvGrpSpPr>
      <p:grpSpPr>
        <a:xfrm>
          <a:off x="0" y="0"/>
          <a:ext cx="0" cy="0"/>
          <a:chOff x="0" y="0"/>
          <a:chExt cx="0" cy="0"/>
        </a:xfrm>
      </p:grpSpPr>
      <p:sp>
        <p:nvSpPr>
          <p:cNvPr id="9" name="Nadpis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smtClean="0"/>
              <a:t>Klepnutím lze upravit styl předlohy nadpisů.</a:t>
            </a:r>
            <a:endParaRPr kumimoji="0" lang="en-US"/>
          </a:p>
        </p:txBody>
      </p:sp>
      <p:sp>
        <p:nvSpPr>
          <p:cNvPr id="17" name="Podnadpis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30" name="Zástupný symbol pro datum 29"/>
          <p:cNvSpPr>
            <a:spLocks noGrp="1"/>
          </p:cNvSpPr>
          <p:nvPr>
            <p:ph type="dt" sz="half" idx="10"/>
          </p:nvPr>
        </p:nvSpPr>
        <p:spPr/>
        <p:txBody>
          <a:bodyPr/>
          <a:lstStyle/>
          <a:p>
            <a:fld id="{3C74B1B8-BF84-4CFF-B84D-2366A5B370E8}" type="datetimeFigureOut">
              <a:rPr lang="cs-CZ" smtClean="0"/>
              <a:pPr/>
              <a:t>8. 10. 2014</a:t>
            </a:fld>
            <a:endParaRPr lang="cs-CZ"/>
          </a:p>
        </p:txBody>
      </p:sp>
      <p:sp>
        <p:nvSpPr>
          <p:cNvPr id="19" name="Zástupný symbol pro zápatí 18"/>
          <p:cNvSpPr>
            <a:spLocks noGrp="1"/>
          </p:cNvSpPr>
          <p:nvPr>
            <p:ph type="ftr" sz="quarter" idx="11"/>
          </p:nvPr>
        </p:nvSpPr>
        <p:spPr/>
        <p:txBody>
          <a:bodyPr/>
          <a:lstStyle/>
          <a:p>
            <a:endParaRPr lang="cs-CZ"/>
          </a:p>
        </p:txBody>
      </p:sp>
      <p:sp>
        <p:nvSpPr>
          <p:cNvPr id="27" name="Zástupný symbol pro číslo snímku 26"/>
          <p:cNvSpPr>
            <a:spLocks noGrp="1"/>
          </p:cNvSpPr>
          <p:nvPr>
            <p:ph type="sldNum" sz="quarter" idx="12"/>
          </p:nvPr>
        </p:nvSpPr>
        <p:spPr/>
        <p:txBody>
          <a:bodyPr/>
          <a:lstStyle/>
          <a:p>
            <a:fld id="{45C76B32-EE6B-41CF-B352-E6079E9407FE}"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3C74B1B8-BF84-4CFF-B84D-2366A5B370E8}" type="datetimeFigureOut">
              <a:rPr lang="cs-CZ" smtClean="0"/>
              <a:pPr/>
              <a:t>8. 10. 2014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5C76B32-EE6B-41CF-B352-E6079E9407FE}"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914401"/>
            <a:ext cx="2057400" cy="5211763"/>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914401"/>
            <a:ext cx="6019800" cy="5211763"/>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3C74B1B8-BF84-4CFF-B84D-2366A5B370E8}" type="datetimeFigureOut">
              <a:rPr lang="cs-CZ" smtClean="0"/>
              <a:pPr/>
              <a:t>8. 10. 2014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5C76B32-EE6B-41CF-B352-E6079E9407FE}"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obsah 2"/>
          <p:cNvSpPr>
            <a:spLocks noGrp="1"/>
          </p:cNvSpPr>
          <p:nvPr>
            <p:ph idx="1"/>
          </p:nvPr>
        </p:nvSpPr>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3C74B1B8-BF84-4CFF-B84D-2366A5B370E8}" type="datetimeFigureOut">
              <a:rPr lang="cs-CZ" smtClean="0"/>
              <a:pPr/>
              <a:t>8. 10. 2014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5C76B32-EE6B-41CF-B352-E6079E9407FE}"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2">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p>
            <a:fld id="{3C74B1B8-BF84-4CFF-B84D-2366A5B370E8}" type="datetimeFigureOut">
              <a:rPr lang="cs-CZ" smtClean="0"/>
              <a:pPr/>
              <a:t>8. 10. 2014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5C76B32-EE6B-41CF-B352-E6079E9407FE}"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3C74B1B8-BF84-4CFF-B84D-2366A5B370E8}" type="datetimeFigureOut">
              <a:rPr lang="cs-CZ" smtClean="0"/>
              <a:pPr/>
              <a:t>8. 10. 2014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5C76B32-EE6B-41CF-B352-E6079E9407FE}"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tIns="45720" anchor="b"/>
          <a:lstStyle>
            <a:lvl1pPr>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p>
            <a:fld id="{3C74B1B8-BF84-4CFF-B84D-2366A5B370E8}" type="datetimeFigureOut">
              <a:rPr lang="cs-CZ" smtClean="0"/>
              <a:pPr/>
              <a:t>8. 10. 2014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5C76B32-EE6B-41CF-B352-E6079E9407FE}"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p>
            <a:fld id="{3C74B1B8-BF84-4CFF-B84D-2366A5B370E8}" type="datetimeFigureOut">
              <a:rPr lang="cs-CZ" smtClean="0"/>
              <a:pPr/>
              <a:t>8. 10. 2014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5C76B32-EE6B-41CF-B352-E6079E9407FE}"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C74B1B8-BF84-4CFF-B84D-2366A5B370E8}" type="datetimeFigureOut">
              <a:rPr lang="cs-CZ" smtClean="0"/>
              <a:pPr/>
              <a:t>8. 10. 2014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5C76B32-EE6B-41CF-B352-E6079E9407FE}"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3C74B1B8-BF84-4CFF-B84D-2366A5B370E8}" type="datetimeFigureOut">
              <a:rPr lang="cs-CZ" smtClean="0"/>
              <a:pPr/>
              <a:t>8. 10. 2014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5C76B32-EE6B-41CF-B352-E6079E9407FE}"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Obdélník s odříznutým a zakulaceným jedním rohe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Pravoúhlý trojúhelní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Nadpis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cs-CZ" smtClean="0"/>
              <a:t>Klepnutím lze upravit styl předlohy nadpisů.</a:t>
            </a:r>
            <a:endParaRPr kumimoji="0" lang="en-US"/>
          </a:p>
        </p:txBody>
      </p:sp>
      <p:sp>
        <p:nvSpPr>
          <p:cNvPr id="4" name="Zástupný symbol pro text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fld id="{3C74B1B8-BF84-4CFF-B84D-2366A5B370E8}" type="datetimeFigureOut">
              <a:rPr lang="cs-CZ" smtClean="0"/>
              <a:pPr/>
              <a:t>8. 10. 2014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a:xfrm>
            <a:off x="8077200" y="6356350"/>
            <a:ext cx="609600" cy="365125"/>
          </a:xfrm>
        </p:spPr>
        <p:txBody>
          <a:bodyPr/>
          <a:lstStyle/>
          <a:p>
            <a:fld id="{45C76B32-EE6B-41CF-B352-E6079E9407FE}" type="slidenum">
              <a:rPr lang="cs-CZ" smtClean="0"/>
              <a:pPr/>
              <a:t>‹#›</a:t>
            </a:fld>
            <a:endParaRPr lang="cs-CZ"/>
          </a:p>
        </p:txBody>
      </p:sp>
      <p:sp>
        <p:nvSpPr>
          <p:cNvPr id="3" name="Zástupný symbol pro obrázek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cs-CZ" smtClean="0"/>
              <a:t>Klepnutím na ikonu přidáte obrázek.</a:t>
            </a:r>
            <a:endParaRPr kumimoji="0" lang="en-US" dirty="0"/>
          </a:p>
        </p:txBody>
      </p:sp>
      <p:sp>
        <p:nvSpPr>
          <p:cNvPr id="10" name="Volný tvar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Volný tvar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Volný tvar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Volný tvar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Zástupný symbol pro nadpis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cs-CZ" smtClean="0"/>
              <a:t>Klepnutím lze upravit styl předlohy nadpisů.</a:t>
            </a:r>
            <a:endParaRPr kumimoji="0" lang="en-US"/>
          </a:p>
        </p:txBody>
      </p:sp>
      <p:sp>
        <p:nvSpPr>
          <p:cNvPr id="30" name="Zástupný symbol pro text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0" name="Zástupný symbol pro datum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C74B1B8-BF84-4CFF-B84D-2366A5B370E8}" type="datetimeFigureOut">
              <a:rPr lang="cs-CZ" smtClean="0"/>
              <a:pPr/>
              <a:t>8. 10. 2014</a:t>
            </a:fld>
            <a:endParaRPr lang="cs-CZ"/>
          </a:p>
        </p:txBody>
      </p:sp>
      <p:sp>
        <p:nvSpPr>
          <p:cNvPr id="22" name="Zástupný symbol pro zápatí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cs-CZ"/>
          </a:p>
        </p:txBody>
      </p:sp>
      <p:sp>
        <p:nvSpPr>
          <p:cNvPr id="18" name="Zástupný symbol pro číslo snímku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5C76B32-EE6B-41CF-B352-E6079E9407FE}" type="slidenum">
              <a:rPr lang="cs-CZ" smtClean="0"/>
              <a:pPr/>
              <a:t>‹#›</a:t>
            </a:fld>
            <a:endParaRPr lang="cs-CZ"/>
          </a:p>
        </p:txBody>
      </p:sp>
      <p:grpSp>
        <p:nvGrpSpPr>
          <p:cNvPr id="2" name="Skupina 1"/>
          <p:cNvGrpSpPr/>
          <p:nvPr/>
        </p:nvGrpSpPr>
        <p:grpSpPr>
          <a:xfrm>
            <a:off x="-19017" y="202408"/>
            <a:ext cx="9180548" cy="649224"/>
            <a:chOff x="-19045" y="216550"/>
            <a:chExt cx="9180548" cy="649224"/>
          </a:xfrm>
        </p:grpSpPr>
        <p:sp>
          <p:nvSpPr>
            <p:cNvPr id="12" name="Volný tvar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Volný tvar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2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6.gif"/></Relationships>
</file>

<file path=ppt/slides/_rels/slide3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3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6.gif"/></Relationships>
</file>

<file path=ppt/slides/_rels/slide4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4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6.gif"/><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8.jpeg"/></Relationships>
</file>

<file path=ppt/slides/_rels/slide5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157192"/>
            <a:ext cx="8229600" cy="1080120"/>
          </a:xfrm>
        </p:spPr>
        <p:txBody>
          <a:bodyPr>
            <a:normAutofit/>
          </a:bodyPr>
          <a:lstStyle/>
          <a:p>
            <a:pPr algn="ctr"/>
            <a:r>
              <a:rPr lang="cs-CZ" sz="4000" b="1" dirty="0" smtClean="0"/>
              <a:t>Efektivní komunikace </a:t>
            </a:r>
            <a:r>
              <a:rPr lang="cs-CZ" sz="4000" b="1" dirty="0"/>
              <a:t>a </a:t>
            </a:r>
            <a:r>
              <a:rPr lang="cs-CZ" sz="4000" b="1" dirty="0" smtClean="0"/>
              <a:t>zpětná </a:t>
            </a:r>
            <a:r>
              <a:rPr lang="cs-CZ" sz="4000" b="1" dirty="0"/>
              <a:t>vazba</a:t>
            </a:r>
            <a:endParaRPr lang="cs-CZ" sz="4000" dirty="0"/>
          </a:p>
        </p:txBody>
      </p:sp>
      <p:pic>
        <p:nvPicPr>
          <p:cNvPr id="1026" name="Picture 2"/>
          <p:cNvPicPr>
            <a:picLocks noChangeAspect="1" noChangeArrowheads="1"/>
          </p:cNvPicPr>
          <p:nvPr/>
        </p:nvPicPr>
        <p:blipFill>
          <a:blip r:embed="rId2" cstate="print"/>
          <a:srcRect/>
          <a:stretch>
            <a:fillRect/>
          </a:stretch>
        </p:blipFill>
        <p:spPr bwMode="auto">
          <a:xfrm>
            <a:off x="4788024" y="3212976"/>
            <a:ext cx="3161193" cy="2486472"/>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r="84392"/>
          <a:stretch>
            <a:fillRect/>
          </a:stretch>
        </p:blipFill>
        <p:spPr bwMode="auto">
          <a:xfrm>
            <a:off x="0" y="2962960"/>
            <a:ext cx="1547664" cy="1546159"/>
          </a:xfrm>
          <a:prstGeom prst="rect">
            <a:avLst/>
          </a:prstGeom>
          <a:noFill/>
          <a:ln w="9525">
            <a:noFill/>
            <a:miter lim="800000"/>
            <a:headEnd/>
            <a:tailEnd/>
          </a:ln>
        </p:spPr>
      </p:pic>
      <p:sp>
        <p:nvSpPr>
          <p:cNvPr id="9" name="Zástupný symbol pro obsah 8"/>
          <p:cNvSpPr>
            <a:spLocks noGrp="1"/>
          </p:cNvSpPr>
          <p:nvPr>
            <p:ph sz="half" idx="1"/>
          </p:nvPr>
        </p:nvSpPr>
        <p:spPr>
          <a:xfrm>
            <a:off x="5868144" y="1988840"/>
            <a:ext cx="2818656" cy="1224136"/>
          </a:xfrm>
        </p:spPr>
        <p:txBody>
          <a:bodyPr>
            <a:normAutofit/>
          </a:bodyPr>
          <a:lstStyle/>
          <a:p>
            <a:r>
              <a:rPr lang="cs-CZ" dirty="0" err="1" smtClean="0"/>
              <a:t>Pavlov</a:t>
            </a:r>
            <a:endParaRPr lang="cs-CZ" dirty="0" smtClean="0"/>
          </a:p>
          <a:p>
            <a:r>
              <a:rPr lang="cs-CZ" dirty="0" smtClean="0"/>
              <a:t>11. října </a:t>
            </a:r>
            <a:r>
              <a:rPr lang="cs-CZ" dirty="0" smtClean="0"/>
              <a:t>2014</a:t>
            </a:r>
            <a:endParaRPr lang="cs-CZ" dirty="0"/>
          </a:p>
        </p:txBody>
      </p:sp>
      <p:pic>
        <p:nvPicPr>
          <p:cNvPr id="3" name="Picture 2" descr="impact"/>
          <p:cNvPicPr>
            <a:picLocks noChangeAspect="1" noChangeArrowheads="1"/>
          </p:cNvPicPr>
          <p:nvPr/>
        </p:nvPicPr>
        <p:blipFill>
          <a:blip r:embed="rId4" cstate="print"/>
          <a:srcRect/>
          <a:stretch>
            <a:fillRect/>
          </a:stretch>
        </p:blipFill>
        <p:spPr bwMode="auto">
          <a:xfrm>
            <a:off x="-1" y="1700808"/>
            <a:ext cx="5458961" cy="864096"/>
          </a:xfrm>
          <a:prstGeom prst="rect">
            <a:avLst/>
          </a:prstGeom>
          <a:noFill/>
          <a:ln w="9525">
            <a:noFill/>
            <a:miter lim="800000"/>
            <a:headEnd/>
            <a:tailEnd/>
          </a:ln>
        </p:spPr>
      </p:pic>
      <p:pic>
        <p:nvPicPr>
          <p:cNvPr id="1027" name="Picture 3" descr="PSI"/>
          <p:cNvPicPr>
            <a:picLocks noChangeAspect="1" noChangeArrowheads="1"/>
          </p:cNvPicPr>
          <p:nvPr/>
        </p:nvPicPr>
        <p:blipFill>
          <a:blip r:embed="rId5" cstate="print"/>
          <a:srcRect/>
          <a:stretch>
            <a:fillRect/>
          </a:stretch>
        </p:blipFill>
        <p:spPr bwMode="auto">
          <a:xfrm>
            <a:off x="0" y="0"/>
            <a:ext cx="9144000" cy="1556792"/>
          </a:xfrm>
          <a:prstGeom prst="rect">
            <a:avLst/>
          </a:prstGeom>
          <a:noFill/>
          <a:ln w="9525">
            <a:noFill/>
            <a:miter lim="800000"/>
            <a:headEnd/>
            <a:tailEnd/>
          </a:ln>
        </p:spPr>
      </p:pic>
      <p:pic>
        <p:nvPicPr>
          <p:cNvPr id="1028" name="Picture 4" descr="C:\OS\Loga\logo_DEF_GIF.gif"/>
          <p:cNvPicPr>
            <a:picLocks noChangeAspect="1" noChangeArrowheads="1"/>
          </p:cNvPicPr>
          <p:nvPr/>
        </p:nvPicPr>
        <p:blipFill>
          <a:blip r:embed="rId6" cstate="print"/>
          <a:srcRect/>
          <a:stretch>
            <a:fillRect/>
          </a:stretch>
        </p:blipFill>
        <p:spPr bwMode="auto">
          <a:xfrm>
            <a:off x="1763688" y="3140968"/>
            <a:ext cx="2880320" cy="141192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solidFill>
                  <a:schemeClr val="accent3">
                    <a:lumMod val="75000"/>
                  </a:schemeClr>
                </a:solidFill>
              </a:rPr>
              <a:t>Vztahová rovina</a:t>
            </a:r>
            <a:endParaRPr lang="cs-CZ" dirty="0"/>
          </a:p>
        </p:txBody>
      </p:sp>
      <p:sp>
        <p:nvSpPr>
          <p:cNvPr id="3" name="Zástupný symbol pro obsah 2"/>
          <p:cNvSpPr>
            <a:spLocks noGrp="1"/>
          </p:cNvSpPr>
          <p:nvPr>
            <p:ph idx="1"/>
          </p:nvPr>
        </p:nvSpPr>
        <p:spPr/>
        <p:txBody>
          <a:bodyPr/>
          <a:lstStyle/>
          <a:p>
            <a:r>
              <a:rPr lang="cs-CZ" dirty="0" smtClean="0">
                <a:latin typeface="+mj-lt"/>
              </a:rPr>
              <a:t>V běžném dialogu většinou chybí vědomé soustředění na vztahovou rovinu. Vztahové chování je často nevědomým výrazem lidských citů.</a:t>
            </a:r>
          </a:p>
          <a:p>
            <a:r>
              <a:rPr lang="cs-CZ" dirty="0" smtClean="0">
                <a:latin typeface="+mj-lt"/>
              </a:rPr>
              <a:t>Neverbální složky komunikace vyjadřují vztah komunikujících a současně utváří význam sdělované informace</a:t>
            </a:r>
          </a:p>
          <a:p>
            <a:r>
              <a:rPr lang="cs-CZ" dirty="0" smtClean="0">
                <a:latin typeface="+mj-lt"/>
              </a:rPr>
              <a:t>Podle postavení, výrazu, pohledu a vlastnosti hlasu velmi citlivě rozlišíme, jestli nám někdo něco přikazuje, slušně žádá nebo se dotazuje</a:t>
            </a:r>
            <a:endParaRPr lang="cs-CZ" dirty="0">
              <a:latin typeface="+mj-lt"/>
            </a:endParaRPr>
          </a:p>
        </p:txBody>
      </p:sp>
      <p:pic>
        <p:nvPicPr>
          <p:cNvPr id="5" name="Picture 4" descr="C:\OS\Loga\logo_DEF_GIF.gif"/>
          <p:cNvPicPr>
            <a:picLocks noChangeAspect="1" noChangeArrowheads="1"/>
          </p:cNvPicPr>
          <p:nvPr/>
        </p:nvPicPr>
        <p:blipFill>
          <a:blip r:embed="rId2"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solidFill>
                  <a:schemeClr val="accent3">
                    <a:lumMod val="75000"/>
                  </a:schemeClr>
                </a:solidFill>
              </a:rPr>
              <a:t>Vztahová rovina</a:t>
            </a:r>
            <a:endParaRPr lang="cs-CZ" dirty="0"/>
          </a:p>
        </p:txBody>
      </p:sp>
      <p:sp>
        <p:nvSpPr>
          <p:cNvPr id="3" name="Zástupný symbol pro obsah 2"/>
          <p:cNvSpPr>
            <a:spLocks noGrp="1"/>
          </p:cNvSpPr>
          <p:nvPr>
            <p:ph idx="1"/>
          </p:nvPr>
        </p:nvSpPr>
        <p:spPr/>
        <p:txBody>
          <a:bodyPr/>
          <a:lstStyle/>
          <a:p>
            <a:r>
              <a:rPr lang="cs-CZ" dirty="0" smtClean="0">
                <a:latin typeface="+mj-lt"/>
              </a:rPr>
              <a:t>Čím více jsou v komunikaci zahrnuty city, tím více narůstá význam komunikace neverbální a </a:t>
            </a:r>
            <a:r>
              <a:rPr lang="cs-CZ" dirty="0" err="1" smtClean="0">
                <a:latin typeface="+mj-lt"/>
              </a:rPr>
              <a:t>paraverbální</a:t>
            </a:r>
            <a:endParaRPr lang="cs-CZ" dirty="0" smtClean="0">
              <a:latin typeface="+mj-lt"/>
            </a:endParaRPr>
          </a:p>
          <a:p>
            <a:r>
              <a:rPr lang="cs-CZ" dirty="0" smtClean="0">
                <a:latin typeface="+mj-lt"/>
              </a:rPr>
              <a:t>S vyšším vzděláním jsou lidé závislejší na používání slov, více se na ně spoléhají a nedokážou přiměřeně používat mimoslovní vyjadřovací prostředky</a:t>
            </a:r>
          </a:p>
          <a:p>
            <a:r>
              <a:rPr lang="cs-CZ" dirty="0" smtClean="0">
                <a:latin typeface="+mj-lt"/>
              </a:rPr>
              <a:t>Komunikace je věrohodná tehdy, když jsou verbální a neverbální složky řeči sladěny</a:t>
            </a:r>
            <a:endParaRPr lang="cs-CZ" dirty="0">
              <a:latin typeface="+mj-lt"/>
            </a:endParaRPr>
          </a:p>
        </p:txBody>
      </p:sp>
      <p:pic>
        <p:nvPicPr>
          <p:cNvPr id="23556" name="Picture 4" descr="http://nd01.jxs.cz/397/155/dad6f333e9_15570674_o2.jpg"/>
          <p:cNvPicPr>
            <a:picLocks noChangeAspect="1" noChangeArrowheads="1"/>
          </p:cNvPicPr>
          <p:nvPr/>
        </p:nvPicPr>
        <p:blipFill>
          <a:blip r:embed="rId2" cstate="print"/>
          <a:srcRect/>
          <a:stretch>
            <a:fillRect/>
          </a:stretch>
        </p:blipFill>
        <p:spPr bwMode="auto">
          <a:xfrm>
            <a:off x="5364088" y="4581128"/>
            <a:ext cx="2189790" cy="2132856"/>
          </a:xfrm>
          <a:prstGeom prst="rect">
            <a:avLst/>
          </a:prstGeom>
          <a:noFill/>
        </p:spPr>
      </p:pic>
      <p:pic>
        <p:nvPicPr>
          <p:cNvPr id="6" name="Picture 4" descr="C:\OS\Loga\logo_DEF_GIF.gif"/>
          <p:cNvPicPr>
            <a:picLocks noChangeAspect="1" noChangeArrowheads="1"/>
          </p:cNvPicPr>
          <p:nvPr/>
        </p:nvPicPr>
        <p:blipFill>
          <a:blip r:embed="rId3"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3556"/>
                                        </p:tgtEl>
                                        <p:attrNameLst>
                                          <p:attrName>style.visibility</p:attrName>
                                        </p:attrNameLst>
                                      </p:cBhvr>
                                      <p:to>
                                        <p:strVal val="visible"/>
                                      </p:to>
                                    </p:set>
                                    <p:anim calcmode="lin" valueType="num">
                                      <p:cBhvr>
                                        <p:cTn id="25" dur="500" fill="hold"/>
                                        <p:tgtEl>
                                          <p:spTgt spid="23556"/>
                                        </p:tgtEl>
                                        <p:attrNameLst>
                                          <p:attrName>ppt_w</p:attrName>
                                        </p:attrNameLst>
                                      </p:cBhvr>
                                      <p:tavLst>
                                        <p:tav tm="0">
                                          <p:val>
                                            <p:fltVal val="0"/>
                                          </p:val>
                                        </p:tav>
                                        <p:tav tm="100000">
                                          <p:val>
                                            <p:strVal val="#ppt_w"/>
                                          </p:val>
                                        </p:tav>
                                      </p:tavLst>
                                    </p:anim>
                                    <p:anim calcmode="lin" valueType="num">
                                      <p:cBhvr>
                                        <p:cTn id="26" dur="500" fill="hold"/>
                                        <p:tgtEl>
                                          <p:spTgt spid="235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solidFill>
                  <a:schemeClr val="accent3">
                    <a:lumMod val="75000"/>
                  </a:schemeClr>
                </a:solidFill>
              </a:rPr>
              <a:t>Zpětná vazba</a:t>
            </a:r>
            <a:endParaRPr lang="cs-CZ" dirty="0"/>
          </a:p>
        </p:txBody>
      </p:sp>
      <p:sp>
        <p:nvSpPr>
          <p:cNvPr id="3" name="Zástupný symbol pro obsah 2"/>
          <p:cNvSpPr>
            <a:spLocks noGrp="1"/>
          </p:cNvSpPr>
          <p:nvPr>
            <p:ph idx="1"/>
          </p:nvPr>
        </p:nvSpPr>
        <p:spPr/>
        <p:txBody>
          <a:bodyPr/>
          <a:lstStyle/>
          <a:p>
            <a:r>
              <a:rPr lang="cs-CZ" b="1" dirty="0" smtClean="0">
                <a:latin typeface="+mj-lt"/>
              </a:rPr>
              <a:t>Pozitivní </a:t>
            </a:r>
            <a:r>
              <a:rPr lang="cs-CZ" dirty="0" smtClean="0">
                <a:latin typeface="+mj-lt"/>
              </a:rPr>
              <a:t>– (chceme, aby si tyto charakteristiky jednání partner udržel i příště)</a:t>
            </a:r>
          </a:p>
          <a:p>
            <a:pPr lvl="1"/>
            <a:r>
              <a:rPr lang="cs-CZ" dirty="0" smtClean="0">
                <a:latin typeface="+mj-lt"/>
              </a:rPr>
              <a:t>POCHVALA</a:t>
            </a:r>
          </a:p>
          <a:p>
            <a:pPr lvl="1">
              <a:buNone/>
            </a:pPr>
            <a:endParaRPr lang="cs-CZ" dirty="0" smtClean="0">
              <a:latin typeface="+mj-lt"/>
            </a:endParaRPr>
          </a:p>
          <a:p>
            <a:r>
              <a:rPr lang="cs-CZ" b="1" dirty="0" smtClean="0">
                <a:latin typeface="+mj-lt"/>
              </a:rPr>
              <a:t>Negativní </a:t>
            </a:r>
            <a:r>
              <a:rPr lang="cs-CZ" dirty="0" smtClean="0">
                <a:latin typeface="+mj-lt"/>
              </a:rPr>
              <a:t>– (chceme, aby partner příště charakteristiky chování upravil tak, aby nám vyhovovaly)</a:t>
            </a:r>
          </a:p>
          <a:p>
            <a:pPr lvl="1"/>
            <a:r>
              <a:rPr lang="cs-CZ" dirty="0" smtClean="0">
                <a:latin typeface="+mj-lt"/>
              </a:rPr>
              <a:t>VÝTKA</a:t>
            </a:r>
            <a:endParaRPr lang="cs-CZ" dirty="0">
              <a:latin typeface="+mj-lt"/>
            </a:endParaRPr>
          </a:p>
        </p:txBody>
      </p:sp>
      <p:pic>
        <p:nvPicPr>
          <p:cNvPr id="24578" name="Picture 2"/>
          <p:cNvPicPr>
            <a:picLocks noChangeAspect="1" noChangeArrowheads="1"/>
          </p:cNvPicPr>
          <p:nvPr/>
        </p:nvPicPr>
        <p:blipFill>
          <a:blip r:embed="rId2" cstate="print"/>
          <a:srcRect/>
          <a:stretch>
            <a:fillRect/>
          </a:stretch>
        </p:blipFill>
        <p:spPr bwMode="auto">
          <a:xfrm>
            <a:off x="6444208" y="4437112"/>
            <a:ext cx="2143125" cy="2143125"/>
          </a:xfrm>
          <a:prstGeom prst="rect">
            <a:avLst/>
          </a:prstGeom>
          <a:noFill/>
          <a:ln w="9525">
            <a:noFill/>
            <a:miter lim="800000"/>
            <a:headEnd/>
            <a:tailEnd/>
          </a:ln>
        </p:spPr>
      </p:pic>
      <p:pic>
        <p:nvPicPr>
          <p:cNvPr id="6" name="Picture 4" descr="C:\OS\Loga\logo_DEF_GIF.gif"/>
          <p:cNvPicPr>
            <a:picLocks noChangeAspect="1" noChangeArrowheads="1"/>
          </p:cNvPicPr>
          <p:nvPr/>
        </p:nvPicPr>
        <p:blipFill>
          <a:blip r:embed="rId3"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4400" dirty="0" smtClean="0">
                <a:solidFill>
                  <a:schemeClr val="accent3">
                    <a:lumMod val="75000"/>
                  </a:schemeClr>
                </a:solidFill>
              </a:rPr>
              <a:t>Proč je zpětná vazba potřebná?</a:t>
            </a:r>
            <a:endParaRPr lang="cs-CZ" sz="4400" dirty="0"/>
          </a:p>
        </p:txBody>
      </p:sp>
      <p:sp>
        <p:nvSpPr>
          <p:cNvPr id="3" name="Zástupný symbol pro obsah 2"/>
          <p:cNvSpPr>
            <a:spLocks noGrp="1"/>
          </p:cNvSpPr>
          <p:nvPr>
            <p:ph idx="1"/>
          </p:nvPr>
        </p:nvSpPr>
        <p:spPr/>
        <p:txBody>
          <a:bodyPr>
            <a:normAutofit lnSpcReduction="10000"/>
          </a:bodyPr>
          <a:lstStyle/>
          <a:p>
            <a:r>
              <a:rPr lang="cs-CZ" dirty="0" smtClean="0">
                <a:latin typeface="+mj-lt"/>
              </a:rPr>
              <a:t>Zaměstnanci, kterým nadřízený dává jen velmi omezenou zpětnou vazbu se často domýšlejí toho nejhoršího:</a:t>
            </a:r>
          </a:p>
          <a:p>
            <a:endParaRPr lang="cs-CZ" i="1" dirty="0" smtClean="0">
              <a:latin typeface="+mj-lt"/>
            </a:endParaRPr>
          </a:p>
          <a:p>
            <a:pPr algn="r"/>
            <a:r>
              <a:rPr lang="cs-CZ" i="1" dirty="0" smtClean="0">
                <a:solidFill>
                  <a:schemeClr val="accent3">
                    <a:lumMod val="75000"/>
                  </a:schemeClr>
                </a:solidFill>
                <a:latin typeface="+mj-lt"/>
              </a:rPr>
              <a:t>„Určitě se mnou není spokojený“</a:t>
            </a:r>
          </a:p>
          <a:p>
            <a:pPr algn="r"/>
            <a:r>
              <a:rPr lang="cs-CZ" i="1" dirty="0" smtClean="0">
                <a:solidFill>
                  <a:schemeClr val="accent3">
                    <a:lumMod val="75000"/>
                  </a:schemeClr>
                </a:solidFill>
                <a:latin typeface="+mj-lt"/>
              </a:rPr>
              <a:t>„Neodpovídám jeho požadavkům“</a:t>
            </a:r>
          </a:p>
          <a:p>
            <a:pPr algn="r"/>
            <a:r>
              <a:rPr lang="cs-CZ" i="1" dirty="0" smtClean="0">
                <a:solidFill>
                  <a:schemeClr val="accent3">
                    <a:lumMod val="75000"/>
                  </a:schemeClr>
                </a:solidFill>
                <a:latin typeface="+mj-lt"/>
              </a:rPr>
              <a:t>„Musím mít nějaký problém“</a:t>
            </a:r>
          </a:p>
          <a:p>
            <a:pPr algn="r"/>
            <a:endParaRPr lang="cs-CZ" dirty="0" smtClean="0">
              <a:latin typeface="+mj-lt"/>
            </a:endParaRPr>
          </a:p>
          <a:p>
            <a:r>
              <a:rPr lang="cs-CZ" dirty="0" smtClean="0">
                <a:latin typeface="+mj-lt"/>
              </a:rPr>
              <a:t>Dlouhodobější nedostatek zpětné vazby vede zpravidla k přesvědčení, že nadřízený či firma o práci zaměstnance nestojí, nebo že nadřízenému na něj </a:t>
            </a:r>
            <a:r>
              <a:rPr lang="cs-CZ" b="1" dirty="0" smtClean="0">
                <a:latin typeface="+mj-lt"/>
              </a:rPr>
              <a:t>nezáleží</a:t>
            </a:r>
          </a:p>
        </p:txBody>
      </p:sp>
      <p:pic>
        <p:nvPicPr>
          <p:cNvPr id="25601" name="Picture 1"/>
          <p:cNvPicPr>
            <a:picLocks noChangeAspect="1" noChangeArrowheads="1"/>
          </p:cNvPicPr>
          <p:nvPr/>
        </p:nvPicPr>
        <p:blipFill>
          <a:blip r:embed="rId2" cstate="print"/>
          <a:srcRect/>
          <a:stretch>
            <a:fillRect/>
          </a:stretch>
        </p:blipFill>
        <p:spPr bwMode="auto">
          <a:xfrm>
            <a:off x="827584" y="2996952"/>
            <a:ext cx="2857500" cy="1600200"/>
          </a:xfrm>
          <a:prstGeom prst="rect">
            <a:avLst/>
          </a:prstGeom>
          <a:noFill/>
          <a:ln w="9525">
            <a:noFill/>
            <a:miter lim="800000"/>
            <a:headEnd/>
            <a:tailEnd/>
          </a:ln>
        </p:spPr>
      </p:pic>
      <p:pic>
        <p:nvPicPr>
          <p:cNvPr id="6" name="Picture 4" descr="C:\OS\Loga\logo_DEF_GIF.gif"/>
          <p:cNvPicPr>
            <a:picLocks noChangeAspect="1" noChangeArrowheads="1"/>
          </p:cNvPicPr>
          <p:nvPr/>
        </p:nvPicPr>
        <p:blipFill>
          <a:blip r:embed="rId3"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5601"/>
                                        </p:tgtEl>
                                        <p:attrNameLst>
                                          <p:attrName>style.visibility</p:attrName>
                                        </p:attrNameLst>
                                      </p:cBhvr>
                                      <p:to>
                                        <p:strVal val="visible"/>
                                      </p:to>
                                    </p:set>
                                    <p:anim calcmode="lin" valueType="num">
                                      <p:cBhvr>
                                        <p:cTn id="13" dur="1000" fill="hold"/>
                                        <p:tgtEl>
                                          <p:spTgt spid="25601"/>
                                        </p:tgtEl>
                                        <p:attrNameLst>
                                          <p:attrName>ppt_w</p:attrName>
                                        </p:attrNameLst>
                                      </p:cBhvr>
                                      <p:tavLst>
                                        <p:tav tm="0">
                                          <p:val>
                                            <p:fltVal val="0"/>
                                          </p:val>
                                        </p:tav>
                                        <p:tav tm="100000">
                                          <p:val>
                                            <p:strVal val="#ppt_w"/>
                                          </p:val>
                                        </p:tav>
                                      </p:tavLst>
                                    </p:anim>
                                    <p:anim calcmode="lin" valueType="num">
                                      <p:cBhvr>
                                        <p:cTn id="14" dur="1000" fill="hold"/>
                                        <p:tgtEl>
                                          <p:spTgt spid="25601"/>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5400" dirty="0" smtClean="0">
                <a:solidFill>
                  <a:schemeClr val="accent3">
                    <a:lumMod val="75000"/>
                  </a:schemeClr>
                </a:solidFill>
              </a:rPr>
              <a:t>Efektivní zpětná vazba</a:t>
            </a:r>
            <a:endParaRPr lang="cs-CZ" dirty="0"/>
          </a:p>
        </p:txBody>
      </p:sp>
      <p:sp>
        <p:nvSpPr>
          <p:cNvPr id="3" name="Zástupný symbol pro obsah 2"/>
          <p:cNvSpPr>
            <a:spLocks noGrp="1"/>
          </p:cNvSpPr>
          <p:nvPr>
            <p:ph idx="1"/>
          </p:nvPr>
        </p:nvSpPr>
        <p:spPr/>
        <p:txBody>
          <a:bodyPr/>
          <a:lstStyle/>
          <a:p>
            <a:r>
              <a:rPr lang="cs-CZ" dirty="0" smtClean="0">
                <a:latin typeface="+mj-lt"/>
              </a:rPr>
              <a:t>Pro účinnou zpětnou vazbu je potřebné dodržet několik pravidel:</a:t>
            </a:r>
          </a:p>
          <a:p>
            <a:endParaRPr lang="cs-CZ" dirty="0" smtClean="0">
              <a:latin typeface="+mj-lt"/>
            </a:endParaRPr>
          </a:p>
          <a:p>
            <a:r>
              <a:rPr lang="cs-CZ" dirty="0" smtClean="0">
                <a:latin typeface="+mj-lt"/>
              </a:rPr>
              <a:t>Popisovat konkrétní chování</a:t>
            </a:r>
          </a:p>
          <a:p>
            <a:pPr lvl="1"/>
            <a:r>
              <a:rPr lang="cs-CZ" i="1" dirty="0" smtClean="0">
                <a:solidFill>
                  <a:schemeClr val="accent3">
                    <a:lumMod val="75000"/>
                  </a:schemeClr>
                </a:solidFill>
                <a:latin typeface="+mj-lt"/>
              </a:rPr>
              <a:t>Např.: „Pane, to že zvyšujete hlas, když se mnou mluvíte…“</a:t>
            </a:r>
          </a:p>
          <a:p>
            <a:pPr lvl="1">
              <a:buNone/>
            </a:pPr>
            <a:endParaRPr lang="cs-CZ" i="1" dirty="0" smtClean="0">
              <a:solidFill>
                <a:schemeClr val="accent3">
                  <a:lumMod val="75000"/>
                </a:schemeClr>
              </a:solidFill>
              <a:latin typeface="+mj-lt"/>
            </a:endParaRPr>
          </a:p>
          <a:p>
            <a:r>
              <a:rPr lang="cs-CZ" dirty="0" smtClean="0">
                <a:latin typeface="+mj-lt"/>
              </a:rPr>
              <a:t>Popisovat prožívání daného chování</a:t>
            </a:r>
          </a:p>
          <a:p>
            <a:pPr lvl="1"/>
            <a:r>
              <a:rPr lang="cs-CZ" i="1" dirty="0" smtClean="0">
                <a:solidFill>
                  <a:schemeClr val="accent3">
                    <a:lumMod val="75000"/>
                  </a:schemeClr>
                </a:solidFill>
                <a:latin typeface="+mj-lt"/>
              </a:rPr>
              <a:t>„… mě velice znervózňuje (ruší, znejišťuje)“</a:t>
            </a:r>
            <a:endParaRPr lang="cs-CZ" i="1" dirty="0">
              <a:solidFill>
                <a:schemeClr val="accent3">
                  <a:lumMod val="75000"/>
                </a:schemeClr>
              </a:solidFill>
              <a:latin typeface="+mj-lt"/>
            </a:endParaRPr>
          </a:p>
        </p:txBody>
      </p:sp>
      <p:pic>
        <p:nvPicPr>
          <p:cNvPr id="5" name="Picture 4" descr="C:\OS\Loga\logo_DEF_GIF.gif"/>
          <p:cNvPicPr>
            <a:picLocks noChangeAspect="1" noChangeArrowheads="1"/>
          </p:cNvPicPr>
          <p:nvPr/>
        </p:nvPicPr>
        <p:blipFill>
          <a:blip r:embed="rId2"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p:cTn id="2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5400" dirty="0" smtClean="0">
                <a:solidFill>
                  <a:schemeClr val="accent3">
                    <a:lumMod val="75000"/>
                  </a:schemeClr>
                </a:solidFill>
              </a:rPr>
              <a:t>Efektivní zpětná vazba</a:t>
            </a:r>
            <a:endParaRPr lang="cs-CZ" dirty="0"/>
          </a:p>
        </p:txBody>
      </p:sp>
      <p:sp>
        <p:nvSpPr>
          <p:cNvPr id="3" name="Zástupný symbol pro obsah 2"/>
          <p:cNvSpPr>
            <a:spLocks noGrp="1"/>
          </p:cNvSpPr>
          <p:nvPr>
            <p:ph idx="1"/>
          </p:nvPr>
        </p:nvSpPr>
        <p:spPr/>
        <p:txBody>
          <a:bodyPr/>
          <a:lstStyle/>
          <a:p>
            <a:r>
              <a:rPr lang="cs-CZ" dirty="0" smtClean="0">
                <a:latin typeface="+mj-lt"/>
              </a:rPr>
              <a:t>V běžném životě často zaměňujeme popis s hodnocením, interpretací, agresí, nebo udílením rad</a:t>
            </a:r>
          </a:p>
          <a:p>
            <a:r>
              <a:rPr lang="cs-CZ" dirty="0" smtClean="0">
                <a:latin typeface="+mj-lt"/>
              </a:rPr>
              <a:t>Hodnocení: </a:t>
            </a:r>
            <a:r>
              <a:rPr lang="cs-CZ" i="1" dirty="0" smtClean="0">
                <a:solidFill>
                  <a:schemeClr val="accent3">
                    <a:lumMod val="75000"/>
                  </a:schemeClr>
                </a:solidFill>
                <a:latin typeface="+mj-lt"/>
              </a:rPr>
              <a:t>„Pane, zvyšovat hlas na dámu je neslušné.“</a:t>
            </a:r>
          </a:p>
          <a:p>
            <a:r>
              <a:rPr lang="cs-CZ" dirty="0" smtClean="0">
                <a:latin typeface="+mj-lt"/>
              </a:rPr>
              <a:t>Interpretace: </a:t>
            </a:r>
            <a:r>
              <a:rPr lang="cs-CZ" i="1" dirty="0" smtClean="0">
                <a:solidFill>
                  <a:schemeClr val="accent3">
                    <a:lumMod val="75000"/>
                  </a:schemeClr>
                </a:solidFill>
                <a:latin typeface="+mj-lt"/>
              </a:rPr>
              <a:t>„Pane, tím že zvyšujete hlas mě chcete vyprovokovat, to děláte naschvál.“</a:t>
            </a:r>
          </a:p>
          <a:p>
            <a:r>
              <a:rPr lang="cs-CZ" dirty="0" smtClean="0">
                <a:latin typeface="+mj-lt"/>
              </a:rPr>
              <a:t>Agrese: </a:t>
            </a:r>
            <a:r>
              <a:rPr lang="cs-CZ" i="1" dirty="0" smtClean="0">
                <a:solidFill>
                  <a:schemeClr val="accent3">
                    <a:lumMod val="75000"/>
                  </a:schemeClr>
                </a:solidFill>
                <a:latin typeface="+mj-lt"/>
              </a:rPr>
              <a:t>„Pane, okamžitě na mě přestaňte řvát, nebo Vás dám vyvést!“</a:t>
            </a:r>
          </a:p>
          <a:p>
            <a:r>
              <a:rPr lang="cs-CZ" dirty="0" smtClean="0">
                <a:latin typeface="+mj-lt"/>
              </a:rPr>
              <a:t>Udílení rad: </a:t>
            </a:r>
            <a:r>
              <a:rPr lang="cs-CZ" i="1" dirty="0" smtClean="0">
                <a:solidFill>
                  <a:schemeClr val="accent3">
                    <a:lumMod val="75000"/>
                  </a:schemeClr>
                </a:solidFill>
                <a:latin typeface="+mj-lt"/>
              </a:rPr>
              <a:t>„Bylo by dobré, kdyby jste navštívil nějakého odborníka, který by Vás naučil relaxovat, a pak by jste nemusel zvyšovat hlas.“</a:t>
            </a:r>
          </a:p>
        </p:txBody>
      </p:sp>
      <p:pic>
        <p:nvPicPr>
          <p:cNvPr id="5" name="Picture 4" descr="C:\OS\Loga\logo_DEF_GIF.gif"/>
          <p:cNvPicPr>
            <a:picLocks noChangeAspect="1" noChangeArrowheads="1"/>
          </p:cNvPicPr>
          <p:nvPr/>
        </p:nvPicPr>
        <p:blipFill>
          <a:blip r:embed="rId2"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5400" dirty="0" smtClean="0">
                <a:solidFill>
                  <a:schemeClr val="accent3">
                    <a:lumMod val="75000"/>
                  </a:schemeClr>
                </a:solidFill>
              </a:rPr>
              <a:t>Efektivní zpětná vazba</a:t>
            </a:r>
            <a:endParaRPr lang="cs-CZ" dirty="0"/>
          </a:p>
        </p:txBody>
      </p:sp>
      <p:sp>
        <p:nvSpPr>
          <p:cNvPr id="3" name="Zástupný symbol pro obsah 2"/>
          <p:cNvSpPr>
            <a:spLocks noGrp="1"/>
          </p:cNvSpPr>
          <p:nvPr>
            <p:ph idx="1"/>
          </p:nvPr>
        </p:nvSpPr>
        <p:spPr/>
        <p:txBody>
          <a:bodyPr>
            <a:normAutofit/>
          </a:bodyPr>
          <a:lstStyle/>
          <a:p>
            <a:pPr lvl="8"/>
            <a:r>
              <a:rPr lang="cs-CZ" sz="2800" dirty="0" smtClean="0">
                <a:latin typeface="+mj-lt"/>
              </a:rPr>
              <a:t> Je poskytována </a:t>
            </a:r>
            <a:r>
              <a:rPr lang="cs-CZ" sz="2800" b="1" dirty="0" smtClean="0">
                <a:latin typeface="+mj-lt"/>
              </a:rPr>
              <a:t>průběžně</a:t>
            </a:r>
          </a:p>
          <a:p>
            <a:pPr lvl="8">
              <a:buNone/>
            </a:pPr>
            <a:endParaRPr lang="cs-CZ" sz="2800" b="1" dirty="0" smtClean="0">
              <a:latin typeface="+mj-lt"/>
            </a:endParaRPr>
          </a:p>
          <a:p>
            <a:pPr lvl="8"/>
            <a:r>
              <a:rPr lang="cs-CZ" sz="2800" dirty="0" smtClean="0">
                <a:latin typeface="+mj-lt"/>
              </a:rPr>
              <a:t> Snaží se vyvarovat </a:t>
            </a:r>
            <a:r>
              <a:rPr lang="cs-CZ" sz="2800" b="1" dirty="0" smtClean="0">
                <a:latin typeface="+mj-lt"/>
              </a:rPr>
              <a:t>nepříznivým emocionálním reakcím </a:t>
            </a:r>
            <a:r>
              <a:rPr lang="cs-CZ" sz="2800" dirty="0" smtClean="0">
                <a:latin typeface="+mj-lt"/>
              </a:rPr>
              <a:t>zaměstnance bránícím jejímu přijetí</a:t>
            </a:r>
          </a:p>
          <a:p>
            <a:pPr lvl="8">
              <a:buNone/>
            </a:pPr>
            <a:endParaRPr lang="cs-CZ" sz="2800" dirty="0" smtClean="0">
              <a:latin typeface="+mj-lt"/>
            </a:endParaRPr>
          </a:p>
          <a:p>
            <a:pPr lvl="8"/>
            <a:r>
              <a:rPr lang="cs-CZ" sz="2800" dirty="0" smtClean="0">
                <a:latin typeface="+mj-lt"/>
              </a:rPr>
              <a:t> Pomáhá hledat </a:t>
            </a:r>
            <a:r>
              <a:rPr lang="cs-CZ" sz="2800" b="1" dirty="0" smtClean="0">
                <a:latin typeface="+mj-lt"/>
              </a:rPr>
              <a:t>východiska</a:t>
            </a:r>
            <a:r>
              <a:rPr lang="cs-CZ" sz="2800" dirty="0" smtClean="0">
                <a:latin typeface="+mj-lt"/>
              </a:rPr>
              <a:t> ke zlepšení výkonu</a:t>
            </a:r>
            <a:endParaRPr lang="cs-CZ" sz="2800" dirty="0">
              <a:latin typeface="+mj-lt"/>
            </a:endParaRPr>
          </a:p>
        </p:txBody>
      </p:sp>
      <p:pic>
        <p:nvPicPr>
          <p:cNvPr id="26626" name="Picture 2"/>
          <p:cNvPicPr>
            <a:picLocks noChangeAspect="1" noChangeArrowheads="1"/>
          </p:cNvPicPr>
          <p:nvPr/>
        </p:nvPicPr>
        <p:blipFill>
          <a:blip r:embed="rId2" cstate="print"/>
          <a:srcRect/>
          <a:stretch>
            <a:fillRect/>
          </a:stretch>
        </p:blipFill>
        <p:spPr bwMode="auto">
          <a:xfrm>
            <a:off x="954485" y="1700809"/>
            <a:ext cx="1440160" cy="1440160"/>
          </a:xfrm>
          <a:prstGeom prst="rect">
            <a:avLst/>
          </a:prstGeom>
          <a:noFill/>
          <a:ln w="9525">
            <a:noFill/>
            <a:miter lim="800000"/>
            <a:headEnd/>
            <a:tailEnd/>
          </a:ln>
        </p:spPr>
      </p:pic>
      <p:pic>
        <p:nvPicPr>
          <p:cNvPr id="26627" name="Picture 3"/>
          <p:cNvPicPr>
            <a:picLocks noChangeAspect="1" noChangeArrowheads="1"/>
          </p:cNvPicPr>
          <p:nvPr/>
        </p:nvPicPr>
        <p:blipFill>
          <a:blip r:embed="rId3" cstate="print"/>
          <a:srcRect/>
          <a:stretch>
            <a:fillRect/>
          </a:stretch>
        </p:blipFill>
        <p:spPr bwMode="auto">
          <a:xfrm>
            <a:off x="683568" y="3140968"/>
            <a:ext cx="1944216" cy="1463792"/>
          </a:xfrm>
          <a:prstGeom prst="rect">
            <a:avLst/>
          </a:prstGeom>
          <a:noFill/>
          <a:ln w="9525">
            <a:noFill/>
            <a:miter lim="800000"/>
            <a:headEnd/>
            <a:tailEnd/>
          </a:ln>
        </p:spPr>
      </p:pic>
      <p:pic>
        <p:nvPicPr>
          <p:cNvPr id="26628" name="Picture 4"/>
          <p:cNvPicPr>
            <a:picLocks noChangeAspect="1" noChangeArrowheads="1"/>
          </p:cNvPicPr>
          <p:nvPr/>
        </p:nvPicPr>
        <p:blipFill>
          <a:blip r:embed="rId4" cstate="print"/>
          <a:srcRect/>
          <a:stretch>
            <a:fillRect/>
          </a:stretch>
        </p:blipFill>
        <p:spPr bwMode="auto">
          <a:xfrm>
            <a:off x="1043608" y="4941168"/>
            <a:ext cx="1282824" cy="1288551"/>
          </a:xfrm>
          <a:prstGeom prst="rect">
            <a:avLst/>
          </a:prstGeom>
          <a:noFill/>
          <a:ln w="9525">
            <a:noFill/>
            <a:miter lim="800000"/>
            <a:headEnd/>
            <a:tailEnd/>
          </a:ln>
        </p:spPr>
      </p:pic>
      <p:pic>
        <p:nvPicPr>
          <p:cNvPr id="8" name="Picture 4" descr="C:\OS\Loga\logo_DEF_GIF.gif"/>
          <p:cNvPicPr>
            <a:picLocks noChangeAspect="1" noChangeArrowheads="1"/>
          </p:cNvPicPr>
          <p:nvPr/>
        </p:nvPicPr>
        <p:blipFill>
          <a:blip r:embed="rId5"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6626"/>
                                        </p:tgtEl>
                                        <p:attrNameLst>
                                          <p:attrName>style.visibility</p:attrName>
                                        </p:attrNameLst>
                                      </p:cBhvr>
                                      <p:to>
                                        <p:strVal val="visible"/>
                                      </p:to>
                                    </p:set>
                                    <p:anim calcmode="lin" valueType="num">
                                      <p:cBhvr>
                                        <p:cTn id="12" dur="3000" fill="hold"/>
                                        <p:tgtEl>
                                          <p:spTgt spid="26626"/>
                                        </p:tgtEl>
                                        <p:attrNameLst>
                                          <p:attrName>ppt_w</p:attrName>
                                        </p:attrNameLst>
                                      </p:cBhvr>
                                      <p:tavLst>
                                        <p:tav tm="0">
                                          <p:val>
                                            <p:fltVal val="0"/>
                                          </p:val>
                                        </p:tav>
                                        <p:tav tm="100000">
                                          <p:val>
                                            <p:strVal val="#ppt_w"/>
                                          </p:val>
                                        </p:tav>
                                      </p:tavLst>
                                    </p:anim>
                                    <p:anim calcmode="lin" valueType="num">
                                      <p:cBhvr>
                                        <p:cTn id="13" dur="3000" fill="hold"/>
                                        <p:tgtEl>
                                          <p:spTgt spid="26626"/>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lide(fromBottom)">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26627"/>
                                        </p:tgtEl>
                                        <p:attrNameLst>
                                          <p:attrName>style.visibility</p:attrName>
                                        </p:attrNameLst>
                                      </p:cBhvr>
                                      <p:to>
                                        <p:strVal val="visible"/>
                                      </p:to>
                                    </p:set>
                                    <p:anim calcmode="lin" valueType="num">
                                      <p:cBhvr>
                                        <p:cTn id="23" dur="3000" fill="hold"/>
                                        <p:tgtEl>
                                          <p:spTgt spid="26627"/>
                                        </p:tgtEl>
                                        <p:attrNameLst>
                                          <p:attrName>ppt_w</p:attrName>
                                        </p:attrNameLst>
                                      </p:cBhvr>
                                      <p:tavLst>
                                        <p:tav tm="0">
                                          <p:val>
                                            <p:fltVal val="0"/>
                                          </p:val>
                                        </p:tav>
                                        <p:tav tm="100000">
                                          <p:val>
                                            <p:strVal val="#ppt_w"/>
                                          </p:val>
                                        </p:tav>
                                      </p:tavLst>
                                    </p:anim>
                                    <p:anim calcmode="lin" valueType="num">
                                      <p:cBhvr>
                                        <p:cTn id="24" dur="3000" fill="hold"/>
                                        <p:tgtEl>
                                          <p:spTgt spid="26627"/>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slide(fromBottom)">
                                      <p:cBhvr>
                                        <p:cTn id="29" dur="20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nodeType="clickEffect">
                                  <p:stCondLst>
                                    <p:cond delay="0"/>
                                  </p:stCondLst>
                                  <p:childTnLst>
                                    <p:set>
                                      <p:cBhvr>
                                        <p:cTn id="33" dur="1" fill="hold">
                                          <p:stCondLst>
                                            <p:cond delay="0"/>
                                          </p:stCondLst>
                                        </p:cTn>
                                        <p:tgtEl>
                                          <p:spTgt spid="26628"/>
                                        </p:tgtEl>
                                        <p:attrNameLst>
                                          <p:attrName>style.visibility</p:attrName>
                                        </p:attrNameLst>
                                      </p:cBhvr>
                                      <p:to>
                                        <p:strVal val="visible"/>
                                      </p:to>
                                    </p:set>
                                    <p:anim calcmode="lin" valueType="num">
                                      <p:cBhvr>
                                        <p:cTn id="34" dur="3000" fill="hold"/>
                                        <p:tgtEl>
                                          <p:spTgt spid="26628"/>
                                        </p:tgtEl>
                                        <p:attrNameLst>
                                          <p:attrName>ppt_w</p:attrName>
                                        </p:attrNameLst>
                                      </p:cBhvr>
                                      <p:tavLst>
                                        <p:tav tm="0">
                                          <p:val>
                                            <p:fltVal val="0"/>
                                          </p:val>
                                        </p:tav>
                                        <p:tav tm="100000">
                                          <p:val>
                                            <p:strVal val="#ppt_w"/>
                                          </p:val>
                                        </p:tav>
                                      </p:tavLst>
                                    </p:anim>
                                    <p:anim calcmode="lin" valueType="num">
                                      <p:cBhvr>
                                        <p:cTn id="35" dur="3000" fill="hold"/>
                                        <p:tgtEl>
                                          <p:spTgt spid="266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smtClean="0"/>
              <a:t>Motto na závěr kapitoly:</a:t>
            </a:r>
            <a:endParaRPr lang="cs-CZ" sz="3600" dirty="0"/>
          </a:p>
        </p:txBody>
      </p:sp>
      <p:sp>
        <p:nvSpPr>
          <p:cNvPr id="3" name="Zástupný symbol pro obsah 2"/>
          <p:cNvSpPr>
            <a:spLocks noGrp="1"/>
          </p:cNvSpPr>
          <p:nvPr>
            <p:ph idx="1"/>
          </p:nvPr>
        </p:nvSpPr>
        <p:spPr/>
        <p:txBody>
          <a:bodyPr>
            <a:normAutofit/>
          </a:bodyPr>
          <a:lstStyle/>
          <a:p>
            <a:endParaRPr lang="cs-CZ" sz="3200" dirty="0" smtClean="0">
              <a:latin typeface="+mj-lt"/>
            </a:endParaRPr>
          </a:p>
          <a:p>
            <a:endParaRPr lang="cs-CZ" sz="3200" dirty="0" smtClean="0">
              <a:latin typeface="+mj-lt"/>
            </a:endParaRPr>
          </a:p>
          <a:p>
            <a:r>
              <a:rPr lang="cs-CZ" sz="3200" dirty="0" smtClean="0">
                <a:latin typeface="+mj-lt"/>
              </a:rPr>
              <a:t>Arogance je parukou k zakrytí duševní pleše </a:t>
            </a:r>
          </a:p>
          <a:p>
            <a:endParaRPr lang="cs-CZ" sz="3200" dirty="0" smtClean="0">
              <a:latin typeface="+mj-lt"/>
            </a:endParaRPr>
          </a:p>
          <a:p>
            <a:pPr>
              <a:buNone/>
            </a:pPr>
            <a:r>
              <a:rPr lang="cs-CZ" sz="3200" dirty="0" smtClean="0">
                <a:latin typeface="+mj-lt"/>
              </a:rPr>
              <a:t>				Jan Werich</a:t>
            </a:r>
            <a:endParaRPr lang="cs-CZ" sz="3200" dirty="0">
              <a:latin typeface="+mj-lt"/>
            </a:endParaRPr>
          </a:p>
        </p:txBody>
      </p:sp>
      <p:pic>
        <p:nvPicPr>
          <p:cNvPr id="5" name="Picture 4" descr="C:\OS\Loga\logo_DEF_GIF.gif"/>
          <p:cNvPicPr>
            <a:picLocks noChangeAspect="1" noChangeArrowheads="1"/>
          </p:cNvPicPr>
          <p:nvPr/>
        </p:nvPicPr>
        <p:blipFill>
          <a:blip r:embed="rId2"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7"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2" end="2"/>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14"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solidFill>
                  <a:schemeClr val="accent3">
                    <a:lumMod val="75000"/>
                  </a:schemeClr>
                </a:solidFill>
              </a:rPr>
              <a:t>Zvládání konfliktů</a:t>
            </a:r>
            <a:endParaRPr lang="cs-CZ" b="1" dirty="0">
              <a:solidFill>
                <a:schemeClr val="accent3">
                  <a:lumMod val="75000"/>
                </a:schemeClr>
              </a:solidFill>
            </a:endParaRPr>
          </a:p>
        </p:txBody>
      </p:sp>
      <p:pic>
        <p:nvPicPr>
          <p:cNvPr id="27650" name="Picture 2"/>
          <p:cNvPicPr>
            <a:picLocks noChangeAspect="1" noChangeArrowheads="1"/>
          </p:cNvPicPr>
          <p:nvPr/>
        </p:nvPicPr>
        <p:blipFill>
          <a:blip r:embed="rId2" cstate="print"/>
          <a:srcRect/>
          <a:stretch>
            <a:fillRect/>
          </a:stretch>
        </p:blipFill>
        <p:spPr bwMode="auto">
          <a:xfrm>
            <a:off x="1475656" y="2348880"/>
            <a:ext cx="6030838" cy="3289548"/>
          </a:xfrm>
          <a:prstGeom prst="rect">
            <a:avLst/>
          </a:prstGeom>
          <a:noFill/>
          <a:ln w="9525">
            <a:noFill/>
            <a:miter lim="800000"/>
            <a:headEnd/>
            <a:tailEnd/>
          </a:ln>
        </p:spPr>
      </p:pic>
      <p:pic>
        <p:nvPicPr>
          <p:cNvPr id="5" name="Picture 4" descr="C:\OS\Loga\logo_DEF_GIF.gif"/>
          <p:cNvPicPr>
            <a:picLocks noChangeAspect="1" noChangeArrowheads="1"/>
          </p:cNvPicPr>
          <p:nvPr/>
        </p:nvPicPr>
        <p:blipFill>
          <a:blip r:embed="rId3"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Motto:</a:t>
            </a:r>
            <a:endParaRPr lang="cs-CZ" dirty="0"/>
          </a:p>
        </p:txBody>
      </p:sp>
      <p:sp>
        <p:nvSpPr>
          <p:cNvPr id="3" name="Zástupný symbol pro obsah 2"/>
          <p:cNvSpPr>
            <a:spLocks noGrp="1"/>
          </p:cNvSpPr>
          <p:nvPr>
            <p:ph idx="1"/>
          </p:nvPr>
        </p:nvSpPr>
        <p:spPr/>
        <p:txBody>
          <a:bodyPr>
            <a:normAutofit lnSpcReduction="10000"/>
          </a:bodyPr>
          <a:lstStyle/>
          <a:p>
            <a:endParaRPr lang="cs-CZ" sz="4400" dirty="0" smtClean="0">
              <a:latin typeface="+mj-lt"/>
            </a:endParaRPr>
          </a:p>
          <a:p>
            <a:r>
              <a:rPr lang="cs-CZ" sz="4400" dirty="0" smtClean="0">
                <a:latin typeface="+mj-lt"/>
              </a:rPr>
              <a:t>Vždy se najdou Eskymáci, kteří vypracují pro obyvatele Konga pokyny, co dělat za velkých veder.</a:t>
            </a:r>
          </a:p>
          <a:p>
            <a:endParaRPr lang="cs-CZ" sz="4400" dirty="0" smtClean="0">
              <a:latin typeface="+mj-lt"/>
            </a:endParaRPr>
          </a:p>
          <a:p>
            <a:pPr lvl="1"/>
            <a:r>
              <a:rPr lang="cs-CZ" sz="4200" i="1" dirty="0" err="1" smtClean="0">
                <a:latin typeface="+mj-lt"/>
              </a:rPr>
              <a:t>Stanisław</a:t>
            </a:r>
            <a:r>
              <a:rPr lang="cs-CZ" sz="4200" i="1" dirty="0" smtClean="0">
                <a:latin typeface="+mj-lt"/>
              </a:rPr>
              <a:t> </a:t>
            </a:r>
            <a:r>
              <a:rPr lang="cs-CZ" sz="4200" i="1" dirty="0" err="1" smtClean="0">
                <a:latin typeface="+mj-lt"/>
              </a:rPr>
              <a:t>Jerzy</a:t>
            </a:r>
            <a:r>
              <a:rPr lang="cs-CZ" sz="4200" i="1" dirty="0" smtClean="0">
                <a:latin typeface="+mj-lt"/>
              </a:rPr>
              <a:t> </a:t>
            </a:r>
            <a:r>
              <a:rPr lang="cs-CZ" sz="4200" i="1" dirty="0" err="1" smtClean="0">
                <a:latin typeface="+mj-lt"/>
              </a:rPr>
              <a:t>Lec</a:t>
            </a:r>
            <a:r>
              <a:rPr lang="cs-CZ" sz="4200" i="1" dirty="0" smtClean="0">
                <a:latin typeface="+mj-lt"/>
              </a:rPr>
              <a:t> </a:t>
            </a:r>
          </a:p>
          <a:p>
            <a:endParaRPr lang="cs-CZ" dirty="0"/>
          </a:p>
        </p:txBody>
      </p:sp>
      <p:pic>
        <p:nvPicPr>
          <p:cNvPr id="5" name="Picture 4" descr="C:\OS\Loga\logo_DEF_GIF.gif"/>
          <p:cNvPicPr>
            <a:picLocks noChangeAspect="1" noChangeArrowheads="1"/>
          </p:cNvPicPr>
          <p:nvPr/>
        </p:nvPicPr>
        <p:blipFill>
          <a:blip r:embed="rId2"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endParaRPr lang="cs-CZ" dirty="0" smtClean="0"/>
          </a:p>
          <a:p>
            <a:pPr algn="ctr">
              <a:buNone/>
            </a:pPr>
            <a:r>
              <a:rPr lang="cs-CZ" dirty="0" smtClean="0">
                <a:latin typeface="+mj-lt"/>
              </a:rPr>
              <a:t>Motto:</a:t>
            </a:r>
          </a:p>
          <a:p>
            <a:pPr algn="ctr">
              <a:buNone/>
            </a:pPr>
            <a:endParaRPr lang="cs-CZ" dirty="0" smtClean="0">
              <a:latin typeface="+mj-lt"/>
            </a:endParaRPr>
          </a:p>
          <a:p>
            <a:r>
              <a:rPr lang="cs-CZ" dirty="0" smtClean="0">
                <a:latin typeface="+mj-lt"/>
              </a:rPr>
              <a:t>„Dobrá komunikace má stejně povzbuzující účinky jako káva a stejně obtížně se po ní usíná“</a:t>
            </a:r>
          </a:p>
          <a:p>
            <a:endParaRPr lang="cs-CZ" dirty="0" smtClean="0">
              <a:latin typeface="+mj-lt"/>
            </a:endParaRPr>
          </a:p>
          <a:p>
            <a:r>
              <a:rPr lang="cs-CZ" dirty="0" err="1" smtClean="0">
                <a:latin typeface="+mj-lt"/>
              </a:rPr>
              <a:t>A</a:t>
            </a:r>
            <a:r>
              <a:rPr lang="cs-CZ" dirty="0" smtClean="0">
                <a:latin typeface="+mj-lt"/>
              </a:rPr>
              <a:t>.</a:t>
            </a:r>
            <a:r>
              <a:rPr lang="cs-CZ" dirty="0" err="1" smtClean="0">
                <a:latin typeface="+mj-lt"/>
              </a:rPr>
              <a:t>M</a:t>
            </a:r>
            <a:r>
              <a:rPr lang="cs-CZ" dirty="0" smtClean="0">
                <a:latin typeface="+mj-lt"/>
              </a:rPr>
              <a:t>.</a:t>
            </a:r>
            <a:r>
              <a:rPr lang="cs-CZ" dirty="0" err="1" smtClean="0">
                <a:latin typeface="+mj-lt"/>
              </a:rPr>
              <a:t>Lindbergh</a:t>
            </a:r>
            <a:endParaRPr lang="cs-CZ" dirty="0" smtClean="0">
              <a:latin typeface="+mj-lt"/>
            </a:endParaRPr>
          </a:p>
          <a:p>
            <a:pPr>
              <a:buNone/>
            </a:pPr>
            <a:endParaRPr lang="cs-CZ" dirty="0"/>
          </a:p>
        </p:txBody>
      </p:sp>
      <p:pic>
        <p:nvPicPr>
          <p:cNvPr id="5" name="Picture 4" descr="C:\OS\Loga\logo_DEF_GIF.gif"/>
          <p:cNvPicPr>
            <a:picLocks noChangeAspect="1" noChangeArrowheads="1"/>
          </p:cNvPicPr>
          <p:nvPr/>
        </p:nvPicPr>
        <p:blipFill>
          <a:blip r:embed="rId2" cstate="print"/>
          <a:srcRect/>
          <a:stretch>
            <a:fillRect/>
          </a:stretch>
        </p:blipFill>
        <p:spPr bwMode="auto">
          <a:xfrm>
            <a:off x="2987824" y="1052736"/>
            <a:ext cx="2880320" cy="141192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sz="4400" b="1" dirty="0" smtClean="0">
                <a:solidFill>
                  <a:schemeClr val="accent3">
                    <a:lumMod val="75000"/>
                  </a:schemeClr>
                </a:solidFill>
              </a:rPr>
              <a:t>Konflikt – následek neřešené příčiny</a:t>
            </a:r>
            <a:endParaRPr lang="cs-CZ" sz="4400" b="1" dirty="0">
              <a:solidFill>
                <a:schemeClr val="accent3">
                  <a:lumMod val="75000"/>
                </a:schemeClr>
              </a:solidFill>
            </a:endParaRPr>
          </a:p>
        </p:txBody>
      </p:sp>
      <p:sp>
        <p:nvSpPr>
          <p:cNvPr id="3" name="Zástupný symbol pro obsah 2"/>
          <p:cNvSpPr>
            <a:spLocks noGrp="1"/>
          </p:cNvSpPr>
          <p:nvPr>
            <p:ph idx="1"/>
          </p:nvPr>
        </p:nvSpPr>
        <p:spPr/>
        <p:txBody>
          <a:bodyPr>
            <a:normAutofit/>
          </a:bodyPr>
          <a:lstStyle/>
          <a:p>
            <a:r>
              <a:rPr lang="cs-CZ" sz="3200" dirty="0" smtClean="0">
                <a:latin typeface="+mj-lt"/>
              </a:rPr>
              <a:t>Konflikty vznikají zřídkakdy náhle a bez příčiny</a:t>
            </a:r>
          </a:p>
          <a:p>
            <a:r>
              <a:rPr lang="cs-CZ" sz="3200" dirty="0" smtClean="0">
                <a:latin typeface="+mj-lt"/>
              </a:rPr>
              <a:t>Mohou sice propuknout překvapivě, avšak mají ve většině případů delší </a:t>
            </a:r>
            <a:r>
              <a:rPr lang="cs-CZ" sz="3200" b="1" dirty="0" smtClean="0">
                <a:latin typeface="+mj-lt"/>
              </a:rPr>
              <a:t>historii vzniku a dobu vývoje</a:t>
            </a:r>
            <a:endParaRPr lang="cs-CZ" sz="3200" b="1" dirty="0">
              <a:latin typeface="+mj-lt"/>
            </a:endParaRPr>
          </a:p>
        </p:txBody>
      </p:sp>
      <p:pic>
        <p:nvPicPr>
          <p:cNvPr id="28674" name="Picture 2"/>
          <p:cNvPicPr>
            <a:picLocks noChangeAspect="1" noChangeArrowheads="1"/>
          </p:cNvPicPr>
          <p:nvPr/>
        </p:nvPicPr>
        <p:blipFill>
          <a:blip r:embed="rId2" cstate="print"/>
          <a:srcRect/>
          <a:stretch>
            <a:fillRect/>
          </a:stretch>
        </p:blipFill>
        <p:spPr bwMode="auto">
          <a:xfrm>
            <a:off x="2195736" y="4005064"/>
            <a:ext cx="2057400" cy="2228850"/>
          </a:xfrm>
          <a:prstGeom prst="rect">
            <a:avLst/>
          </a:prstGeom>
          <a:noFill/>
          <a:ln w="9525">
            <a:noFill/>
            <a:miter lim="800000"/>
            <a:headEnd/>
            <a:tailEnd/>
          </a:ln>
        </p:spPr>
      </p:pic>
      <p:pic>
        <p:nvPicPr>
          <p:cNvPr id="28675" name="Picture 3"/>
          <p:cNvPicPr>
            <a:picLocks noChangeAspect="1" noChangeArrowheads="1"/>
          </p:cNvPicPr>
          <p:nvPr/>
        </p:nvPicPr>
        <p:blipFill>
          <a:blip r:embed="rId2" cstate="print"/>
          <a:srcRect/>
          <a:stretch>
            <a:fillRect/>
          </a:stretch>
        </p:blipFill>
        <p:spPr bwMode="auto">
          <a:xfrm>
            <a:off x="4211960" y="4005064"/>
            <a:ext cx="2057400" cy="2228850"/>
          </a:xfrm>
          <a:prstGeom prst="rect">
            <a:avLst/>
          </a:prstGeom>
          <a:noFill/>
          <a:ln w="9525">
            <a:noFill/>
            <a:miter lim="800000"/>
            <a:headEnd/>
            <a:tailEnd/>
          </a:ln>
        </p:spPr>
      </p:pic>
      <p:pic>
        <p:nvPicPr>
          <p:cNvPr id="28676" name="Picture 4"/>
          <p:cNvPicPr>
            <a:picLocks noChangeAspect="1" noChangeArrowheads="1"/>
          </p:cNvPicPr>
          <p:nvPr/>
        </p:nvPicPr>
        <p:blipFill>
          <a:blip r:embed="rId2" cstate="print"/>
          <a:srcRect/>
          <a:stretch>
            <a:fillRect/>
          </a:stretch>
        </p:blipFill>
        <p:spPr bwMode="auto">
          <a:xfrm>
            <a:off x="6228184" y="4005064"/>
            <a:ext cx="2057400" cy="2228850"/>
          </a:xfrm>
          <a:prstGeom prst="rect">
            <a:avLst/>
          </a:prstGeom>
          <a:noFill/>
          <a:ln w="9525">
            <a:noFill/>
            <a:miter lim="800000"/>
            <a:headEnd/>
            <a:tailEnd/>
          </a:ln>
        </p:spPr>
      </p:pic>
      <p:pic>
        <p:nvPicPr>
          <p:cNvPr id="8" name="Picture 4" descr="C:\OS\Loga\logo_DEF_GIF.gif"/>
          <p:cNvPicPr>
            <a:picLocks noChangeAspect="1" noChangeArrowheads="1"/>
          </p:cNvPicPr>
          <p:nvPr/>
        </p:nvPicPr>
        <p:blipFill>
          <a:blip r:embed="rId3"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8674"/>
                                        </p:tgtEl>
                                        <p:attrNameLst>
                                          <p:attrName>style.visibility</p:attrName>
                                        </p:attrNameLst>
                                      </p:cBhvr>
                                      <p:to>
                                        <p:strVal val="visible"/>
                                      </p:to>
                                    </p:set>
                                    <p:animEffect transition="in" filter="fade">
                                      <p:cBhvr>
                                        <p:cTn id="13" dur="2000"/>
                                        <p:tgtEl>
                                          <p:spTgt spid="28674"/>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8675"/>
                                        </p:tgtEl>
                                        <p:attrNameLst>
                                          <p:attrName>style.visibility</p:attrName>
                                        </p:attrNameLst>
                                      </p:cBhvr>
                                      <p:to>
                                        <p:strVal val="visible"/>
                                      </p:to>
                                    </p:set>
                                    <p:animEffect transition="in" filter="fade">
                                      <p:cBhvr>
                                        <p:cTn id="24" dur="2000"/>
                                        <p:tgtEl>
                                          <p:spTgt spid="28675"/>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8676"/>
                                        </p:tgtEl>
                                        <p:attrNameLst>
                                          <p:attrName>style.visibility</p:attrName>
                                        </p:attrNameLst>
                                      </p:cBhvr>
                                      <p:to>
                                        <p:strVal val="visible"/>
                                      </p:to>
                                    </p:set>
                                    <p:animEffect transition="in" filter="fade">
                                      <p:cBhvr>
                                        <p:cTn id="35" dur="20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980728"/>
            <a:ext cx="7715200" cy="1143000"/>
          </a:xfrm>
        </p:spPr>
        <p:txBody>
          <a:bodyPr>
            <a:noAutofit/>
          </a:bodyPr>
          <a:lstStyle/>
          <a:p>
            <a:r>
              <a:rPr lang="cs-CZ" sz="2600" b="1" dirty="0" smtClean="0"/>
              <a:t>Mnohé konflikty lze vytušit </a:t>
            </a:r>
            <a:r>
              <a:rPr lang="cs-CZ" sz="2600" dirty="0" smtClean="0"/>
              <a:t>v relativně raném stádiu ještě před jejich vypuknutím, ale jsou z mnoha různých důvodů příliš dlouho </a:t>
            </a:r>
            <a:r>
              <a:rPr lang="cs-CZ" sz="2600" i="1" dirty="0" smtClean="0"/>
              <a:t>„zametány pod koberec“.</a:t>
            </a:r>
            <a:endParaRPr lang="cs-CZ" sz="2600" dirty="0"/>
          </a:p>
        </p:txBody>
      </p:sp>
      <p:sp>
        <p:nvSpPr>
          <p:cNvPr id="3" name="Zástupný symbol pro obsah 2"/>
          <p:cNvSpPr>
            <a:spLocks noGrp="1"/>
          </p:cNvSpPr>
          <p:nvPr>
            <p:ph idx="1"/>
          </p:nvPr>
        </p:nvSpPr>
        <p:spPr/>
        <p:txBody>
          <a:bodyPr/>
          <a:lstStyle/>
          <a:p>
            <a:pPr lvl="1"/>
            <a:endParaRPr lang="cs-CZ" i="1" dirty="0" smtClean="0">
              <a:solidFill>
                <a:schemeClr val="accent3">
                  <a:lumMod val="75000"/>
                </a:schemeClr>
              </a:solidFill>
              <a:latin typeface="+mj-lt"/>
            </a:endParaRPr>
          </a:p>
          <a:p>
            <a:pPr lvl="1">
              <a:buNone/>
            </a:pPr>
            <a:endParaRPr lang="cs-CZ" i="1" dirty="0" smtClean="0">
              <a:solidFill>
                <a:schemeClr val="accent3">
                  <a:lumMod val="75000"/>
                </a:schemeClr>
              </a:solidFill>
              <a:latin typeface="+mj-lt"/>
            </a:endParaRPr>
          </a:p>
          <a:p>
            <a:pPr lvl="1">
              <a:buNone/>
            </a:pPr>
            <a:endParaRPr lang="cs-CZ" i="1" dirty="0" smtClean="0">
              <a:solidFill>
                <a:schemeClr val="accent3">
                  <a:lumMod val="75000"/>
                </a:schemeClr>
              </a:solidFill>
              <a:latin typeface="+mj-lt"/>
            </a:endParaRPr>
          </a:p>
          <a:p>
            <a:pPr lvl="1"/>
            <a:r>
              <a:rPr lang="cs-CZ" i="1" dirty="0" smtClean="0">
                <a:solidFill>
                  <a:schemeClr val="accent3">
                    <a:lumMod val="75000"/>
                  </a:schemeClr>
                </a:solidFill>
                <a:latin typeface="+mj-lt"/>
              </a:rPr>
              <a:t>Jak rozpoznat konflikty?</a:t>
            </a:r>
          </a:p>
          <a:p>
            <a:pPr lvl="1"/>
            <a:r>
              <a:rPr lang="cs-CZ" i="1" dirty="0" smtClean="0">
                <a:solidFill>
                  <a:schemeClr val="accent3">
                    <a:lumMod val="75000"/>
                  </a:schemeClr>
                </a:solidFill>
                <a:latin typeface="+mj-lt"/>
              </a:rPr>
              <a:t>Co je jejich příčinou?</a:t>
            </a:r>
          </a:p>
          <a:p>
            <a:pPr lvl="1"/>
            <a:r>
              <a:rPr lang="cs-CZ" i="1" dirty="0" smtClean="0">
                <a:solidFill>
                  <a:schemeClr val="accent3">
                    <a:lumMod val="75000"/>
                  </a:schemeClr>
                </a:solidFill>
                <a:latin typeface="+mj-lt"/>
              </a:rPr>
              <a:t>Co s nimi,když propuknou?</a:t>
            </a:r>
          </a:p>
          <a:p>
            <a:pPr lvl="1"/>
            <a:r>
              <a:rPr lang="cs-CZ" i="1" dirty="0" smtClean="0">
                <a:solidFill>
                  <a:schemeClr val="accent3">
                    <a:lumMod val="75000"/>
                  </a:schemeClr>
                </a:solidFill>
                <a:latin typeface="+mj-lt"/>
              </a:rPr>
              <a:t>Jak prosadit své zájmy a zároveň respektovat druhou stranu?</a:t>
            </a:r>
          </a:p>
          <a:p>
            <a:pPr lvl="1"/>
            <a:r>
              <a:rPr lang="cs-CZ" sz="2800" dirty="0" smtClean="0">
                <a:latin typeface="+mj-lt"/>
              </a:rPr>
              <a:t>Podíváme se na to podrobněji!</a:t>
            </a:r>
            <a:endParaRPr lang="cs-CZ" sz="2800" dirty="0">
              <a:latin typeface="+mj-lt"/>
            </a:endParaRPr>
          </a:p>
        </p:txBody>
      </p:sp>
      <p:pic>
        <p:nvPicPr>
          <p:cNvPr id="29698" name="Picture 2"/>
          <p:cNvPicPr>
            <a:picLocks noChangeAspect="1" noChangeArrowheads="1"/>
          </p:cNvPicPr>
          <p:nvPr/>
        </p:nvPicPr>
        <p:blipFill>
          <a:blip r:embed="rId2" cstate="print"/>
          <a:srcRect/>
          <a:stretch>
            <a:fillRect/>
          </a:stretch>
        </p:blipFill>
        <p:spPr bwMode="auto">
          <a:xfrm>
            <a:off x="6228184" y="2276872"/>
            <a:ext cx="2143125" cy="2143125"/>
          </a:xfrm>
          <a:prstGeom prst="rect">
            <a:avLst/>
          </a:prstGeom>
          <a:noFill/>
          <a:ln w="9525">
            <a:noFill/>
            <a:miter lim="800000"/>
            <a:headEnd/>
            <a:tailEnd/>
          </a:ln>
        </p:spPr>
      </p:pic>
      <p:pic>
        <p:nvPicPr>
          <p:cNvPr id="6" name="Picture 4" descr="C:\OS\Loga\logo_DEF_GIF.gif"/>
          <p:cNvPicPr>
            <a:picLocks noChangeAspect="1" noChangeArrowheads="1"/>
          </p:cNvPicPr>
          <p:nvPr/>
        </p:nvPicPr>
        <p:blipFill>
          <a:blip r:embed="rId3"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29698"/>
                                        </p:tgtEl>
                                        <p:attrNameLst>
                                          <p:attrName>style.visibility</p:attrName>
                                        </p:attrNameLst>
                                      </p:cBhvr>
                                      <p:to>
                                        <p:strVal val="visible"/>
                                      </p:to>
                                    </p:set>
                                    <p:anim calcmode="lin" valueType="num">
                                      <p:cBhvr>
                                        <p:cTn id="13" dur="2000" fill="hold"/>
                                        <p:tgtEl>
                                          <p:spTgt spid="29698"/>
                                        </p:tgtEl>
                                        <p:attrNameLst>
                                          <p:attrName>ppt_w</p:attrName>
                                        </p:attrNameLst>
                                      </p:cBhvr>
                                      <p:tavLst>
                                        <p:tav tm="0">
                                          <p:val>
                                            <p:fltVal val="0"/>
                                          </p:val>
                                        </p:tav>
                                        <p:tav tm="100000">
                                          <p:val>
                                            <p:strVal val="#ppt_w"/>
                                          </p:val>
                                        </p:tav>
                                      </p:tavLst>
                                    </p:anim>
                                    <p:anim calcmode="lin" valueType="num">
                                      <p:cBhvr>
                                        <p:cTn id="14" dur="2000" fill="hold"/>
                                        <p:tgtEl>
                                          <p:spTgt spid="29698"/>
                                        </p:tgtEl>
                                        <p:attrNameLst>
                                          <p:attrName>ppt_h</p:attrName>
                                        </p:attrNameLst>
                                      </p:cBhvr>
                                      <p:tavLst>
                                        <p:tav tm="0">
                                          <p:val>
                                            <p:fltVal val="0"/>
                                          </p:val>
                                        </p:tav>
                                        <p:tav tm="100000">
                                          <p:val>
                                            <p:strVal val="#ppt_h"/>
                                          </p:val>
                                        </p:tav>
                                      </p:tavLst>
                                    </p:anim>
                                    <p:anim calcmode="lin" valueType="num">
                                      <p:cBhvr>
                                        <p:cTn id="15" dur="2000" fill="hold"/>
                                        <p:tgtEl>
                                          <p:spTgt spid="29698"/>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2969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p:cTn id="3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p:cTn id="4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solidFill>
                  <a:schemeClr val="accent3">
                    <a:lumMod val="75000"/>
                  </a:schemeClr>
                </a:solidFill>
              </a:rPr>
              <a:t>Hlavní body – naše osnova</a:t>
            </a:r>
            <a:endParaRPr lang="cs-CZ" b="1" dirty="0">
              <a:solidFill>
                <a:schemeClr val="accent3">
                  <a:lumMod val="75000"/>
                </a:schemeClr>
              </a:solidFill>
            </a:endParaRPr>
          </a:p>
        </p:txBody>
      </p:sp>
      <p:sp>
        <p:nvSpPr>
          <p:cNvPr id="3" name="Zástupný symbol pro obsah 2"/>
          <p:cNvSpPr>
            <a:spLocks noGrp="1"/>
          </p:cNvSpPr>
          <p:nvPr>
            <p:ph idx="1"/>
          </p:nvPr>
        </p:nvSpPr>
        <p:spPr/>
        <p:txBody>
          <a:bodyPr>
            <a:normAutofit/>
          </a:bodyPr>
          <a:lstStyle/>
          <a:p>
            <a:pPr>
              <a:buNone/>
            </a:pPr>
            <a:endParaRPr lang="cs-CZ" sz="3200" dirty="0" smtClean="0">
              <a:latin typeface="+mj-lt"/>
            </a:endParaRPr>
          </a:p>
          <a:p>
            <a:r>
              <a:rPr lang="cs-CZ" sz="3200" dirty="0" smtClean="0">
                <a:latin typeface="+mj-lt"/>
              </a:rPr>
              <a:t>Symptomy signalizující konflikty</a:t>
            </a:r>
          </a:p>
          <a:p>
            <a:r>
              <a:rPr lang="cs-CZ" sz="3200" dirty="0" smtClean="0">
                <a:latin typeface="+mj-lt"/>
              </a:rPr>
              <a:t>Příčiny konfliktů</a:t>
            </a:r>
          </a:p>
          <a:p>
            <a:r>
              <a:rPr lang="cs-CZ" sz="3200" dirty="0" smtClean="0">
                <a:latin typeface="+mj-lt"/>
              </a:rPr>
              <a:t>Přijetí kritiky</a:t>
            </a:r>
          </a:p>
          <a:p>
            <a:r>
              <a:rPr lang="cs-CZ" sz="3200" dirty="0" smtClean="0">
                <a:latin typeface="+mj-lt"/>
              </a:rPr>
              <a:t>Manipulace</a:t>
            </a:r>
          </a:p>
          <a:p>
            <a:r>
              <a:rPr lang="cs-CZ" sz="3200" dirty="0" smtClean="0">
                <a:latin typeface="+mj-lt"/>
              </a:rPr>
              <a:t>Asertivita</a:t>
            </a:r>
          </a:p>
          <a:p>
            <a:r>
              <a:rPr lang="cs-CZ" sz="3200" dirty="0" smtClean="0">
                <a:latin typeface="+mj-lt"/>
              </a:rPr>
              <a:t>Aktivní naslouchání</a:t>
            </a:r>
            <a:endParaRPr lang="cs-CZ" sz="3200" dirty="0">
              <a:latin typeface="+mj-lt"/>
            </a:endParaRPr>
          </a:p>
        </p:txBody>
      </p:sp>
      <p:pic>
        <p:nvPicPr>
          <p:cNvPr id="5" name="Picture 4" descr="C:\OS\Loga\logo_DEF_GIF.gif"/>
          <p:cNvPicPr>
            <a:picLocks noChangeAspect="1" noChangeArrowheads="1"/>
          </p:cNvPicPr>
          <p:nvPr/>
        </p:nvPicPr>
        <p:blipFill>
          <a:blip r:embed="rId2"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64704"/>
            <a:ext cx="8229600" cy="1082384"/>
          </a:xfrm>
        </p:spPr>
        <p:txBody>
          <a:bodyPr>
            <a:normAutofit fontScale="90000"/>
          </a:bodyPr>
          <a:lstStyle/>
          <a:p>
            <a:pPr algn="ctr"/>
            <a:r>
              <a:rPr lang="cs-CZ" sz="5400" dirty="0" smtClean="0">
                <a:solidFill>
                  <a:schemeClr val="accent3">
                    <a:lumMod val="75000"/>
                  </a:schemeClr>
                </a:solidFill>
              </a:rPr>
              <a:t>Symptomy signalizující konflikty</a:t>
            </a:r>
            <a:endParaRPr lang="cs-CZ" dirty="0"/>
          </a:p>
        </p:txBody>
      </p:sp>
      <p:sp>
        <p:nvSpPr>
          <p:cNvPr id="3" name="Zástupný symbol pro obsah 2"/>
          <p:cNvSpPr>
            <a:spLocks noGrp="1"/>
          </p:cNvSpPr>
          <p:nvPr>
            <p:ph idx="1"/>
          </p:nvPr>
        </p:nvSpPr>
        <p:spPr/>
        <p:txBody>
          <a:bodyPr>
            <a:normAutofit/>
          </a:bodyPr>
          <a:lstStyle/>
          <a:p>
            <a:pPr>
              <a:buNone/>
            </a:pPr>
            <a:endParaRPr lang="cs-CZ" sz="2800" dirty="0" smtClean="0">
              <a:latin typeface="+mj-lt"/>
            </a:endParaRPr>
          </a:p>
          <a:p>
            <a:r>
              <a:rPr lang="cs-CZ" sz="2800" dirty="0" smtClean="0">
                <a:latin typeface="+mj-lt"/>
              </a:rPr>
              <a:t>Komunikace mezi zúčastněnými se zhoršuje, stává se škrobenější a formálnější</a:t>
            </a:r>
          </a:p>
          <a:p>
            <a:r>
              <a:rPr lang="cs-CZ" sz="2800" dirty="0" smtClean="0">
                <a:latin typeface="+mj-lt"/>
              </a:rPr>
              <a:t>Přibývá drobného popichování a řevnivosti</a:t>
            </a:r>
          </a:p>
          <a:p>
            <a:r>
              <a:rPr lang="cs-CZ" sz="2800" dirty="0" smtClean="0">
                <a:latin typeface="+mj-lt"/>
              </a:rPr>
              <a:t>Stále častěji se objevují rozdílné názory na vyskytující se problémy, častěji dochází k hádkám kvůli maličkostem</a:t>
            </a:r>
          </a:p>
          <a:p>
            <a:r>
              <a:rPr lang="cs-CZ" sz="2800" dirty="0" smtClean="0">
                <a:latin typeface="+mj-lt"/>
              </a:rPr>
              <a:t>Místo řešení problémů se hledají viníci</a:t>
            </a:r>
          </a:p>
          <a:p>
            <a:endParaRPr lang="cs-CZ" dirty="0">
              <a:latin typeface="+mj-lt"/>
            </a:endParaRPr>
          </a:p>
        </p:txBody>
      </p:sp>
      <p:pic>
        <p:nvPicPr>
          <p:cNvPr id="5" name="Picture 4" descr="C:\OS\Loga\logo_DEF_GIF.gif"/>
          <p:cNvPicPr>
            <a:picLocks noChangeAspect="1" noChangeArrowheads="1"/>
          </p:cNvPicPr>
          <p:nvPr/>
        </p:nvPicPr>
        <p:blipFill>
          <a:blip r:embed="rId2"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64704"/>
            <a:ext cx="8229600" cy="1082384"/>
          </a:xfrm>
        </p:spPr>
        <p:txBody>
          <a:bodyPr>
            <a:normAutofit fontScale="90000"/>
          </a:bodyPr>
          <a:lstStyle/>
          <a:p>
            <a:pPr algn="ctr"/>
            <a:r>
              <a:rPr lang="cs-CZ" sz="5400" dirty="0" smtClean="0">
                <a:solidFill>
                  <a:schemeClr val="accent3">
                    <a:lumMod val="75000"/>
                  </a:schemeClr>
                </a:solidFill>
              </a:rPr>
              <a:t>Symptomy signalizující konflikty</a:t>
            </a:r>
            <a:endParaRPr lang="cs-CZ" dirty="0"/>
          </a:p>
        </p:txBody>
      </p:sp>
      <p:sp>
        <p:nvSpPr>
          <p:cNvPr id="3" name="Zástupný symbol pro obsah 2"/>
          <p:cNvSpPr>
            <a:spLocks noGrp="1"/>
          </p:cNvSpPr>
          <p:nvPr>
            <p:ph idx="1"/>
          </p:nvPr>
        </p:nvSpPr>
        <p:spPr/>
        <p:txBody>
          <a:bodyPr>
            <a:normAutofit/>
          </a:bodyPr>
          <a:lstStyle/>
          <a:p>
            <a:pPr>
              <a:buNone/>
            </a:pPr>
            <a:endParaRPr lang="cs-CZ" sz="2800" dirty="0" smtClean="0">
              <a:latin typeface="+mj-lt"/>
            </a:endParaRPr>
          </a:p>
          <a:p>
            <a:r>
              <a:rPr lang="cs-CZ" sz="2800" dirty="0" smtClean="0">
                <a:latin typeface="+mj-lt"/>
              </a:rPr>
              <a:t>Lidé se stále více odvolávají na pravidla a nařízení</a:t>
            </a:r>
          </a:p>
          <a:p>
            <a:r>
              <a:rPr lang="cs-CZ" sz="2800" dirty="0" smtClean="0">
                <a:latin typeface="+mj-lt"/>
              </a:rPr>
              <a:t>Nutné formality jsou na prvním místě</a:t>
            </a:r>
          </a:p>
          <a:p>
            <a:r>
              <a:rPr lang="cs-CZ" sz="2800" dirty="0" smtClean="0">
                <a:latin typeface="+mj-lt"/>
              </a:rPr>
              <a:t>Hlavní věcí nejsou hlavní problémy, nýbrž myšlenky na to, jak si to spolu vzájemně „vyřídit“</a:t>
            </a:r>
          </a:p>
          <a:p>
            <a:r>
              <a:rPr lang="cs-CZ" sz="2800" dirty="0" smtClean="0">
                <a:latin typeface="+mj-lt"/>
              </a:rPr>
              <a:t>Všichni zúčastnění jsou frustrováni</a:t>
            </a:r>
          </a:p>
          <a:p>
            <a:r>
              <a:rPr lang="cs-CZ" sz="2800" dirty="0" smtClean="0">
                <a:latin typeface="+mj-lt"/>
              </a:rPr>
              <a:t>Efektivita práce se vytrácí</a:t>
            </a:r>
          </a:p>
          <a:p>
            <a:endParaRPr lang="cs-CZ" dirty="0">
              <a:latin typeface="+mj-lt"/>
            </a:endParaRPr>
          </a:p>
        </p:txBody>
      </p:sp>
      <p:pic>
        <p:nvPicPr>
          <p:cNvPr id="5" name="Picture 4" descr="C:\OS\Loga\logo_DEF_GIF.gif"/>
          <p:cNvPicPr>
            <a:picLocks noChangeAspect="1" noChangeArrowheads="1"/>
          </p:cNvPicPr>
          <p:nvPr/>
        </p:nvPicPr>
        <p:blipFill>
          <a:blip r:embed="rId2"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solidFill>
                  <a:schemeClr val="accent3">
                    <a:lumMod val="75000"/>
                  </a:schemeClr>
                </a:solidFill>
              </a:rPr>
              <a:t>Skryté konflikty</a:t>
            </a:r>
            <a:endParaRPr lang="cs-CZ" b="1" dirty="0">
              <a:solidFill>
                <a:schemeClr val="accent3">
                  <a:lumMod val="75000"/>
                </a:schemeClr>
              </a:solidFill>
            </a:endParaRPr>
          </a:p>
        </p:txBody>
      </p:sp>
      <p:sp>
        <p:nvSpPr>
          <p:cNvPr id="3" name="Zástupný symbol pro obsah 2"/>
          <p:cNvSpPr>
            <a:spLocks noGrp="1"/>
          </p:cNvSpPr>
          <p:nvPr>
            <p:ph idx="1"/>
          </p:nvPr>
        </p:nvSpPr>
        <p:spPr/>
        <p:txBody>
          <a:bodyPr>
            <a:normAutofit/>
          </a:bodyPr>
          <a:lstStyle/>
          <a:p>
            <a:r>
              <a:rPr lang="cs-CZ" sz="3000" dirty="0" smtClean="0">
                <a:latin typeface="+mj-lt"/>
              </a:rPr>
              <a:t>Skryté konflikty lze definovat jako nepropuknuvší konflikty s velkou odstředivou silou</a:t>
            </a:r>
          </a:p>
          <a:p>
            <a:r>
              <a:rPr lang="cs-CZ" sz="3000" dirty="0" smtClean="0">
                <a:latin typeface="+mj-lt"/>
              </a:rPr>
              <a:t>Skryté konflikty se mohou stejně tak vyskytovat v rámci rodiny jako na mezinárodní úrovni</a:t>
            </a:r>
          </a:p>
          <a:p>
            <a:r>
              <a:rPr lang="cs-CZ" sz="3000" dirty="0" smtClean="0">
                <a:latin typeface="+mj-lt"/>
              </a:rPr>
              <a:t>Vyvolávají za určitých </a:t>
            </a:r>
            <a:r>
              <a:rPr lang="cs-CZ" sz="3000" b="1" dirty="0" smtClean="0">
                <a:latin typeface="+mj-lt"/>
              </a:rPr>
              <a:t>podmínek destruktivitu</a:t>
            </a:r>
            <a:r>
              <a:rPr lang="cs-CZ" sz="3000" dirty="0" smtClean="0">
                <a:latin typeface="+mj-lt"/>
              </a:rPr>
              <a:t>, která je ještě pronikavější a tíživější, než při otevřeném konfliktu</a:t>
            </a:r>
            <a:endParaRPr lang="cs-CZ" sz="3000" dirty="0">
              <a:latin typeface="+mj-lt"/>
            </a:endParaRPr>
          </a:p>
        </p:txBody>
      </p:sp>
      <p:pic>
        <p:nvPicPr>
          <p:cNvPr id="2052" name="Picture 4" descr="http://www.rusko-info.cz/files/images/kam3_200.jpg"/>
          <p:cNvPicPr>
            <a:picLocks noChangeAspect="1" noChangeArrowheads="1"/>
          </p:cNvPicPr>
          <p:nvPr/>
        </p:nvPicPr>
        <p:blipFill>
          <a:blip r:embed="rId2" cstate="print"/>
          <a:srcRect/>
          <a:stretch>
            <a:fillRect/>
          </a:stretch>
        </p:blipFill>
        <p:spPr bwMode="auto">
          <a:xfrm>
            <a:off x="4572000" y="4941168"/>
            <a:ext cx="2304256" cy="1612980"/>
          </a:xfrm>
          <a:prstGeom prst="rect">
            <a:avLst/>
          </a:prstGeom>
          <a:noFill/>
        </p:spPr>
      </p:pic>
      <p:pic>
        <p:nvPicPr>
          <p:cNvPr id="6" name="Picture 4" descr="C:\OS\Loga\logo_DEF_GIF.gif"/>
          <p:cNvPicPr>
            <a:picLocks noChangeAspect="1" noChangeArrowheads="1"/>
          </p:cNvPicPr>
          <p:nvPr/>
        </p:nvPicPr>
        <p:blipFill>
          <a:blip r:embed="rId3"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solidFill>
                  <a:schemeClr val="accent3">
                    <a:lumMod val="75000"/>
                  </a:schemeClr>
                </a:solidFill>
              </a:rPr>
              <a:t>Skryté konflikty</a:t>
            </a:r>
            <a:endParaRPr lang="cs-CZ" b="1" dirty="0">
              <a:solidFill>
                <a:schemeClr val="accent3">
                  <a:lumMod val="75000"/>
                </a:schemeClr>
              </a:solidFill>
            </a:endParaRPr>
          </a:p>
        </p:txBody>
      </p:sp>
      <p:sp>
        <p:nvSpPr>
          <p:cNvPr id="3" name="Zástupný symbol pro obsah 2"/>
          <p:cNvSpPr>
            <a:spLocks noGrp="1"/>
          </p:cNvSpPr>
          <p:nvPr>
            <p:ph idx="1"/>
          </p:nvPr>
        </p:nvSpPr>
        <p:spPr/>
        <p:txBody>
          <a:bodyPr>
            <a:normAutofit lnSpcReduction="10000"/>
          </a:bodyPr>
          <a:lstStyle/>
          <a:p>
            <a:r>
              <a:rPr lang="cs-CZ" sz="3000" dirty="0" smtClean="0">
                <a:latin typeface="+mj-lt"/>
              </a:rPr>
              <a:t>Klima ve skrytých konfliktech se nevyznačuje nadšením, aktivitou a přesvědčováním, ale </a:t>
            </a:r>
            <a:r>
              <a:rPr lang="cs-CZ" sz="3000" b="1" dirty="0" smtClean="0">
                <a:latin typeface="+mj-lt"/>
              </a:rPr>
              <a:t>zklamáním</a:t>
            </a:r>
            <a:r>
              <a:rPr lang="cs-CZ" sz="3000" dirty="0" smtClean="0">
                <a:latin typeface="+mj-lt"/>
              </a:rPr>
              <a:t>, </a:t>
            </a:r>
            <a:r>
              <a:rPr lang="cs-CZ" sz="3000" b="1" dirty="0" smtClean="0">
                <a:latin typeface="+mj-lt"/>
              </a:rPr>
              <a:t>deziluzí</a:t>
            </a:r>
            <a:r>
              <a:rPr lang="cs-CZ" sz="3000" dirty="0" smtClean="0">
                <a:latin typeface="+mj-lt"/>
              </a:rPr>
              <a:t> a </a:t>
            </a:r>
            <a:r>
              <a:rPr lang="cs-CZ" sz="3000" b="1" dirty="0" smtClean="0">
                <a:latin typeface="+mj-lt"/>
              </a:rPr>
              <a:t>frustrací</a:t>
            </a:r>
          </a:p>
          <a:p>
            <a:r>
              <a:rPr lang="cs-CZ" sz="3000" b="1" dirty="0" smtClean="0">
                <a:latin typeface="+mj-lt"/>
              </a:rPr>
              <a:t>Komunikace vázne</a:t>
            </a:r>
            <a:r>
              <a:rPr lang="cs-CZ" sz="3000" dirty="0" smtClean="0">
                <a:latin typeface="+mj-lt"/>
              </a:rPr>
              <a:t>, stává se cynickou, sarkastickou, až je úplně ochromena</a:t>
            </a:r>
          </a:p>
          <a:p>
            <a:r>
              <a:rPr lang="cs-CZ" sz="3000" dirty="0" smtClean="0">
                <a:latin typeface="+mj-lt"/>
              </a:rPr>
              <a:t>Nejsou vyslovována </a:t>
            </a:r>
            <a:r>
              <a:rPr lang="cs-CZ" sz="3000" b="1" dirty="0" smtClean="0">
                <a:latin typeface="+mj-lt"/>
              </a:rPr>
              <a:t>žádná očekávání </a:t>
            </a:r>
            <a:r>
              <a:rPr lang="cs-CZ" sz="3000" dirty="0" smtClean="0">
                <a:latin typeface="+mj-lt"/>
              </a:rPr>
              <a:t>z druhé strany ani od sebe samého</a:t>
            </a:r>
          </a:p>
          <a:p>
            <a:r>
              <a:rPr lang="cs-CZ" sz="3000" dirty="0" smtClean="0">
                <a:latin typeface="+mj-lt"/>
              </a:rPr>
              <a:t>Ztrácí se pocit vlastní hodnoty i vlastní pozitivní obraz. Panuje strnulost a </a:t>
            </a:r>
            <a:r>
              <a:rPr lang="cs-CZ" sz="3000" b="1" dirty="0" smtClean="0">
                <a:latin typeface="+mj-lt"/>
              </a:rPr>
              <a:t>izolovanost</a:t>
            </a:r>
            <a:r>
              <a:rPr lang="cs-CZ" sz="3000" dirty="0" smtClean="0">
                <a:latin typeface="+mj-lt"/>
              </a:rPr>
              <a:t>.</a:t>
            </a:r>
            <a:endParaRPr lang="cs-CZ" sz="3000" dirty="0">
              <a:latin typeface="+mj-lt"/>
            </a:endParaRPr>
          </a:p>
        </p:txBody>
      </p:sp>
      <p:pic>
        <p:nvPicPr>
          <p:cNvPr id="40962" name="Picture 2"/>
          <p:cNvPicPr>
            <a:picLocks noChangeAspect="1" noChangeArrowheads="1"/>
          </p:cNvPicPr>
          <p:nvPr/>
        </p:nvPicPr>
        <p:blipFill>
          <a:blip r:embed="rId2" cstate="print"/>
          <a:srcRect/>
          <a:stretch>
            <a:fillRect/>
          </a:stretch>
        </p:blipFill>
        <p:spPr bwMode="auto">
          <a:xfrm>
            <a:off x="0" y="0"/>
            <a:ext cx="2438506" cy="1726462"/>
          </a:xfrm>
          <a:prstGeom prst="rect">
            <a:avLst/>
          </a:prstGeom>
          <a:noFill/>
          <a:ln w="9525">
            <a:noFill/>
            <a:miter lim="800000"/>
            <a:headEnd/>
            <a:tailEnd/>
          </a:ln>
        </p:spPr>
      </p:pic>
      <p:pic>
        <p:nvPicPr>
          <p:cNvPr id="6" name="Picture 4" descr="C:\OS\Loga\logo_DEF_GIF.gif"/>
          <p:cNvPicPr>
            <a:picLocks noChangeAspect="1" noChangeArrowheads="1"/>
          </p:cNvPicPr>
          <p:nvPr/>
        </p:nvPicPr>
        <p:blipFill>
          <a:blip r:embed="rId3" cstate="print"/>
          <a:srcRect/>
          <a:stretch>
            <a:fillRect/>
          </a:stretch>
        </p:blipFill>
        <p:spPr bwMode="auto">
          <a:xfrm>
            <a:off x="7524328" y="0"/>
            <a:ext cx="1619672" cy="793957"/>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solidFill>
                  <a:schemeClr val="accent3">
                    <a:lumMod val="75000"/>
                  </a:schemeClr>
                </a:solidFill>
              </a:rPr>
              <a:t>Konflikty a výkonnost</a:t>
            </a:r>
            <a:endParaRPr lang="cs-CZ" b="1" dirty="0">
              <a:solidFill>
                <a:schemeClr val="accent3">
                  <a:lumMod val="75000"/>
                </a:schemeClr>
              </a:solidFill>
            </a:endParaRPr>
          </a:p>
        </p:txBody>
      </p:sp>
      <p:sp>
        <p:nvSpPr>
          <p:cNvPr id="3" name="Zástupný symbol pro obsah 2"/>
          <p:cNvSpPr>
            <a:spLocks noGrp="1"/>
          </p:cNvSpPr>
          <p:nvPr>
            <p:ph idx="1"/>
          </p:nvPr>
        </p:nvSpPr>
        <p:spPr/>
        <p:txBody>
          <a:bodyPr/>
          <a:lstStyle/>
          <a:p>
            <a:r>
              <a:rPr lang="cs-CZ" b="1" dirty="0" smtClean="0">
                <a:latin typeface="+mj-lt"/>
              </a:rPr>
              <a:t>Vlastní identita </a:t>
            </a:r>
            <a:r>
              <a:rPr lang="cs-CZ" dirty="0" smtClean="0">
                <a:latin typeface="+mj-lt"/>
              </a:rPr>
              <a:t>stejně jako </a:t>
            </a:r>
            <a:r>
              <a:rPr lang="cs-CZ" dirty="0" err="1" smtClean="0">
                <a:latin typeface="+mj-lt"/>
              </a:rPr>
              <a:t>sebepojetí</a:t>
            </a:r>
            <a:r>
              <a:rPr lang="cs-CZ" dirty="0" smtClean="0">
                <a:latin typeface="+mj-lt"/>
              </a:rPr>
              <a:t> a </a:t>
            </a:r>
            <a:r>
              <a:rPr lang="cs-CZ" b="1" dirty="0" smtClean="0">
                <a:latin typeface="+mj-lt"/>
              </a:rPr>
              <a:t>pocit vlastní hodnoty</a:t>
            </a:r>
            <a:r>
              <a:rPr lang="cs-CZ" dirty="0" smtClean="0">
                <a:latin typeface="+mj-lt"/>
              </a:rPr>
              <a:t> mají velký vliv na </a:t>
            </a:r>
            <a:r>
              <a:rPr lang="cs-CZ" b="1" dirty="0" smtClean="0">
                <a:latin typeface="+mj-lt"/>
              </a:rPr>
              <a:t>výkonnost a samostatnost </a:t>
            </a:r>
            <a:r>
              <a:rPr lang="cs-CZ" dirty="0" smtClean="0">
                <a:latin typeface="+mj-lt"/>
              </a:rPr>
              <a:t>každého jedince.</a:t>
            </a:r>
          </a:p>
          <a:p>
            <a:r>
              <a:rPr lang="cs-CZ" dirty="0" smtClean="0">
                <a:latin typeface="+mj-lt"/>
              </a:rPr>
              <a:t>Proto je obzvlášť důležité zvyšovat </a:t>
            </a:r>
            <a:r>
              <a:rPr lang="cs-CZ" b="1" dirty="0" smtClean="0">
                <a:latin typeface="+mj-lt"/>
              </a:rPr>
              <a:t>způsobilost</a:t>
            </a:r>
            <a:r>
              <a:rPr lang="cs-CZ" dirty="0" smtClean="0">
                <a:latin typeface="+mj-lt"/>
              </a:rPr>
              <a:t> účastníků k </a:t>
            </a:r>
            <a:r>
              <a:rPr lang="cs-CZ" b="1" dirty="0" smtClean="0">
                <a:latin typeface="+mj-lt"/>
              </a:rPr>
              <a:t>řešení konfliktů</a:t>
            </a:r>
            <a:r>
              <a:rPr lang="cs-CZ" dirty="0" smtClean="0">
                <a:latin typeface="+mj-lt"/>
              </a:rPr>
              <a:t>, čím se mohou objasnit vnitřní obrazy a fantazie, samomluvy a vnitřní hlasy a tím také odbourat konflikty</a:t>
            </a:r>
            <a:endParaRPr lang="cs-CZ" dirty="0">
              <a:latin typeface="+mj-lt"/>
            </a:endParaRPr>
          </a:p>
        </p:txBody>
      </p:sp>
      <p:pic>
        <p:nvPicPr>
          <p:cNvPr id="3074" name="Picture 2" descr="http://t2.gstatic.com/images?q=tbn:ANd9GcRpV45JbxL8NxqZbeuzrn166aWm5tRcpgaI5m_UQ3Tft2ZPsaHv2A"/>
          <p:cNvPicPr>
            <a:picLocks noChangeAspect="1" noChangeArrowheads="1"/>
          </p:cNvPicPr>
          <p:nvPr/>
        </p:nvPicPr>
        <p:blipFill>
          <a:blip r:embed="rId2" cstate="print"/>
          <a:srcRect/>
          <a:stretch>
            <a:fillRect/>
          </a:stretch>
        </p:blipFill>
        <p:spPr bwMode="auto">
          <a:xfrm>
            <a:off x="2843808" y="4509120"/>
            <a:ext cx="3096344" cy="2152478"/>
          </a:xfrm>
          <a:prstGeom prst="rect">
            <a:avLst/>
          </a:prstGeom>
          <a:noFill/>
        </p:spPr>
      </p:pic>
      <p:pic>
        <p:nvPicPr>
          <p:cNvPr id="6" name="Picture 4" descr="C:\OS\Loga\logo_DEF_GIF.gif"/>
          <p:cNvPicPr>
            <a:picLocks noChangeAspect="1" noChangeArrowheads="1"/>
          </p:cNvPicPr>
          <p:nvPr/>
        </p:nvPicPr>
        <p:blipFill>
          <a:blip r:embed="rId3" cstate="print"/>
          <a:srcRect/>
          <a:stretch>
            <a:fillRect/>
          </a:stretch>
        </p:blipFill>
        <p:spPr bwMode="auto">
          <a:xfrm>
            <a:off x="7524328" y="0"/>
            <a:ext cx="1619672" cy="793957"/>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solidFill>
                  <a:schemeClr val="accent3">
                    <a:lumMod val="75000"/>
                  </a:schemeClr>
                </a:solidFill>
              </a:rPr>
              <a:t>Konflikty a výkonnost</a:t>
            </a:r>
            <a:endParaRPr lang="cs-CZ" b="1" dirty="0">
              <a:solidFill>
                <a:schemeClr val="accent3">
                  <a:lumMod val="75000"/>
                </a:schemeClr>
              </a:solidFill>
            </a:endParaRPr>
          </a:p>
        </p:txBody>
      </p:sp>
      <p:sp>
        <p:nvSpPr>
          <p:cNvPr id="3" name="Zástupný symbol pro obsah 2"/>
          <p:cNvSpPr>
            <a:spLocks noGrp="1"/>
          </p:cNvSpPr>
          <p:nvPr>
            <p:ph idx="1"/>
          </p:nvPr>
        </p:nvSpPr>
        <p:spPr/>
        <p:txBody>
          <a:bodyPr/>
          <a:lstStyle/>
          <a:p>
            <a:r>
              <a:rPr lang="cs-CZ" dirty="0" smtClean="0">
                <a:latin typeface="+mj-lt"/>
              </a:rPr>
              <a:t>Skryté i otevřené konflikty jsou nejenom překážkou vzájemné komunikace a kooperace, ale také velmi ovlivňují výkonnost organizace </a:t>
            </a:r>
            <a:endParaRPr lang="cs-CZ" dirty="0">
              <a:latin typeface="+mj-lt"/>
            </a:endParaRPr>
          </a:p>
        </p:txBody>
      </p:sp>
      <p:pic>
        <p:nvPicPr>
          <p:cNvPr id="46082" name="Picture 2"/>
          <p:cNvPicPr>
            <a:picLocks noChangeAspect="1" noChangeArrowheads="1"/>
          </p:cNvPicPr>
          <p:nvPr/>
        </p:nvPicPr>
        <p:blipFill>
          <a:blip r:embed="rId2" cstate="print"/>
          <a:srcRect/>
          <a:stretch>
            <a:fillRect/>
          </a:stretch>
        </p:blipFill>
        <p:spPr bwMode="auto">
          <a:xfrm>
            <a:off x="827584" y="3284984"/>
            <a:ext cx="3552395" cy="2664296"/>
          </a:xfrm>
          <a:prstGeom prst="rect">
            <a:avLst/>
          </a:prstGeom>
          <a:noFill/>
          <a:ln w="9525">
            <a:noFill/>
            <a:miter lim="800000"/>
            <a:headEnd/>
            <a:tailEnd/>
          </a:ln>
        </p:spPr>
      </p:pic>
      <p:pic>
        <p:nvPicPr>
          <p:cNvPr id="46083" name="Picture 3"/>
          <p:cNvPicPr>
            <a:picLocks noChangeAspect="1" noChangeArrowheads="1"/>
          </p:cNvPicPr>
          <p:nvPr/>
        </p:nvPicPr>
        <p:blipFill>
          <a:blip r:embed="rId3" cstate="print"/>
          <a:srcRect/>
          <a:stretch>
            <a:fillRect/>
          </a:stretch>
        </p:blipFill>
        <p:spPr bwMode="auto">
          <a:xfrm>
            <a:off x="4211960" y="4941168"/>
            <a:ext cx="2762250" cy="1657350"/>
          </a:xfrm>
          <a:prstGeom prst="rect">
            <a:avLst/>
          </a:prstGeom>
          <a:noFill/>
          <a:ln w="9525">
            <a:noFill/>
            <a:miter lim="800000"/>
            <a:headEnd/>
            <a:tailEnd/>
          </a:ln>
        </p:spPr>
      </p:pic>
      <p:pic>
        <p:nvPicPr>
          <p:cNvPr id="7" name="Picture 4" descr="C:\OS\Loga\logo_DEF_GIF.gif"/>
          <p:cNvPicPr>
            <a:picLocks noChangeAspect="1" noChangeArrowheads="1"/>
          </p:cNvPicPr>
          <p:nvPr/>
        </p:nvPicPr>
        <p:blipFill>
          <a:blip r:embed="rId4" cstate="print"/>
          <a:srcRect/>
          <a:stretch>
            <a:fillRect/>
          </a:stretch>
        </p:blipFill>
        <p:spPr bwMode="auto">
          <a:xfrm>
            <a:off x="7524328" y="0"/>
            <a:ext cx="1619672" cy="793957"/>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4800" b="1" dirty="0" smtClean="0">
                <a:solidFill>
                  <a:schemeClr val="accent3">
                    <a:lumMod val="75000"/>
                  </a:schemeClr>
                </a:solidFill>
              </a:rPr>
              <a:t>Proč se zabývat konflikty?</a:t>
            </a:r>
            <a:endParaRPr lang="cs-CZ" sz="4800" b="1" dirty="0">
              <a:solidFill>
                <a:schemeClr val="accent3">
                  <a:lumMod val="75000"/>
                </a:schemeClr>
              </a:solidFill>
            </a:endParaRPr>
          </a:p>
        </p:txBody>
      </p:sp>
      <p:sp>
        <p:nvSpPr>
          <p:cNvPr id="3" name="Zástupný symbol pro obsah 2"/>
          <p:cNvSpPr>
            <a:spLocks noGrp="1"/>
          </p:cNvSpPr>
          <p:nvPr>
            <p:ph idx="1"/>
          </p:nvPr>
        </p:nvSpPr>
        <p:spPr/>
        <p:txBody>
          <a:bodyPr/>
          <a:lstStyle/>
          <a:p>
            <a:r>
              <a:rPr lang="cs-CZ" dirty="0" smtClean="0">
                <a:latin typeface="+mj-lt"/>
              </a:rPr>
              <a:t>Práce a výkon v zaměstnání nejsou dnes automaticky založeny na tradičně předávaném nebo výchovou vštěpovaném </a:t>
            </a:r>
            <a:r>
              <a:rPr lang="cs-CZ" b="1" dirty="0" smtClean="0">
                <a:latin typeface="+mj-lt"/>
              </a:rPr>
              <a:t>smyslu pro povinnost</a:t>
            </a:r>
          </a:p>
          <a:p>
            <a:r>
              <a:rPr lang="cs-CZ" dirty="0" smtClean="0">
                <a:latin typeface="+mj-lt"/>
              </a:rPr>
              <a:t>Výkon má stejně jako dřív pro většinu lidí význam, na rozdíl od dřívější doby je však ještě silněji spojován s požadavkem na</a:t>
            </a:r>
            <a:r>
              <a:rPr lang="cs-CZ" b="1" dirty="0" smtClean="0">
                <a:latin typeface="+mj-lt"/>
              </a:rPr>
              <a:t> seberealizaci</a:t>
            </a:r>
            <a:r>
              <a:rPr lang="cs-CZ" dirty="0" smtClean="0">
                <a:latin typeface="+mj-lt"/>
              </a:rPr>
              <a:t>, s potěšením z produktivní práce</a:t>
            </a:r>
            <a:endParaRPr lang="cs-CZ" dirty="0">
              <a:latin typeface="+mj-lt"/>
            </a:endParaRPr>
          </a:p>
        </p:txBody>
      </p:sp>
      <p:pic>
        <p:nvPicPr>
          <p:cNvPr id="1026" name="Picture 2"/>
          <p:cNvPicPr>
            <a:picLocks noChangeAspect="1" noChangeArrowheads="1"/>
          </p:cNvPicPr>
          <p:nvPr/>
        </p:nvPicPr>
        <p:blipFill>
          <a:blip r:embed="rId2" cstate="print"/>
          <a:srcRect/>
          <a:stretch>
            <a:fillRect/>
          </a:stretch>
        </p:blipFill>
        <p:spPr bwMode="auto">
          <a:xfrm>
            <a:off x="2771800" y="4581128"/>
            <a:ext cx="2619375" cy="1743075"/>
          </a:xfrm>
          <a:prstGeom prst="rect">
            <a:avLst/>
          </a:prstGeom>
          <a:noFill/>
          <a:ln w="9525">
            <a:noFill/>
            <a:miter lim="800000"/>
            <a:headEnd/>
            <a:tailEnd/>
          </a:ln>
        </p:spPr>
      </p:pic>
      <p:pic>
        <p:nvPicPr>
          <p:cNvPr id="6" name="Picture 4" descr="C:\OS\Loga\logo_DEF_GIF.gif"/>
          <p:cNvPicPr>
            <a:picLocks noChangeAspect="1" noChangeArrowheads="1"/>
          </p:cNvPicPr>
          <p:nvPr/>
        </p:nvPicPr>
        <p:blipFill>
          <a:blip r:embed="rId3" cstate="print"/>
          <a:srcRect/>
          <a:stretch>
            <a:fillRect/>
          </a:stretch>
        </p:blipFill>
        <p:spPr bwMode="auto">
          <a:xfrm>
            <a:off x="7524328" y="0"/>
            <a:ext cx="1619672" cy="79395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half" idx="4294967295"/>
          </p:nvPr>
        </p:nvSpPr>
        <p:spPr>
          <a:xfrm>
            <a:off x="899592" y="1988840"/>
            <a:ext cx="4038600" cy="4433888"/>
          </a:xfrm>
        </p:spPr>
        <p:txBody>
          <a:bodyPr/>
          <a:lstStyle/>
          <a:p>
            <a:endParaRPr lang="cs-CZ" dirty="0" smtClean="0"/>
          </a:p>
          <a:p>
            <a:endParaRPr lang="cs-CZ" dirty="0" smtClean="0"/>
          </a:p>
          <a:p>
            <a:r>
              <a:rPr lang="cs-CZ" dirty="0" smtClean="0"/>
              <a:t>Pokud jsou dva a více lidí v kontaktu, nelze nekomunikovat</a:t>
            </a:r>
          </a:p>
          <a:p>
            <a:r>
              <a:rPr lang="cs-CZ" dirty="0" smtClean="0"/>
              <a:t>I odmítnutí vyslat, nebo přijmout sdělení se děje ve vztahu lidí, kteří jsou v kontaktu</a:t>
            </a:r>
          </a:p>
          <a:p>
            <a:r>
              <a:rPr lang="cs-CZ" dirty="0" smtClean="0"/>
              <a:t>Komunikujeme neustále</a:t>
            </a:r>
          </a:p>
        </p:txBody>
      </p:sp>
      <p:pic>
        <p:nvPicPr>
          <p:cNvPr id="5" name="Picture 2"/>
          <p:cNvPicPr>
            <a:picLocks noGrp="1" noChangeAspect="1" noChangeArrowheads="1"/>
          </p:cNvPicPr>
          <p:nvPr>
            <p:ph sz="half" idx="4294967295"/>
          </p:nvPr>
        </p:nvPicPr>
        <p:blipFill>
          <a:blip r:embed="rId2" cstate="print"/>
          <a:srcRect/>
          <a:stretch>
            <a:fillRect/>
          </a:stretch>
        </p:blipFill>
        <p:spPr bwMode="auto">
          <a:xfrm>
            <a:off x="4932040" y="1268760"/>
            <a:ext cx="4038600" cy="2201862"/>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403648" y="980728"/>
            <a:ext cx="2628900" cy="174307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796136" y="3789040"/>
            <a:ext cx="1762125" cy="2590800"/>
          </a:xfrm>
          <a:prstGeom prst="rect">
            <a:avLst/>
          </a:prstGeom>
          <a:noFill/>
          <a:ln w="9525">
            <a:noFill/>
            <a:miter lim="800000"/>
            <a:headEnd/>
            <a:tailEnd/>
          </a:ln>
        </p:spPr>
      </p:pic>
      <p:pic>
        <p:nvPicPr>
          <p:cNvPr id="7" name="Picture 4" descr="C:\OS\Loga\logo_DEF_GIF.gif"/>
          <p:cNvPicPr>
            <a:picLocks noChangeAspect="1" noChangeArrowheads="1"/>
          </p:cNvPicPr>
          <p:nvPr/>
        </p:nvPicPr>
        <p:blipFill>
          <a:blip r:embed="rId5"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heckerboard(across)">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p:cTn id="3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1028"/>
                                        </p:tgtEl>
                                        <p:attrNameLst>
                                          <p:attrName>style.visibility</p:attrName>
                                        </p:attrNameLst>
                                      </p:cBhvr>
                                      <p:to>
                                        <p:strVal val="visible"/>
                                      </p:to>
                                    </p:set>
                                    <p:animEffect transition="in" filter="dissolve">
                                      <p:cBhvr>
                                        <p:cTn id="36"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4800" b="1" dirty="0" smtClean="0">
                <a:solidFill>
                  <a:schemeClr val="accent3">
                    <a:lumMod val="75000"/>
                  </a:schemeClr>
                </a:solidFill>
              </a:rPr>
              <a:t>Proč se zabývat konflikty?</a:t>
            </a:r>
            <a:endParaRPr lang="cs-CZ" sz="4800" b="1" dirty="0">
              <a:solidFill>
                <a:schemeClr val="accent3">
                  <a:lumMod val="75000"/>
                </a:schemeClr>
              </a:solidFill>
            </a:endParaRPr>
          </a:p>
        </p:txBody>
      </p:sp>
      <p:sp>
        <p:nvSpPr>
          <p:cNvPr id="3" name="Zástupný symbol pro obsah 2"/>
          <p:cNvSpPr>
            <a:spLocks noGrp="1"/>
          </p:cNvSpPr>
          <p:nvPr>
            <p:ph idx="1"/>
          </p:nvPr>
        </p:nvSpPr>
        <p:spPr/>
        <p:txBody>
          <a:bodyPr/>
          <a:lstStyle/>
          <a:p>
            <a:r>
              <a:rPr lang="cs-CZ" dirty="0" smtClean="0">
                <a:latin typeface="+mj-lt"/>
              </a:rPr>
              <a:t>Práce a úsilí v zaměstnání jsou stéle více řízeny motivy </a:t>
            </a:r>
            <a:r>
              <a:rPr lang="cs-CZ" b="1" dirty="0" smtClean="0">
                <a:latin typeface="+mj-lt"/>
              </a:rPr>
              <a:t>vlastního</a:t>
            </a:r>
            <a:r>
              <a:rPr lang="cs-CZ" dirty="0" smtClean="0">
                <a:latin typeface="+mj-lt"/>
              </a:rPr>
              <a:t> rozvoje, samostatností a vlastní odpovědností za svou činnost</a:t>
            </a:r>
            <a:endParaRPr lang="cs-CZ" b="1" dirty="0" smtClean="0">
              <a:latin typeface="+mj-lt"/>
            </a:endParaRPr>
          </a:p>
          <a:p>
            <a:r>
              <a:rPr lang="cs-CZ" dirty="0" smtClean="0">
                <a:latin typeface="+mj-lt"/>
              </a:rPr>
              <a:t>Proto náleží odpovídající </a:t>
            </a:r>
            <a:r>
              <a:rPr lang="cs-CZ" b="1" dirty="0" smtClean="0">
                <a:latin typeface="+mj-lt"/>
              </a:rPr>
              <a:t>řízení konfliktů </a:t>
            </a:r>
            <a:r>
              <a:rPr lang="cs-CZ" dirty="0" smtClean="0">
                <a:latin typeface="+mj-lt"/>
              </a:rPr>
              <a:t>v každé organizaci, v každé skupině a u každého jednotlivce k nezbytným nástrojům udržení výkonnosti</a:t>
            </a:r>
            <a:endParaRPr lang="cs-CZ" dirty="0">
              <a:latin typeface="+mj-lt"/>
            </a:endParaRPr>
          </a:p>
        </p:txBody>
      </p:sp>
      <p:pic>
        <p:nvPicPr>
          <p:cNvPr id="2050" name="Picture 2"/>
          <p:cNvPicPr>
            <a:picLocks noChangeAspect="1" noChangeArrowheads="1"/>
          </p:cNvPicPr>
          <p:nvPr/>
        </p:nvPicPr>
        <p:blipFill>
          <a:blip r:embed="rId2" cstate="print"/>
          <a:srcRect/>
          <a:stretch>
            <a:fillRect/>
          </a:stretch>
        </p:blipFill>
        <p:spPr bwMode="auto">
          <a:xfrm>
            <a:off x="2771800" y="4419228"/>
            <a:ext cx="3476547" cy="2438772"/>
          </a:xfrm>
          <a:prstGeom prst="rect">
            <a:avLst/>
          </a:prstGeom>
          <a:noFill/>
          <a:ln w="9525">
            <a:noFill/>
            <a:miter lim="800000"/>
            <a:headEnd/>
            <a:tailEnd/>
          </a:ln>
        </p:spPr>
      </p:pic>
      <p:pic>
        <p:nvPicPr>
          <p:cNvPr id="6" name="Picture 4" descr="C:\OS\Loga\logo_DEF_GIF.gif"/>
          <p:cNvPicPr>
            <a:picLocks noChangeAspect="1" noChangeArrowheads="1"/>
          </p:cNvPicPr>
          <p:nvPr/>
        </p:nvPicPr>
        <p:blipFill>
          <a:blip r:embed="rId3" cstate="print"/>
          <a:srcRect/>
          <a:stretch>
            <a:fillRect/>
          </a:stretch>
        </p:blipFill>
        <p:spPr bwMode="auto">
          <a:xfrm>
            <a:off x="7524328" y="0"/>
            <a:ext cx="1619672" cy="793957"/>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solidFill>
                  <a:schemeClr val="accent3">
                    <a:lumMod val="75000"/>
                  </a:schemeClr>
                </a:solidFill>
              </a:rPr>
              <a:t>Příčiny konfliktů</a:t>
            </a:r>
            <a:endParaRPr lang="cs-CZ" b="1" dirty="0">
              <a:solidFill>
                <a:schemeClr val="accent3">
                  <a:lumMod val="75000"/>
                </a:schemeClr>
              </a:solidFill>
            </a:endParaRPr>
          </a:p>
        </p:txBody>
      </p:sp>
      <p:sp>
        <p:nvSpPr>
          <p:cNvPr id="3" name="Zástupný symbol pro obsah 2"/>
          <p:cNvSpPr>
            <a:spLocks noGrp="1"/>
          </p:cNvSpPr>
          <p:nvPr>
            <p:ph idx="1"/>
          </p:nvPr>
        </p:nvSpPr>
        <p:spPr/>
        <p:txBody>
          <a:bodyPr/>
          <a:lstStyle/>
          <a:p>
            <a:pPr lvl="8"/>
            <a:r>
              <a:rPr lang="cs-CZ" sz="2600" dirty="0" smtClean="0">
                <a:latin typeface="+mj-lt"/>
              </a:rPr>
              <a:t>Počátkem konfliktu je nemožnost dosáhnout shody, ať už ve vůli, myšlení, cítění, představách nebo vnímání, kterou musí takto pociťovat alespoň jedna strana</a:t>
            </a:r>
          </a:p>
          <a:p>
            <a:r>
              <a:rPr lang="cs-CZ" dirty="0" smtClean="0">
                <a:latin typeface="+mj-lt"/>
              </a:rPr>
              <a:t>K nemožnosti shody se musí připojit alespoň takové jednání jedné strany, ve kterém bude druhá strana (oprávněně nebo ne) spatřovat </a:t>
            </a:r>
            <a:r>
              <a:rPr lang="cs-CZ" b="1" dirty="0" smtClean="0">
                <a:latin typeface="+mj-lt"/>
              </a:rPr>
              <a:t>omezování</a:t>
            </a:r>
            <a:r>
              <a:rPr lang="cs-CZ" dirty="0" smtClean="0">
                <a:latin typeface="+mj-lt"/>
              </a:rPr>
              <a:t> vlastních citů, zájmů, pocitů nebo představ</a:t>
            </a:r>
            <a:endParaRPr lang="cs-CZ" dirty="0">
              <a:latin typeface="+mj-lt"/>
            </a:endParaRPr>
          </a:p>
        </p:txBody>
      </p:sp>
      <p:sp>
        <p:nvSpPr>
          <p:cNvPr id="6150" name="AutoShape 6" descr="data:image/jpg;base64,/9j/4AAQSkZJRgABAQAAAQABAAD/2wCEAAkGBhQQEBUQEhQWFBQQFBAPEBQVFxIYFhAUFRAVFBQVEhUXGyYeFxkkGRQUIC8gIycpLCwsFR4xNTAqNSYrLCkBCQoKBQUFDQUFDSkYEhgpKSkpKSkpKSkpKSkpKSkpKSkpKSkpKSkpKSkpKSkpKSkpKSkpKSkpKSkpKSkpKSkpKf/AABEIAJgA4AMBIgACEQEDEQH/xAAcAAEAAgMBAQEAAAAAAAAAAAAABQYDBAcIAgH/xABGEAABAwEFBQQFCAgEBwAAAAABAAIDEQQFEiExBgdBUZETYXGBMnOxwdEUIkJSkqGzwiMlMzQ1U2KDFSSj8ENUY3J0ouH/xAAUAQEAAAAAAAAAAAAAAAAAAAAA/8QAFBEBAAAAAAAAAAAAAAAAAAAAAP/aAAwDAQACEQMRAD8A7iiIgIiICIiAiIgIiICIiAiIgIiICwWq3xxCsj2sH9Tmt6VVU3kbUyWOFrYXtZLKXDE4BxjaG+k1tda5VOS4eLyIkdJLI+aSQhznuNT3AVJQekLLtHZpX9myeNzzkGhwqfAcVJLz1cF8sjtEU9CTE8PpUZ0GnQlegLNaA9jXtNQ4BwPcRVBlREQEREBERAREQEREBEXy94AqTQDMk6DxQfSKrXvvAs8OJrKyvaA4huTaE0riOoHdVQVs3kPIxMwMbwPpfecvuQdGRcSvHeHKf+I7rToBRXvYra7t7G18hL3hz2O8Afm1POhCC5IoOS/ncAB1KwOvmQ8aeACCxoqu68Hn6buqxm1E8T1KC11TEFUjKV+iZBa8Y5hfE84YxzzowFx8AKn2KrmZaV82nDZpj/0pNO9pGnmg57f97OtLjI/Vxc7qch5Cg8lVrbFJIW07MBjcOQbV2ZNXUGZz1W4b5aBhka9tMq4SR1bVaxtcTvRkFeVfcUG1YYS2laeNQF0HZvaSSzQujY9hxHEA4FwYaZ0FRrl0XKZ5XNzDlrC/ZGHVB3y6Nu5A6lpDHN+vHUOHiw5EeattnvmJ5oHtqaHCTQ56ZFeZ7Hte8ZFWGz7XdoavOeQr4cwg9CIuU3FtpLGMDHhzToHkkNoNASch3K3XTtux9GzDs3EAg6tIPHuQWhF8seCAQag5gjivpAREQFH3vfUdmbV9ST6LRqfcB3qQKp23FzSS/pWvYGhoBD3BlNfpOy480FSv/eBeMhLbP8nszM6OJMslO/5uEeQVcs16zgufabRJaXuyGJzgyMcms0qTxotS87zjieWOljqCQcL2PHkWkhajbS2QYmODhpUZjqg3Lbe1TXIEaHiqvbr4fiNKelhaOA5mgW/alATtJcQBnjJ+4oOhXDsI2RrJrRMXY2tfgZlSorQn4DzV+u+KOFgjiaGtboB7SeJ7ytTd9dzJbEwyNqdK1NRQDLI+Ksh2cjqA1zgXVIGugqdUGiJ1+iVbztmXjRwPiCPYsbrhlHAHwKDW7VO0WU3a9urD0Xw6MN9LLxy9qD8xpjQGP6zftN+K+8LeY6hB8Y1+SAOBacw4FpHMEZrLhbzHUL4c5g1c0eLm/FBRb22JdiJhAe3gC4NcOY5FV+fYyV2Rhf4lrXD4rrLWtdoQfAg+xZP8PcdGu6FBxabdxaSCWM8sWE9CoiXYC2Nr+jeKedfAioXoNtxyn6NPEhZG7MyHVwHUoPMpua0MdR0b8qj0XfBbEMjoyA8OaTkMQIr5r0qNlh9J7j4Gi51vku5kEcQb9JwJJqSaPHEoKTY7WRpUUU5Yr6I9IVH3quWdZYrWzH2eIYhX5vHJB1K4t5HycNjMMk0VSS6NzC+Lu7MkFw106FdCue/IbWzHC/EOIILXMPJ7HAOafELz5ZyeFfKvuVt2ZltHaNLGyEjQhrjTz5IOzIviIkgE5EgEjkaaL7QYLdaOzie/XC1zh4gZLim1f+bqJnOcTxJ08AcgO5dwewEEHMHIjmFWb03fWeapbjiJ+qaj7LqoPPdo2TZXJ3tHuKxyXRLG0MifhArXOuI119Fdhtm6SStY52H/AL2uaeoJULbt2FtYCQ2N4AJOF44Z6OAQcgvC0zxPwufqKilCKdFsXdbGhhL83uJ01plr5qZvCFtcLw2o4OpVRUtnGdGjjpRBObIbfuu2eQljpY5WsBZiwlrgahzagitDRdOubbmG9po4oXz2aWIvkOTKPbhAc0PBIB5VC4G2yOe+nF1V07c7cMrLW6V7KNZHXFUUqTkBTic+hQdmjs0w9G0l3rI4z97cJUqXilVpxrYqg1DejXOwta801cG/N6nVa1qtAI0PRbdocou0OQch3yXC6aWCZroo2BjoiZHNjq/GXZV1+bToqBY9jp5nYIXwSPOYYyeEuNOTcWa6Pvx/dYPXu/CK43FMWODmktc01aQSCCNCCNCg2LwscsEjoZWuY9ho9rtWlTW7k/rSy98tDkM6tcoa33vLO/tJnmR5ABe+jnEAUFSczkrjubYH3mMbWuwQyvZVrfmuGGjhyOZQeibuAAUvEoixlSkRQZ3OoK8s1qutR4ADxrVZJCtZxQcl3g717VZrS+zQGNoZkX4SXA1OhLqA07lR7dtb8tgcy0h0krHMd23aGpFT8zAWlrc+Pdot7eNsbNFbZJaswzOdNHnU0rxFMjUKj2VhBNdDnyzqglTNIT+jDWjgC7GfM4RXoscV2zdp2oMYdrWmq+4LQ1upCtWzezk1ucGwYc6mrnUFKV4AnggiHQTlwcyeSGgAIikkaKjVwAOVe5WTZ29LZC4Odb7Q8D6LnF4Pj2lVZbLuetH05om+HaO9wU3Yt0rW07S0Od3MY1v3klBYtkr/ADaYyHmr2UNaUxA8SBxVgUXcmz8VkBEYNXUDnONSaadwUogIiIFF8vZUU51HVfSIPPe2OxNoZO79E4ipo4DJwrkQVVZrikGrCPJeraLDLYmO9JjXeLWn2hB5Zui55H2mONrXEnFkAa8veu77LXF8kY5pIJeWnKuQDaUJ4mpcfNfFqgay93BrQ0fIxk0AD9qOSmo0G5GtiuS14is/BBq2gqMtBUjaCoydBy3fh+6wevd+EVxldn34fukHrz+EVxhAV93LfxM+om/KqEr5uX/if9ib8qD0NZCpWEqIshUrCUGSQrVkK2JFrSIKttps58riq39owOw/1A506rhsey82IxuY4PYS1zSKFpHNekXlQlizvlv/AI4/Og4vBsLO/SJx8nH2Bdf3XbLyWYF8jCwBpa3EKFxNKkDUAAcdaroVEog/UREBERAREQEREBERBR71lDb4JJpWyAf6o+CmInA6ZqFvpzRe/wA/Q2QDz7VSUNmGrT70EpEs50WlE1w41WziNNEGvaFGzqTlbVaE8Peg5Vvv/dIPXn8Jy4wu5b3rtdPZ4mMIq2UuNa6dmRy71yY7Ky829T8EEMr5uY/if9ib8qrg2VmP1ep+Cum6y45LPbu1eW4eylZkSTU4acEHcrIpWFRNjKlIXIMki1pCth61ZkGs8qEuqQOvnI1pZwPucpWWHmVDXHh/xk4dOwHXDmg6AiIgIiICIiAiIgIiICIiCgbStJvUUz/yteki2rMV+Xzle7O+yPH+oFJNjB1AQZbPKea3BIaLBFAOCz9kgwyiq0bRD3relyWjaJUHN97F3vns8TY3BpbKXEkkVHZkcFy07N2j+YPtv+C65vFtzIYo3SOwh0hAJqanBXgqAb+s/wDNb0d8EEENm7T/ADB9t/wVx3ZXNLBbe0keHN7KRlA5xNTShoRRRIv6Cv7Vv/t8FaNhr2imtPZxvDnYHOoA7QUqcwg6xY3KUieouxhScTEGRxWrOVtOWrMKoIq0FRGzA/W7vUfBWBzByUTcmd8yd1nb7GoL2iIgIiICIiAiIgIiICIiCl7VxGO8LNMfRfHNBXk70gPMexbMM6nL7uoWmIxnIgh8bvqPb6J/3zVPslrqS05PYS17eLSMj5d6CxwyrbD8lBwzrbbackGe0OUdMVlmtK0pZ0HNd+H7rB65/wCEuNLsW+x1bLB6534X/wAK46gK+bmD+sv7E35VQ1e9zX8RJ5QTe1oQeg7KVJxOUHZ51vx2lBuyvWrLIsUtpWtJOgSyrT2Ys5feVol4Miijr/UQMugKx2u2BtOLnHCxvFxOgAVpuO6hZ46Vq95MkrvrPOtO4aDwQSKIiAiIgIiICIiAiIgIiICo21lzkzdswYXGmKnEjjloVeVjlgDtQg5rDbZWamviK/et2O+jxaD4Ej21VqtOzrHaZKMm2S5FBEuvMHgR0KwutY7+nwUhJsu8aLXfs/IOBQVPbi5vl1kMTTSRrhLFUGhcKihNMqglchk2MtgNPk0mXJtR5EL0K65ZORWM3PJyKDz4Nj7Z/wAtL9kro27PZZ1jxzzjDJI0RtZmSxlQ5xcRlUkDLu71fRc8nIr6FyycigyR29o59D71nF7tHBx6LCy4pDwWxHs1IUGCW+OTep+AWnNeEjshl4D3lT8OyZ4lSVm2aY3XNBWdnrmc6XtH5nma5eZV+jbQUXxDZmsFAFlQEREBERAREQEREBERAREQEREBERAX5hREH52Y5L87IckRA7Icl+9mOSIg/cIX6iICIiAiIgIiICIiAiIg/9k="/>
          <p:cNvSpPr>
            <a:spLocks noChangeAspect="1" noChangeArrowheads="1"/>
          </p:cNvSpPr>
          <p:nvPr/>
        </p:nvSpPr>
        <p:spPr bwMode="auto">
          <a:xfrm>
            <a:off x="76200" y="-693738"/>
            <a:ext cx="2133600" cy="1447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6152" name="Picture 8" descr="http://www.onlineshop.cz/data/eshop_online/product/12815/tlakovy-hrnec.jpg"/>
          <p:cNvPicPr>
            <a:picLocks noChangeAspect="1" noChangeArrowheads="1"/>
          </p:cNvPicPr>
          <p:nvPr/>
        </p:nvPicPr>
        <p:blipFill>
          <a:blip r:embed="rId2" cstate="print"/>
          <a:srcRect/>
          <a:stretch>
            <a:fillRect/>
          </a:stretch>
        </p:blipFill>
        <p:spPr bwMode="auto">
          <a:xfrm>
            <a:off x="395536" y="2060848"/>
            <a:ext cx="2304256" cy="1723584"/>
          </a:xfrm>
          <a:prstGeom prst="rect">
            <a:avLst/>
          </a:prstGeom>
          <a:noFill/>
        </p:spPr>
      </p:pic>
      <p:pic>
        <p:nvPicPr>
          <p:cNvPr id="6153" name="Picture 9"/>
          <p:cNvPicPr>
            <a:picLocks noChangeAspect="1" noChangeArrowheads="1"/>
          </p:cNvPicPr>
          <p:nvPr/>
        </p:nvPicPr>
        <p:blipFill>
          <a:blip r:embed="rId3" cstate="print"/>
          <a:srcRect/>
          <a:stretch>
            <a:fillRect/>
          </a:stretch>
        </p:blipFill>
        <p:spPr bwMode="auto">
          <a:xfrm>
            <a:off x="4932040" y="4725144"/>
            <a:ext cx="2476500" cy="1847850"/>
          </a:xfrm>
          <a:prstGeom prst="rect">
            <a:avLst/>
          </a:prstGeom>
          <a:noFill/>
          <a:ln w="9525">
            <a:noFill/>
            <a:miter lim="800000"/>
            <a:headEnd/>
            <a:tailEnd/>
          </a:ln>
          <a:scene3d>
            <a:camera prst="orthographicFront"/>
            <a:lightRig rig="threePt" dir="t"/>
          </a:scene3d>
          <a:sp3d prstMaterial="clear"/>
        </p:spPr>
      </p:pic>
      <p:pic>
        <p:nvPicPr>
          <p:cNvPr id="8" name="Picture 4" descr="C:\OS\Loga\logo_DEF_GIF.gif"/>
          <p:cNvPicPr>
            <a:picLocks noChangeAspect="1" noChangeArrowheads="1"/>
          </p:cNvPicPr>
          <p:nvPr/>
        </p:nvPicPr>
        <p:blipFill>
          <a:blip r:embed="rId4" cstate="print"/>
          <a:srcRect/>
          <a:stretch>
            <a:fillRect/>
          </a:stretch>
        </p:blipFill>
        <p:spPr bwMode="auto">
          <a:xfrm>
            <a:off x="7524328" y="0"/>
            <a:ext cx="1619672" cy="793957"/>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solidFill>
                  <a:schemeClr val="accent3">
                    <a:lumMod val="75000"/>
                  </a:schemeClr>
                </a:solidFill>
              </a:rPr>
              <a:t>Různé úhly pohledu</a:t>
            </a:r>
            <a:endParaRPr lang="cs-CZ" b="1" dirty="0">
              <a:solidFill>
                <a:schemeClr val="accent3">
                  <a:lumMod val="75000"/>
                </a:schemeClr>
              </a:solidFill>
            </a:endParaRPr>
          </a:p>
        </p:txBody>
      </p:sp>
      <p:sp>
        <p:nvSpPr>
          <p:cNvPr id="3" name="Zástupný symbol pro obsah 2"/>
          <p:cNvSpPr>
            <a:spLocks noGrp="1"/>
          </p:cNvSpPr>
          <p:nvPr>
            <p:ph idx="1"/>
          </p:nvPr>
        </p:nvSpPr>
        <p:spPr/>
        <p:txBody>
          <a:bodyPr>
            <a:normAutofit lnSpcReduction="10000"/>
          </a:bodyPr>
          <a:lstStyle/>
          <a:p>
            <a:pPr lvl="8"/>
            <a:r>
              <a:rPr lang="cs-CZ" sz="2600" dirty="0" smtClean="0">
                <a:latin typeface="+mj-lt"/>
              </a:rPr>
              <a:t>Každý konflikt má pro každého ze zúčastněných </a:t>
            </a:r>
            <a:r>
              <a:rPr lang="cs-CZ" sz="2600" b="1" dirty="0" smtClean="0">
                <a:latin typeface="+mj-lt"/>
              </a:rPr>
              <a:t>vlastní kontext</a:t>
            </a:r>
            <a:r>
              <a:rPr lang="cs-CZ" sz="2600" dirty="0" smtClean="0">
                <a:latin typeface="+mj-lt"/>
              </a:rPr>
              <a:t>, možnost výkladu</a:t>
            </a:r>
          </a:p>
          <a:p>
            <a:pPr lvl="8"/>
            <a:r>
              <a:rPr lang="cs-CZ" sz="2600" b="1" dirty="0" smtClean="0">
                <a:latin typeface="+mj-lt"/>
              </a:rPr>
              <a:t>Počet výkladů </a:t>
            </a:r>
            <a:r>
              <a:rPr lang="cs-CZ" sz="2600" dirty="0" smtClean="0">
                <a:latin typeface="+mj-lt"/>
              </a:rPr>
              <a:t>je velký, subjektivně je omezen na zdánlivě jediný možný, rozumný a přípustný</a:t>
            </a:r>
          </a:p>
          <a:p>
            <a:pPr>
              <a:buNone/>
            </a:pPr>
            <a:r>
              <a:rPr lang="cs-CZ" dirty="0" smtClean="0">
                <a:latin typeface="+mj-lt"/>
              </a:rPr>
              <a:t>Na základě tohoto výkladu </a:t>
            </a:r>
          </a:p>
          <a:p>
            <a:pPr>
              <a:buNone/>
            </a:pPr>
            <a:r>
              <a:rPr lang="cs-CZ" dirty="0" smtClean="0">
                <a:latin typeface="+mj-lt"/>
              </a:rPr>
              <a:t>pak většinou existuje pouze </a:t>
            </a:r>
          </a:p>
          <a:p>
            <a:pPr>
              <a:buNone/>
            </a:pPr>
            <a:r>
              <a:rPr lang="cs-CZ" dirty="0" smtClean="0">
                <a:latin typeface="+mj-lt"/>
              </a:rPr>
              <a:t>zdánlivě </a:t>
            </a:r>
            <a:r>
              <a:rPr lang="cs-CZ" b="1" dirty="0" smtClean="0">
                <a:latin typeface="+mj-lt"/>
              </a:rPr>
              <a:t>jediné možné</a:t>
            </a:r>
            <a:r>
              <a:rPr lang="cs-CZ" dirty="0" smtClean="0">
                <a:latin typeface="+mj-lt"/>
              </a:rPr>
              <a:t>, </a:t>
            </a:r>
          </a:p>
          <a:p>
            <a:pPr>
              <a:buNone/>
            </a:pPr>
            <a:r>
              <a:rPr lang="cs-CZ" dirty="0" smtClean="0">
                <a:latin typeface="+mj-lt"/>
              </a:rPr>
              <a:t>rozumná a přípustné </a:t>
            </a:r>
            <a:r>
              <a:rPr lang="cs-CZ" b="1" dirty="0" smtClean="0">
                <a:latin typeface="+mj-lt"/>
              </a:rPr>
              <a:t>řešení</a:t>
            </a:r>
            <a:endParaRPr lang="cs-CZ" b="1" dirty="0">
              <a:latin typeface="+mj-lt"/>
            </a:endParaRPr>
          </a:p>
        </p:txBody>
      </p:sp>
      <p:sp>
        <p:nvSpPr>
          <p:cNvPr id="6150" name="AutoShape 6" descr="data:image/jpg;base64,/9j/4AAQSkZJRgABAQAAAQABAAD/2wCEAAkGBhQQEBUQEhQWFBQQFBAPEBQVFxIYFhAUFRAVFBQVEhUXGyYeFxkkGRQUIC8gIycpLCwsFR4xNTAqNSYrLCkBCQoKBQUFDQUFDSkYEhgpKSkpKSkpKSkpKSkpKSkpKSkpKSkpKSkpKSkpKSkpKSkpKSkpKSkpKSkpKSkpKSkpKf/AABEIAJgA4AMBIgACEQEDEQH/xAAcAAEAAgMBAQEAAAAAAAAAAAAABQYDBAcIAgH/xABGEAABAwEFBQQFCAgEBwAAAAABAAIDEQQFEiExBgdBUZETYXGBMnOxwdEUIkJSkqGzwiMlMzQ1U2KDFSSj8ENUY3J0ouH/xAAUAQEAAAAAAAAAAAAAAAAAAAAA/8QAFBEBAAAAAAAAAAAAAAAAAAAAAP/aAAwDAQACEQMRAD8A7iiIgIiICIiAiIgIiICIiAiIgIiICwWq3xxCsj2sH9Tmt6VVU3kbUyWOFrYXtZLKXDE4BxjaG+k1tda5VOS4eLyIkdJLI+aSQhznuNT3AVJQekLLtHZpX9myeNzzkGhwqfAcVJLz1cF8sjtEU9CTE8PpUZ0GnQlegLNaA9jXtNQ4BwPcRVBlREQEREBERAREQEREBEXy94AqTQDMk6DxQfSKrXvvAs8OJrKyvaA4huTaE0riOoHdVQVs3kPIxMwMbwPpfecvuQdGRcSvHeHKf+I7rToBRXvYra7t7G18hL3hz2O8Afm1POhCC5IoOS/ncAB1KwOvmQ8aeACCxoqu68Hn6buqxm1E8T1KC11TEFUjKV+iZBa8Y5hfE84YxzzowFx8AKn2KrmZaV82nDZpj/0pNO9pGnmg57f97OtLjI/Vxc7qch5Cg8lVrbFJIW07MBjcOQbV2ZNXUGZz1W4b5aBhka9tMq4SR1bVaxtcTvRkFeVfcUG1YYS2laeNQF0HZvaSSzQujY9hxHEA4FwYaZ0FRrl0XKZ5XNzDlrC/ZGHVB3y6Nu5A6lpDHN+vHUOHiw5EeattnvmJ5oHtqaHCTQ56ZFeZ7Hte8ZFWGz7XdoavOeQr4cwg9CIuU3FtpLGMDHhzToHkkNoNASch3K3XTtux9GzDs3EAg6tIPHuQWhF8seCAQag5gjivpAREQFH3vfUdmbV9ST6LRqfcB3qQKp23FzSS/pWvYGhoBD3BlNfpOy480FSv/eBeMhLbP8nszM6OJMslO/5uEeQVcs16zgufabRJaXuyGJzgyMcms0qTxotS87zjieWOljqCQcL2PHkWkhajbS2QYmODhpUZjqg3Lbe1TXIEaHiqvbr4fiNKelhaOA5mgW/alATtJcQBnjJ+4oOhXDsI2RrJrRMXY2tfgZlSorQn4DzV+u+KOFgjiaGtboB7SeJ7ytTd9dzJbEwyNqdK1NRQDLI+Ksh2cjqA1zgXVIGugqdUGiJ1+iVbztmXjRwPiCPYsbrhlHAHwKDW7VO0WU3a9urD0Xw6MN9LLxy9qD8xpjQGP6zftN+K+8LeY6hB8Y1+SAOBacw4FpHMEZrLhbzHUL4c5g1c0eLm/FBRb22JdiJhAe3gC4NcOY5FV+fYyV2Rhf4lrXD4rrLWtdoQfAg+xZP8PcdGu6FBxabdxaSCWM8sWE9CoiXYC2Nr+jeKedfAioXoNtxyn6NPEhZG7MyHVwHUoPMpua0MdR0b8qj0XfBbEMjoyA8OaTkMQIr5r0qNlh9J7j4Gi51vku5kEcQb9JwJJqSaPHEoKTY7WRpUUU5Yr6I9IVH3quWdZYrWzH2eIYhX5vHJB1K4t5HycNjMMk0VSS6NzC+Lu7MkFw106FdCue/IbWzHC/EOIILXMPJ7HAOafELz5ZyeFfKvuVt2ZltHaNLGyEjQhrjTz5IOzIviIkgE5EgEjkaaL7QYLdaOzie/XC1zh4gZLim1f+bqJnOcTxJ08AcgO5dwewEEHMHIjmFWb03fWeapbjiJ+qaj7LqoPPdo2TZXJ3tHuKxyXRLG0MifhArXOuI119Fdhtm6SStY52H/AL2uaeoJULbt2FtYCQ2N4AJOF44Z6OAQcgvC0zxPwufqKilCKdFsXdbGhhL83uJ01plr5qZvCFtcLw2o4OpVRUtnGdGjjpRBObIbfuu2eQljpY5WsBZiwlrgahzagitDRdOubbmG9po4oXz2aWIvkOTKPbhAc0PBIB5VC4G2yOe+nF1V07c7cMrLW6V7KNZHXFUUqTkBTic+hQdmjs0w9G0l3rI4z97cJUqXilVpxrYqg1DejXOwta801cG/N6nVa1qtAI0PRbdocou0OQch3yXC6aWCZroo2BjoiZHNjq/GXZV1+bToqBY9jp5nYIXwSPOYYyeEuNOTcWa6Pvx/dYPXu/CK43FMWODmktc01aQSCCNCCNCg2LwscsEjoZWuY9ho9rtWlTW7k/rSy98tDkM6tcoa33vLO/tJnmR5ABe+jnEAUFSczkrjubYH3mMbWuwQyvZVrfmuGGjhyOZQeibuAAUvEoixlSkRQZ3OoK8s1qutR4ADxrVZJCtZxQcl3g717VZrS+zQGNoZkX4SXA1OhLqA07lR7dtb8tgcy0h0krHMd23aGpFT8zAWlrc+Pdot7eNsbNFbZJaswzOdNHnU0rxFMjUKj2VhBNdDnyzqglTNIT+jDWjgC7GfM4RXoscV2zdp2oMYdrWmq+4LQ1upCtWzezk1ucGwYc6mrnUFKV4AnggiHQTlwcyeSGgAIikkaKjVwAOVe5WTZ29LZC4Odb7Q8D6LnF4Pj2lVZbLuetH05om+HaO9wU3Yt0rW07S0Od3MY1v3klBYtkr/ADaYyHmr2UNaUxA8SBxVgUXcmz8VkBEYNXUDnONSaadwUogIiIFF8vZUU51HVfSIPPe2OxNoZO79E4ipo4DJwrkQVVZrikGrCPJeraLDLYmO9JjXeLWn2hB5Zui55H2mONrXEnFkAa8veu77LXF8kY5pIJeWnKuQDaUJ4mpcfNfFqgay93BrQ0fIxk0AD9qOSmo0G5GtiuS14is/BBq2gqMtBUjaCoydBy3fh+6wevd+EVxldn34fukHrz+EVxhAV93LfxM+om/KqEr5uX/if9ib8qD0NZCpWEqIshUrCUGSQrVkK2JFrSIKttps58riq39owOw/1A506rhsey82IxuY4PYS1zSKFpHNekXlQlizvlv/AI4/Og4vBsLO/SJx8nH2Bdf3XbLyWYF8jCwBpa3EKFxNKkDUAAcdaroVEog/UREBERAREQEREBERBR71lDb4JJpWyAf6o+CmInA6ZqFvpzRe/wA/Q2QDz7VSUNmGrT70EpEs50WlE1w41WziNNEGvaFGzqTlbVaE8Peg5Vvv/dIPXn8Jy4wu5b3rtdPZ4mMIq2UuNa6dmRy71yY7Ky829T8EEMr5uY/if9ib8qrg2VmP1ep+Cum6y45LPbu1eW4eylZkSTU4acEHcrIpWFRNjKlIXIMki1pCth61ZkGs8qEuqQOvnI1pZwPucpWWHmVDXHh/xk4dOwHXDmg6AiIgIiICIiAiIgIiICIiCgbStJvUUz/yteki2rMV+Xzle7O+yPH+oFJNjB1AQZbPKea3BIaLBFAOCz9kgwyiq0bRD3relyWjaJUHN97F3vns8TY3BpbKXEkkVHZkcFy07N2j+YPtv+C65vFtzIYo3SOwh0hAJqanBXgqAb+s/wDNb0d8EEENm7T/ADB9t/wVx3ZXNLBbe0keHN7KRlA5xNTShoRRRIv6Cv7Vv/t8FaNhr2imtPZxvDnYHOoA7QUqcwg6xY3KUieouxhScTEGRxWrOVtOWrMKoIq0FRGzA/W7vUfBWBzByUTcmd8yd1nb7GoL2iIgIiICIiAiIgIiICIiCl7VxGO8LNMfRfHNBXk70gPMexbMM6nL7uoWmIxnIgh8bvqPb6J/3zVPslrqS05PYS17eLSMj5d6CxwyrbD8lBwzrbbackGe0OUdMVlmtK0pZ0HNd+H7rB65/wCEuNLsW+x1bLB6534X/wAK46gK+bmD+sv7E35VQ1e9zX8RJ5QTe1oQeg7KVJxOUHZ51vx2lBuyvWrLIsUtpWtJOgSyrT2Ys5feVol4Miijr/UQMugKx2u2BtOLnHCxvFxOgAVpuO6hZ46Vq95MkrvrPOtO4aDwQSKIiAiIgIiICIiAiIgIiICo21lzkzdswYXGmKnEjjloVeVjlgDtQg5rDbZWamviK/et2O+jxaD4Ej21VqtOzrHaZKMm2S5FBEuvMHgR0KwutY7+nwUhJsu8aLXfs/IOBQVPbi5vl1kMTTSRrhLFUGhcKihNMqglchk2MtgNPk0mXJtR5EL0K65ZORWM3PJyKDz4Nj7Z/wAtL9kro27PZZ1jxzzjDJI0RtZmSxlQ5xcRlUkDLu71fRc8nIr6FyycigyR29o59D71nF7tHBx6LCy4pDwWxHs1IUGCW+OTep+AWnNeEjshl4D3lT8OyZ4lSVm2aY3XNBWdnrmc6XtH5nma5eZV+jbQUXxDZmsFAFlQEREBERAREQEREBERAREQEREBERAX5hREH52Y5L87IckRA7Icl+9mOSIg/cIX6iICIiAiIgIiICIiAiIg/9k="/>
          <p:cNvSpPr>
            <a:spLocks noChangeAspect="1" noChangeArrowheads="1"/>
          </p:cNvSpPr>
          <p:nvPr/>
        </p:nvSpPr>
        <p:spPr bwMode="auto">
          <a:xfrm>
            <a:off x="76200" y="-693738"/>
            <a:ext cx="2133600" cy="1447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48130" name="Picture 2"/>
          <p:cNvPicPr>
            <a:picLocks noChangeAspect="1" noChangeArrowheads="1"/>
          </p:cNvPicPr>
          <p:nvPr/>
        </p:nvPicPr>
        <p:blipFill>
          <a:blip r:embed="rId2" cstate="print"/>
          <a:srcRect/>
          <a:stretch>
            <a:fillRect/>
          </a:stretch>
        </p:blipFill>
        <p:spPr bwMode="auto">
          <a:xfrm>
            <a:off x="0" y="2099916"/>
            <a:ext cx="2761928" cy="2125390"/>
          </a:xfrm>
          <a:prstGeom prst="rect">
            <a:avLst/>
          </a:prstGeom>
          <a:noFill/>
          <a:ln w="9525">
            <a:noFill/>
            <a:miter lim="800000"/>
            <a:headEnd/>
            <a:tailEnd/>
          </a:ln>
        </p:spPr>
      </p:pic>
      <p:pic>
        <p:nvPicPr>
          <p:cNvPr id="48133" name="Picture 5" descr="http://www.keliwood.cz/userfiles/image/aktuality/zebrinak10.jpg"/>
          <p:cNvPicPr>
            <a:picLocks noChangeAspect="1" noChangeArrowheads="1"/>
          </p:cNvPicPr>
          <p:nvPr/>
        </p:nvPicPr>
        <p:blipFill>
          <a:blip r:embed="rId3" cstate="print"/>
          <a:srcRect/>
          <a:stretch>
            <a:fillRect/>
          </a:stretch>
        </p:blipFill>
        <p:spPr bwMode="auto">
          <a:xfrm>
            <a:off x="4716016" y="4317464"/>
            <a:ext cx="3816424" cy="2351896"/>
          </a:xfrm>
          <a:prstGeom prst="rect">
            <a:avLst/>
          </a:prstGeom>
          <a:noFill/>
        </p:spPr>
      </p:pic>
      <p:pic>
        <p:nvPicPr>
          <p:cNvPr id="8" name="Picture 4" descr="C:\OS\Loga\logo_DEF_GIF.gif"/>
          <p:cNvPicPr>
            <a:picLocks noChangeAspect="1" noChangeArrowheads="1"/>
          </p:cNvPicPr>
          <p:nvPr/>
        </p:nvPicPr>
        <p:blipFill>
          <a:blip r:embed="rId4" cstate="print"/>
          <a:srcRect/>
          <a:stretch>
            <a:fillRect/>
          </a:stretch>
        </p:blipFill>
        <p:spPr bwMode="auto">
          <a:xfrm>
            <a:off x="7524328" y="0"/>
            <a:ext cx="1619672" cy="793957"/>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852704"/>
          </a:xfrm>
        </p:spPr>
        <p:txBody>
          <a:bodyPr>
            <a:normAutofit/>
          </a:bodyPr>
          <a:lstStyle/>
          <a:p>
            <a:pPr algn="ctr"/>
            <a:r>
              <a:rPr lang="cs-CZ" b="1" dirty="0" smtClean="0">
                <a:solidFill>
                  <a:schemeClr val="accent3">
                    <a:lumMod val="75000"/>
                  </a:schemeClr>
                </a:solidFill>
              </a:rPr>
              <a:t>Funkce konfliktů</a:t>
            </a:r>
            <a:endParaRPr lang="cs-CZ" b="1" dirty="0">
              <a:solidFill>
                <a:schemeClr val="accent3">
                  <a:lumMod val="75000"/>
                </a:schemeClr>
              </a:solidFill>
            </a:endParaRPr>
          </a:p>
        </p:txBody>
      </p:sp>
      <p:sp>
        <p:nvSpPr>
          <p:cNvPr id="5" name="Zástupný symbol pro obsah 4"/>
          <p:cNvSpPr>
            <a:spLocks noGrp="1"/>
          </p:cNvSpPr>
          <p:nvPr>
            <p:ph sz="half" idx="1"/>
          </p:nvPr>
        </p:nvSpPr>
        <p:spPr>
          <a:xfrm>
            <a:off x="457200" y="3068959"/>
            <a:ext cx="4038600" cy="3528393"/>
          </a:xfrm>
        </p:spPr>
        <p:txBody>
          <a:bodyPr>
            <a:normAutofit fontScale="77500" lnSpcReduction="20000"/>
          </a:bodyPr>
          <a:lstStyle/>
          <a:p>
            <a:pPr>
              <a:buNone/>
            </a:pPr>
            <a:r>
              <a:rPr lang="cs-CZ" b="1" dirty="0" smtClean="0">
                <a:latin typeface="+mj-lt"/>
              </a:rPr>
              <a:t>Negativní charakteristiky</a:t>
            </a:r>
          </a:p>
          <a:p>
            <a:pPr>
              <a:buNone/>
            </a:pPr>
            <a:r>
              <a:rPr lang="cs-CZ" sz="1200" dirty="0" smtClean="0">
                <a:latin typeface="+mj-lt"/>
              </a:rPr>
              <a:t>Konflikty mohou:</a:t>
            </a:r>
          </a:p>
          <a:p>
            <a:r>
              <a:rPr lang="cs-CZ" dirty="0" smtClean="0">
                <a:latin typeface="+mj-lt"/>
              </a:rPr>
              <a:t>Zakrývat příčiny</a:t>
            </a:r>
          </a:p>
          <a:p>
            <a:r>
              <a:rPr lang="cs-CZ" dirty="0" smtClean="0">
                <a:latin typeface="+mj-lt"/>
              </a:rPr>
              <a:t>Vést k regresi</a:t>
            </a:r>
          </a:p>
          <a:p>
            <a:r>
              <a:rPr lang="cs-CZ" dirty="0" smtClean="0">
                <a:latin typeface="+mj-lt"/>
              </a:rPr>
              <a:t>Ztěžovat komunikaci</a:t>
            </a:r>
          </a:p>
          <a:p>
            <a:r>
              <a:rPr lang="cs-CZ" dirty="0" smtClean="0">
                <a:latin typeface="+mj-lt"/>
              </a:rPr>
              <a:t>Vést k rezignaci</a:t>
            </a:r>
          </a:p>
          <a:p>
            <a:r>
              <a:rPr lang="cs-CZ" dirty="0" smtClean="0">
                <a:latin typeface="+mj-lt"/>
              </a:rPr>
              <a:t>Vyvolat ztrátu motivace</a:t>
            </a:r>
          </a:p>
          <a:p>
            <a:r>
              <a:rPr lang="cs-CZ" dirty="0" smtClean="0">
                <a:latin typeface="+mj-lt"/>
              </a:rPr>
              <a:t>Degenerovat v ignoranci</a:t>
            </a:r>
          </a:p>
          <a:p>
            <a:r>
              <a:rPr lang="cs-CZ" dirty="0" smtClean="0">
                <a:latin typeface="+mj-lt"/>
              </a:rPr>
              <a:t>Blokovat procesy učení</a:t>
            </a:r>
          </a:p>
          <a:p>
            <a:r>
              <a:rPr lang="cs-CZ" dirty="0" smtClean="0">
                <a:latin typeface="+mj-lt"/>
              </a:rPr>
              <a:t>Rozložit skupiny</a:t>
            </a:r>
          </a:p>
          <a:p>
            <a:r>
              <a:rPr lang="cs-CZ" dirty="0" smtClean="0">
                <a:latin typeface="+mj-lt"/>
              </a:rPr>
              <a:t>Vést k urážkám</a:t>
            </a:r>
          </a:p>
          <a:p>
            <a:r>
              <a:rPr lang="cs-CZ" dirty="0" smtClean="0">
                <a:latin typeface="+mj-lt"/>
              </a:rPr>
              <a:t>Bránit adekvátnímu řešení</a:t>
            </a:r>
            <a:endParaRPr lang="cs-CZ" dirty="0">
              <a:latin typeface="+mj-lt"/>
            </a:endParaRPr>
          </a:p>
        </p:txBody>
      </p:sp>
      <p:sp>
        <p:nvSpPr>
          <p:cNvPr id="6" name="Zástupný symbol pro obsah 5"/>
          <p:cNvSpPr>
            <a:spLocks noGrp="1"/>
          </p:cNvSpPr>
          <p:nvPr>
            <p:ph sz="half" idx="2"/>
          </p:nvPr>
        </p:nvSpPr>
        <p:spPr>
          <a:xfrm>
            <a:off x="4648200" y="1556793"/>
            <a:ext cx="4038600" cy="3600400"/>
          </a:xfrm>
        </p:spPr>
        <p:txBody>
          <a:bodyPr>
            <a:normAutofit fontScale="77500" lnSpcReduction="20000"/>
          </a:bodyPr>
          <a:lstStyle/>
          <a:p>
            <a:pPr>
              <a:buNone/>
            </a:pPr>
            <a:r>
              <a:rPr lang="cs-CZ" b="1" dirty="0" smtClean="0">
                <a:latin typeface="+mj-lt"/>
              </a:rPr>
              <a:t>Pozitivní charakteristiky</a:t>
            </a:r>
          </a:p>
          <a:p>
            <a:pPr>
              <a:buNone/>
            </a:pPr>
            <a:r>
              <a:rPr lang="cs-CZ" sz="1200" dirty="0" smtClean="0">
                <a:latin typeface="+mj-lt"/>
              </a:rPr>
              <a:t>Konflikty mohou:</a:t>
            </a:r>
          </a:p>
          <a:p>
            <a:r>
              <a:rPr lang="cs-CZ" dirty="0" smtClean="0">
                <a:latin typeface="+mj-lt"/>
              </a:rPr>
              <a:t>Upozorňovat na problémy</a:t>
            </a:r>
          </a:p>
          <a:p>
            <a:r>
              <a:rPr lang="cs-CZ" dirty="0" smtClean="0">
                <a:latin typeface="+mj-lt"/>
              </a:rPr>
              <a:t>Vést k inovacím</a:t>
            </a:r>
          </a:p>
          <a:p>
            <a:r>
              <a:rPr lang="cs-CZ" dirty="0" smtClean="0">
                <a:latin typeface="+mj-lt"/>
              </a:rPr>
              <a:t>Podporovat komunikaci</a:t>
            </a:r>
          </a:p>
          <a:p>
            <a:r>
              <a:rPr lang="cs-CZ" dirty="0" smtClean="0">
                <a:latin typeface="+mj-lt"/>
              </a:rPr>
              <a:t>Zabránit nečinnosti</a:t>
            </a:r>
          </a:p>
          <a:p>
            <a:r>
              <a:rPr lang="cs-CZ" dirty="0" smtClean="0">
                <a:latin typeface="+mj-lt"/>
              </a:rPr>
              <a:t>Probudit zájmy</a:t>
            </a:r>
          </a:p>
          <a:p>
            <a:r>
              <a:rPr lang="cs-CZ" dirty="0" smtClean="0">
                <a:latin typeface="+mj-lt"/>
              </a:rPr>
              <a:t>Odstartovat změny</a:t>
            </a:r>
          </a:p>
          <a:p>
            <a:r>
              <a:rPr lang="cs-CZ" dirty="0" smtClean="0">
                <a:latin typeface="+mj-lt"/>
              </a:rPr>
              <a:t>Probudit kreativitu</a:t>
            </a:r>
          </a:p>
          <a:p>
            <a:r>
              <a:rPr lang="cs-CZ" dirty="0" smtClean="0">
                <a:latin typeface="+mj-lt"/>
              </a:rPr>
              <a:t>Upevnit skupiny</a:t>
            </a:r>
          </a:p>
          <a:p>
            <a:r>
              <a:rPr lang="cs-CZ" dirty="0" smtClean="0">
                <a:latin typeface="+mj-lt"/>
              </a:rPr>
              <a:t>Vést k sebepoznání</a:t>
            </a:r>
          </a:p>
          <a:p>
            <a:r>
              <a:rPr lang="cs-CZ" dirty="0" smtClean="0">
                <a:latin typeface="+mj-lt"/>
              </a:rPr>
              <a:t>Vyžadovat řešení</a:t>
            </a:r>
          </a:p>
        </p:txBody>
      </p:sp>
      <p:pic>
        <p:nvPicPr>
          <p:cNvPr id="5121" name="Picture 1"/>
          <p:cNvPicPr>
            <a:picLocks noChangeAspect="1" noChangeArrowheads="1"/>
          </p:cNvPicPr>
          <p:nvPr/>
        </p:nvPicPr>
        <p:blipFill>
          <a:blip r:embed="rId2" cstate="print"/>
          <a:srcRect/>
          <a:stretch>
            <a:fillRect/>
          </a:stretch>
        </p:blipFill>
        <p:spPr bwMode="auto">
          <a:xfrm>
            <a:off x="611560" y="1484784"/>
            <a:ext cx="2766161" cy="1512168"/>
          </a:xfrm>
          <a:prstGeom prst="rect">
            <a:avLst/>
          </a:prstGeom>
          <a:noFill/>
          <a:ln w="9525">
            <a:noFill/>
            <a:miter lim="800000"/>
            <a:headEnd/>
            <a:tailEnd/>
          </a:ln>
        </p:spPr>
      </p:pic>
      <p:pic>
        <p:nvPicPr>
          <p:cNvPr id="5122" name="Picture 2"/>
          <p:cNvPicPr>
            <a:picLocks noChangeAspect="1" noChangeArrowheads="1"/>
          </p:cNvPicPr>
          <p:nvPr/>
        </p:nvPicPr>
        <p:blipFill>
          <a:blip r:embed="rId3" cstate="print"/>
          <a:srcRect/>
          <a:stretch>
            <a:fillRect/>
          </a:stretch>
        </p:blipFill>
        <p:spPr bwMode="auto">
          <a:xfrm>
            <a:off x="4788024" y="5013176"/>
            <a:ext cx="3199703" cy="1656184"/>
          </a:xfrm>
          <a:prstGeom prst="rect">
            <a:avLst/>
          </a:prstGeom>
          <a:noFill/>
          <a:ln w="9525">
            <a:noFill/>
            <a:miter lim="800000"/>
            <a:headEnd/>
            <a:tailEnd/>
          </a:ln>
        </p:spPr>
      </p:pic>
      <p:pic>
        <p:nvPicPr>
          <p:cNvPr id="8" name="Picture 4" descr="C:\OS\Loga\logo_DEF_GIF.gif"/>
          <p:cNvPicPr>
            <a:picLocks noChangeAspect="1" noChangeArrowheads="1"/>
          </p:cNvPicPr>
          <p:nvPr/>
        </p:nvPicPr>
        <p:blipFill>
          <a:blip r:embed="rId4" cstate="print"/>
          <a:srcRect/>
          <a:stretch>
            <a:fillRect/>
          </a:stretch>
        </p:blipFill>
        <p:spPr bwMode="auto">
          <a:xfrm>
            <a:off x="7524328" y="0"/>
            <a:ext cx="1619672" cy="793957"/>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924712"/>
          </a:xfrm>
        </p:spPr>
        <p:txBody>
          <a:bodyPr/>
          <a:lstStyle/>
          <a:p>
            <a:pPr algn="ctr"/>
            <a:r>
              <a:rPr lang="cs-CZ" b="1" dirty="0" smtClean="0">
                <a:solidFill>
                  <a:srgbClr val="CC3300"/>
                </a:solidFill>
              </a:rPr>
              <a:t>Přijetí kritiky</a:t>
            </a:r>
            <a:endParaRPr lang="cs-CZ" b="1" dirty="0">
              <a:solidFill>
                <a:srgbClr val="CC3300"/>
              </a:solidFill>
            </a:endParaRPr>
          </a:p>
        </p:txBody>
      </p:sp>
      <p:sp>
        <p:nvSpPr>
          <p:cNvPr id="3" name="Zástupný symbol pro obsah 2"/>
          <p:cNvSpPr>
            <a:spLocks noGrp="1"/>
          </p:cNvSpPr>
          <p:nvPr>
            <p:ph idx="1"/>
          </p:nvPr>
        </p:nvSpPr>
        <p:spPr/>
        <p:txBody>
          <a:bodyPr/>
          <a:lstStyle/>
          <a:p>
            <a:r>
              <a:rPr lang="cs-CZ" b="1" dirty="0" smtClean="0">
                <a:solidFill>
                  <a:schemeClr val="accent3">
                    <a:lumMod val="75000"/>
                  </a:schemeClr>
                </a:solidFill>
                <a:latin typeface="+mj-lt"/>
              </a:rPr>
              <a:t>„Přijímej kritiku jako zdroj cenných informací, se kterými naložíš podle vlastního uvážení“</a:t>
            </a:r>
          </a:p>
          <a:p>
            <a:endParaRPr lang="cs-CZ" dirty="0" smtClean="0">
              <a:latin typeface="+mj-lt"/>
            </a:endParaRPr>
          </a:p>
          <a:p>
            <a:pPr lvl="8"/>
            <a:r>
              <a:rPr lang="cs-CZ" sz="2800" b="1" dirty="0" smtClean="0">
                <a:latin typeface="+mj-lt"/>
              </a:rPr>
              <a:t>Nepříjemné pocity </a:t>
            </a:r>
            <a:r>
              <a:rPr lang="cs-CZ" sz="2800" dirty="0" smtClean="0">
                <a:latin typeface="+mj-lt"/>
              </a:rPr>
              <a:t>při kritice jsou </a:t>
            </a:r>
            <a:r>
              <a:rPr lang="cs-CZ" sz="2800" b="1" dirty="0" smtClean="0">
                <a:latin typeface="+mj-lt"/>
              </a:rPr>
              <a:t>naprosto přirozené</a:t>
            </a:r>
          </a:p>
          <a:p>
            <a:pPr lvl="8"/>
            <a:r>
              <a:rPr lang="cs-CZ" sz="2800" b="1" dirty="0" smtClean="0">
                <a:latin typeface="+mj-lt"/>
              </a:rPr>
              <a:t>Nepolemizujte </a:t>
            </a:r>
            <a:r>
              <a:rPr lang="cs-CZ" sz="2800" dirty="0" smtClean="0">
                <a:latin typeface="+mj-lt"/>
              </a:rPr>
              <a:t>s nekonkrétní kritikou</a:t>
            </a:r>
          </a:p>
          <a:p>
            <a:pPr lvl="8"/>
            <a:r>
              <a:rPr lang="cs-CZ" sz="2800" dirty="0" smtClean="0">
                <a:latin typeface="+mj-lt"/>
              </a:rPr>
              <a:t>U konkrétní kritiky si „vezměte čas“</a:t>
            </a:r>
          </a:p>
          <a:p>
            <a:pPr lvl="8"/>
            <a:r>
              <a:rPr lang="cs-CZ" sz="2800" dirty="0" smtClean="0">
                <a:latin typeface="+mj-lt"/>
              </a:rPr>
              <a:t>Potom požadujte konkrétní a zpětnou vazbu!</a:t>
            </a:r>
            <a:endParaRPr lang="cs-CZ" sz="2800" dirty="0">
              <a:latin typeface="+mj-lt"/>
            </a:endParaRPr>
          </a:p>
        </p:txBody>
      </p:sp>
      <p:sp>
        <p:nvSpPr>
          <p:cNvPr id="4098" name="AutoShape 2" descr="data:image/jpg;base64,/9j/4AAQSkZJRgABAQAAAQABAAD/2wCEAAkGBhQQEBUQEhQWFBQQFBAPEBQVFxIYFhAUFRAVFBQVEhUXGyYeFxkkGRQUIC8gIycpLCwsFR4xNTAqNSYrLCkBCQoKBQUFDQUFDSkYEhgpKSkpKSkpKSkpKSkpKSkpKSkpKSkpKSkpKSkpKSkpKSkpKSkpKSkpKSkpKSkpKSkpKf/AABEIAJgA4AMBIgACEQEDEQH/xAAcAAEAAgMBAQEAAAAAAAAAAAAABQYDBAcIAgH/xABGEAABAwEFBQQFCAgEBwAAAAABAAIDEQQFEiExBgdBUZETYXGBMnOxwdEUIkJSkqGzwiMlMzQ1U2KDFSSj8ENUY3J0ouH/xAAUAQEAAAAAAAAAAAAAAAAAAAAA/8QAFBEBAAAAAAAAAAAAAAAAAAAAAP/aAAwDAQACEQMRAD8A7iiIgIiICIiAiIgIiICIiAiIgIiICwWq3xxCsj2sH9Tmt6VVU3kbUyWOFrYXtZLKXDE4BxjaG+k1tda5VOS4eLyIkdJLI+aSQhznuNT3AVJQekLLtHZpX9myeNzzkGhwqfAcVJLz1cF8sjtEU9CTE8PpUZ0GnQlegLNaA9jXtNQ4BwPcRVBlREQEREBERAREQEREBEXy94AqTQDMk6DxQfSKrXvvAs8OJrKyvaA4huTaE0riOoHdVQVs3kPIxMwMbwPpfecvuQdGRcSvHeHKf+I7rToBRXvYra7t7G18hL3hz2O8Afm1POhCC5IoOS/ncAB1KwOvmQ8aeACCxoqu68Hn6buqxm1E8T1KC11TEFUjKV+iZBa8Y5hfE84YxzzowFx8AKn2KrmZaV82nDZpj/0pNO9pGnmg57f97OtLjI/Vxc7qch5Cg8lVrbFJIW07MBjcOQbV2ZNXUGZz1W4b5aBhka9tMq4SR1bVaxtcTvRkFeVfcUG1YYS2laeNQF0HZvaSSzQujY9hxHEA4FwYaZ0FRrl0XKZ5XNzDlrC/ZGHVB3y6Nu5A6lpDHN+vHUOHiw5EeattnvmJ5oHtqaHCTQ56ZFeZ7Hte8ZFWGz7XdoavOeQr4cwg9CIuU3FtpLGMDHhzToHkkNoNASch3K3XTtux9GzDs3EAg6tIPHuQWhF8seCAQag5gjivpAREQFH3vfUdmbV9ST6LRqfcB3qQKp23FzSS/pWvYGhoBD3BlNfpOy480FSv/eBeMhLbP8nszM6OJMslO/5uEeQVcs16zgufabRJaXuyGJzgyMcms0qTxotS87zjieWOljqCQcL2PHkWkhajbS2QYmODhpUZjqg3Lbe1TXIEaHiqvbr4fiNKelhaOA5mgW/alATtJcQBnjJ+4oOhXDsI2RrJrRMXY2tfgZlSorQn4DzV+u+KOFgjiaGtboB7SeJ7ytTd9dzJbEwyNqdK1NRQDLI+Ksh2cjqA1zgXVIGugqdUGiJ1+iVbztmXjRwPiCPYsbrhlHAHwKDW7VO0WU3a9urD0Xw6MN9LLxy9qD8xpjQGP6zftN+K+8LeY6hB8Y1+SAOBacw4FpHMEZrLhbzHUL4c5g1c0eLm/FBRb22JdiJhAe3gC4NcOY5FV+fYyV2Rhf4lrXD4rrLWtdoQfAg+xZP8PcdGu6FBxabdxaSCWM8sWE9CoiXYC2Nr+jeKedfAioXoNtxyn6NPEhZG7MyHVwHUoPMpua0MdR0b8qj0XfBbEMjoyA8OaTkMQIr5r0qNlh9J7j4Gi51vku5kEcQb9JwJJqSaPHEoKTY7WRpUUU5Yr6I9IVH3quWdZYrWzH2eIYhX5vHJB1K4t5HycNjMMk0VSS6NzC+Lu7MkFw106FdCue/IbWzHC/EOIILXMPJ7HAOafELz5ZyeFfKvuVt2ZltHaNLGyEjQhrjTz5IOzIviIkgE5EgEjkaaL7QYLdaOzie/XC1zh4gZLim1f+bqJnOcTxJ08AcgO5dwewEEHMHIjmFWb03fWeapbjiJ+qaj7LqoPPdo2TZXJ3tHuKxyXRLG0MifhArXOuI119Fdhtm6SStY52H/AL2uaeoJULbt2FtYCQ2N4AJOF44Z6OAQcgvC0zxPwufqKilCKdFsXdbGhhL83uJ01plr5qZvCFtcLw2o4OpVRUtnGdGjjpRBObIbfuu2eQljpY5WsBZiwlrgahzagitDRdOubbmG9po4oXz2aWIvkOTKPbhAc0PBIB5VC4G2yOe+nF1V07c7cMrLW6V7KNZHXFUUqTkBTic+hQdmjs0w9G0l3rI4z97cJUqXilVpxrYqg1DejXOwta801cG/N6nVa1qtAI0PRbdocou0OQch3yXC6aWCZroo2BjoiZHNjq/GXZV1+bToqBY9jp5nYIXwSPOYYyeEuNOTcWa6Pvx/dYPXu/CK43FMWODmktc01aQSCCNCCNCg2LwscsEjoZWuY9ho9rtWlTW7k/rSy98tDkM6tcoa33vLO/tJnmR5ABe+jnEAUFSczkrjubYH3mMbWuwQyvZVrfmuGGjhyOZQeibuAAUvEoixlSkRQZ3OoK8s1qutR4ADxrVZJCtZxQcl3g717VZrS+zQGNoZkX4SXA1OhLqA07lR7dtb8tgcy0h0krHMd23aGpFT8zAWlrc+Pdot7eNsbNFbZJaswzOdNHnU0rxFMjUKj2VhBNdDnyzqglTNIT+jDWjgC7GfM4RXoscV2zdp2oMYdrWmq+4LQ1upCtWzezk1ucGwYc6mrnUFKV4AnggiHQTlwcyeSGgAIikkaKjVwAOVe5WTZ29LZC4Odb7Q8D6LnF4Pj2lVZbLuetH05om+HaO9wU3Yt0rW07S0Od3MY1v3klBYtkr/ADaYyHmr2UNaUxA8SBxVgUXcmz8VkBEYNXUDnONSaadwUogIiIFF8vZUU51HVfSIPPe2OxNoZO79E4ipo4DJwrkQVVZrikGrCPJeraLDLYmO9JjXeLWn2hB5Zui55H2mONrXEnFkAa8veu77LXF8kY5pIJeWnKuQDaUJ4mpcfNfFqgay93BrQ0fIxk0AD9qOSmo0G5GtiuS14is/BBq2gqMtBUjaCoydBy3fh+6wevd+EVxldn34fukHrz+EVxhAV93LfxM+om/KqEr5uX/if9ib8qD0NZCpWEqIshUrCUGSQrVkK2JFrSIKttps58riq39owOw/1A506rhsey82IxuY4PYS1zSKFpHNekXlQlizvlv/AI4/Og4vBsLO/SJx8nH2Bdf3XbLyWYF8jCwBpa3EKFxNKkDUAAcdaroVEog/UREBERAREQEREBERBR71lDb4JJpWyAf6o+CmInA6ZqFvpzRe/wA/Q2QDz7VSUNmGrT70EpEs50WlE1w41WziNNEGvaFGzqTlbVaE8Peg5Vvv/dIPXn8Jy4wu5b3rtdPZ4mMIq2UuNa6dmRy71yY7Ky829T8EEMr5uY/if9ib8qrg2VmP1ep+Cum6y45LPbu1eW4eylZkSTU4acEHcrIpWFRNjKlIXIMki1pCth61ZkGs8qEuqQOvnI1pZwPucpWWHmVDXHh/xk4dOwHXDmg6AiIgIiICIiAiIgIiICIiCgbStJvUUz/yteki2rMV+Xzle7O+yPH+oFJNjB1AQZbPKea3BIaLBFAOCz9kgwyiq0bRD3relyWjaJUHN97F3vns8TY3BpbKXEkkVHZkcFy07N2j+YPtv+C65vFtzIYo3SOwh0hAJqanBXgqAb+s/wDNb0d8EEENm7T/ADB9t/wVx3ZXNLBbe0keHN7KRlA5xNTShoRRRIv6Cv7Vv/t8FaNhr2imtPZxvDnYHOoA7QUqcwg6xY3KUieouxhScTEGRxWrOVtOWrMKoIq0FRGzA/W7vUfBWBzByUTcmd8yd1nb7GoL2iIgIiICIiAiIgIiICIiCl7VxGO8LNMfRfHNBXk70gPMexbMM6nL7uoWmIxnIgh8bvqPb6J/3zVPslrqS05PYS17eLSMj5d6CxwyrbD8lBwzrbbackGe0OUdMVlmtK0pZ0HNd+H7rB65/wCEuNLsW+x1bLB6534X/wAK46gK+bmD+sv7E35VQ1e9zX8RJ5QTe1oQeg7KVJxOUHZ51vx2lBuyvWrLIsUtpWtJOgSyrT2Ys5feVol4Miijr/UQMugKx2u2BtOLnHCxvFxOgAVpuO6hZ46Vq95MkrvrPOtO4aDwQSKIiAiIgIiICIiAiIgIiICo21lzkzdswYXGmKnEjjloVeVjlgDtQg5rDbZWamviK/et2O+jxaD4Ej21VqtOzrHaZKMm2S5FBEuvMHgR0KwutY7+nwUhJsu8aLXfs/IOBQVPbi5vl1kMTTSRrhLFUGhcKihNMqglchk2MtgNPk0mXJtR5EL0K65ZORWM3PJyKDz4Nj7Z/wAtL9kro27PZZ1jxzzjDJI0RtZmSxlQ5xcRlUkDLu71fRc8nIr6FyycigyR29o59D71nF7tHBx6LCy4pDwWxHs1IUGCW+OTep+AWnNeEjshl4D3lT8OyZ4lSVm2aY3XNBWdnrmc6XtH5nma5eZV+jbQUXxDZmsFAFlQEREBERAREQEREBERAREQEREBERAX5hREH52Y5L87IckRA7Icl+9mOSIg/cIX6iICIiAiIgIiICIiAiIg/9k="/>
          <p:cNvSpPr>
            <a:spLocks noChangeAspect="1" noChangeArrowheads="1"/>
          </p:cNvSpPr>
          <p:nvPr/>
        </p:nvSpPr>
        <p:spPr bwMode="auto">
          <a:xfrm>
            <a:off x="76200" y="-693738"/>
            <a:ext cx="2133600" cy="1447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4099" name="Picture 3"/>
          <p:cNvPicPr>
            <a:picLocks noChangeAspect="1" noChangeArrowheads="1"/>
          </p:cNvPicPr>
          <p:nvPr/>
        </p:nvPicPr>
        <p:blipFill>
          <a:blip r:embed="rId2" cstate="print"/>
          <a:srcRect/>
          <a:stretch>
            <a:fillRect/>
          </a:stretch>
        </p:blipFill>
        <p:spPr bwMode="auto">
          <a:xfrm>
            <a:off x="611560" y="3284984"/>
            <a:ext cx="2028825" cy="2257425"/>
          </a:xfrm>
          <a:prstGeom prst="rect">
            <a:avLst/>
          </a:prstGeom>
          <a:noFill/>
          <a:ln w="9525">
            <a:noFill/>
            <a:miter lim="800000"/>
            <a:headEnd/>
            <a:tailEnd/>
          </a:ln>
        </p:spPr>
      </p:pic>
      <p:pic>
        <p:nvPicPr>
          <p:cNvPr id="7" name="Picture 4" descr="C:\OS\Loga\logo_DEF_GIF.gif"/>
          <p:cNvPicPr>
            <a:picLocks noChangeAspect="1" noChangeArrowheads="1"/>
          </p:cNvPicPr>
          <p:nvPr/>
        </p:nvPicPr>
        <p:blipFill>
          <a:blip r:embed="rId3" cstate="print"/>
          <a:srcRect/>
          <a:stretch>
            <a:fillRect/>
          </a:stretch>
        </p:blipFill>
        <p:spPr bwMode="auto">
          <a:xfrm>
            <a:off x="7524328" y="0"/>
            <a:ext cx="1619672" cy="793957"/>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924712"/>
          </a:xfrm>
        </p:spPr>
        <p:txBody>
          <a:bodyPr>
            <a:normAutofit/>
          </a:bodyPr>
          <a:lstStyle/>
          <a:p>
            <a:pPr algn="ctr"/>
            <a:r>
              <a:rPr lang="cs-CZ" sz="4800" b="1" dirty="0" smtClean="0">
                <a:solidFill>
                  <a:srgbClr val="CC3300"/>
                </a:solidFill>
              </a:rPr>
              <a:t>První reakce na kritiku</a:t>
            </a:r>
            <a:endParaRPr lang="cs-CZ" sz="4800" b="1" dirty="0">
              <a:solidFill>
                <a:srgbClr val="CC3300"/>
              </a:solidFill>
            </a:endParaRPr>
          </a:p>
        </p:txBody>
      </p:sp>
      <p:sp>
        <p:nvSpPr>
          <p:cNvPr id="3" name="Zástupný symbol pro obsah 2"/>
          <p:cNvSpPr>
            <a:spLocks noGrp="1"/>
          </p:cNvSpPr>
          <p:nvPr>
            <p:ph idx="1"/>
          </p:nvPr>
        </p:nvSpPr>
        <p:spPr>
          <a:xfrm>
            <a:off x="457200" y="1772816"/>
            <a:ext cx="8229600" cy="4824536"/>
          </a:xfrm>
        </p:spPr>
        <p:txBody>
          <a:bodyPr>
            <a:normAutofit lnSpcReduction="10000"/>
          </a:bodyPr>
          <a:lstStyle/>
          <a:p>
            <a:r>
              <a:rPr lang="cs-CZ" dirty="0" smtClean="0">
                <a:latin typeface="+mj-lt"/>
              </a:rPr>
              <a:t>Aby nepříjemné pocity nebyly ochromující nebo nevedly k odvetě, je možné použít techniku </a:t>
            </a:r>
            <a:r>
              <a:rPr lang="cs-CZ" b="1" dirty="0" smtClean="0">
                <a:latin typeface="+mj-lt"/>
              </a:rPr>
              <a:t>parafrázování</a:t>
            </a:r>
          </a:p>
          <a:p>
            <a:pPr lvl="1"/>
            <a:r>
              <a:rPr lang="cs-CZ" dirty="0" smtClean="0">
                <a:latin typeface="+mj-lt"/>
              </a:rPr>
              <a:t>Příklad:</a:t>
            </a:r>
            <a:endParaRPr lang="cs-CZ" dirty="0">
              <a:latin typeface="+mj-lt"/>
            </a:endParaRPr>
          </a:p>
          <a:p>
            <a:pPr lvl="2"/>
            <a:r>
              <a:rPr lang="cs-CZ" dirty="0" smtClean="0">
                <a:solidFill>
                  <a:srgbClr val="002060"/>
                </a:solidFill>
                <a:latin typeface="+mj-lt"/>
              </a:rPr>
              <a:t>KRITIK: </a:t>
            </a:r>
            <a:r>
              <a:rPr lang="cs-CZ" i="1" dirty="0" smtClean="0">
                <a:solidFill>
                  <a:schemeClr val="accent2">
                    <a:lumMod val="75000"/>
                  </a:schemeClr>
                </a:solidFill>
                <a:latin typeface="+mj-lt"/>
              </a:rPr>
              <a:t>„Ty podklady, cos mi dodal, jsou úplně k ničemu! Bylo by lepší, kdybys raději nedělal nic! Je vidět, že Ti chybí základní znalosti o …“</a:t>
            </a:r>
          </a:p>
          <a:p>
            <a:pPr lvl="2"/>
            <a:r>
              <a:rPr lang="cs-CZ" dirty="0" smtClean="0">
                <a:solidFill>
                  <a:srgbClr val="002060"/>
                </a:solidFill>
                <a:latin typeface="+mj-lt"/>
              </a:rPr>
              <a:t>KRITIZOVANÝ: </a:t>
            </a:r>
            <a:r>
              <a:rPr lang="cs-CZ" i="1" dirty="0" smtClean="0">
                <a:solidFill>
                  <a:schemeClr val="accent2">
                    <a:lumMod val="75000"/>
                  </a:schemeClr>
                </a:solidFill>
                <a:latin typeface="+mj-lt"/>
              </a:rPr>
              <a:t>„Aha, pro Tebe je to nepoužitelné a myslíš si, že tomu moc nerozumím, chápu to dobře?</a:t>
            </a:r>
          </a:p>
          <a:p>
            <a:r>
              <a:rPr lang="cs-CZ" dirty="0" smtClean="0">
                <a:latin typeface="+mj-lt"/>
              </a:rPr>
              <a:t>Parafrázováním získávám kontrolu nad svými emocemi a čas na přeladění z konfrontačního nastavení do k dotazování se:</a:t>
            </a:r>
          </a:p>
          <a:p>
            <a:pPr lvl="2"/>
            <a:r>
              <a:rPr lang="cs-CZ" i="1" dirty="0" smtClean="0">
                <a:solidFill>
                  <a:schemeClr val="accent2">
                    <a:lumMod val="75000"/>
                  </a:schemeClr>
                </a:solidFill>
                <a:latin typeface="+mj-lt"/>
              </a:rPr>
              <a:t>„… budu rád, když mi k tomu řekneš něco bližšího. Co potřebuješ získat z těch podkladů?“</a:t>
            </a:r>
          </a:p>
          <a:p>
            <a:endParaRPr lang="cs-CZ" dirty="0" smtClean="0">
              <a:latin typeface="+mj-lt"/>
            </a:endParaRPr>
          </a:p>
          <a:p>
            <a:endParaRPr lang="cs-CZ" dirty="0" smtClean="0">
              <a:latin typeface="+mj-lt"/>
            </a:endParaRPr>
          </a:p>
        </p:txBody>
      </p:sp>
      <p:pic>
        <p:nvPicPr>
          <p:cNvPr id="5" name="Picture 4" descr="C:\OS\Loga\logo_DEF_GIF.gif"/>
          <p:cNvPicPr>
            <a:picLocks noChangeAspect="1" noChangeArrowheads="1"/>
          </p:cNvPicPr>
          <p:nvPr/>
        </p:nvPicPr>
        <p:blipFill>
          <a:blip r:embed="rId2"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852704"/>
          </a:xfrm>
        </p:spPr>
        <p:txBody>
          <a:bodyPr/>
          <a:lstStyle/>
          <a:p>
            <a:pPr algn="ctr"/>
            <a:r>
              <a:rPr lang="cs-CZ" b="1" dirty="0" smtClean="0">
                <a:solidFill>
                  <a:srgbClr val="CC3300"/>
                </a:solidFill>
              </a:rPr>
              <a:t>Přijetí oprávněné kritiky</a:t>
            </a:r>
            <a:endParaRPr lang="cs-CZ" b="1" dirty="0">
              <a:solidFill>
                <a:srgbClr val="CC3300"/>
              </a:solidFill>
            </a:endParaRPr>
          </a:p>
        </p:txBody>
      </p:sp>
      <p:sp>
        <p:nvSpPr>
          <p:cNvPr id="3" name="Zástupný symbol pro obsah 2"/>
          <p:cNvSpPr>
            <a:spLocks noGrp="1"/>
          </p:cNvSpPr>
          <p:nvPr>
            <p:ph idx="1"/>
          </p:nvPr>
        </p:nvSpPr>
        <p:spPr>
          <a:xfrm>
            <a:off x="457200" y="1772816"/>
            <a:ext cx="8229600" cy="4551784"/>
          </a:xfrm>
        </p:spPr>
        <p:txBody>
          <a:bodyPr/>
          <a:lstStyle/>
          <a:p>
            <a:r>
              <a:rPr lang="cs-CZ" u="sng" dirty="0" smtClean="0">
                <a:latin typeface="+mj-lt"/>
              </a:rPr>
              <a:t>O tom, zda je kritika oprávněná či neoprávněná rozhoduje samotný </a:t>
            </a:r>
            <a:r>
              <a:rPr lang="cs-CZ" b="1" u="sng" dirty="0" smtClean="0">
                <a:latin typeface="+mj-lt"/>
              </a:rPr>
              <a:t>příjemce</a:t>
            </a:r>
          </a:p>
          <a:p>
            <a:pPr>
              <a:buFont typeface="Wingdings 2" pitchFamily="18" charset="2"/>
              <a:buChar char=""/>
            </a:pPr>
            <a:r>
              <a:rPr lang="cs-CZ" dirty="0" smtClean="0">
                <a:latin typeface="+mj-lt"/>
              </a:rPr>
              <a:t>Nemusíme reagovat na všechno, co nám partner říká</a:t>
            </a:r>
          </a:p>
          <a:p>
            <a:pPr>
              <a:buFont typeface="Wingdings 2" pitchFamily="18" charset="2"/>
              <a:buChar char=""/>
            </a:pPr>
            <a:r>
              <a:rPr lang="cs-CZ" dirty="0" smtClean="0">
                <a:latin typeface="+mj-lt"/>
              </a:rPr>
              <a:t>Nenecháme se vyprovokovat k hádce</a:t>
            </a:r>
          </a:p>
          <a:p>
            <a:pPr>
              <a:buFont typeface="Wingdings 2" pitchFamily="18" charset="2"/>
              <a:buChar char=""/>
            </a:pPr>
            <a:r>
              <a:rPr lang="cs-CZ" dirty="0" smtClean="0">
                <a:latin typeface="+mj-lt"/>
              </a:rPr>
              <a:t>Snažíme se reagovat klidně, soustředíme se na to, s čím souhlasíme, co je pravdou o naší chybě</a:t>
            </a:r>
          </a:p>
          <a:p>
            <a:pPr>
              <a:buFont typeface="Wingdings 2" pitchFamily="18" charset="2"/>
              <a:buChar char=""/>
            </a:pPr>
            <a:r>
              <a:rPr lang="cs-CZ" dirty="0" smtClean="0">
                <a:latin typeface="+mj-lt"/>
              </a:rPr>
              <a:t>Víme, že chyby jsou zbytečné a že je dobře je napravit, ale v zásadě se netýkají našich základních hodnot</a:t>
            </a:r>
          </a:p>
          <a:p>
            <a:pPr>
              <a:buFont typeface="Wingdings 2" pitchFamily="18" charset="2"/>
              <a:buChar char=""/>
            </a:pPr>
            <a:r>
              <a:rPr lang="cs-CZ" dirty="0" smtClean="0">
                <a:latin typeface="+mj-lt"/>
              </a:rPr>
              <a:t>Chyby mohou udělat všichni</a:t>
            </a:r>
            <a:endParaRPr lang="cs-CZ" dirty="0">
              <a:latin typeface="+mj-lt"/>
            </a:endParaRPr>
          </a:p>
        </p:txBody>
      </p:sp>
      <p:pic>
        <p:nvPicPr>
          <p:cNvPr id="1026" name="Picture 2"/>
          <p:cNvPicPr>
            <a:picLocks noChangeAspect="1" noChangeArrowheads="1"/>
          </p:cNvPicPr>
          <p:nvPr/>
        </p:nvPicPr>
        <p:blipFill>
          <a:blip r:embed="rId2" cstate="print"/>
          <a:srcRect/>
          <a:stretch>
            <a:fillRect/>
          </a:stretch>
        </p:blipFill>
        <p:spPr bwMode="auto">
          <a:xfrm>
            <a:off x="5940152" y="5373216"/>
            <a:ext cx="971550" cy="962025"/>
          </a:xfrm>
          <a:prstGeom prst="rect">
            <a:avLst/>
          </a:prstGeom>
          <a:noFill/>
          <a:ln w="9525">
            <a:noFill/>
            <a:miter lim="800000"/>
            <a:headEnd/>
            <a:tailEnd/>
          </a:ln>
        </p:spPr>
      </p:pic>
      <p:pic>
        <p:nvPicPr>
          <p:cNvPr id="6" name="Picture 4" descr="C:\OS\Loga\logo_DEF_GIF.gif"/>
          <p:cNvPicPr>
            <a:picLocks noChangeAspect="1" noChangeArrowheads="1"/>
          </p:cNvPicPr>
          <p:nvPr/>
        </p:nvPicPr>
        <p:blipFill>
          <a:blip r:embed="rId3"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1000" fill="hold"/>
                                        <p:tgtEl>
                                          <p:spTgt spid="1026"/>
                                        </p:tgtEl>
                                        <p:attrNameLst>
                                          <p:attrName>ppt_w</p:attrName>
                                        </p:attrNameLst>
                                      </p:cBhvr>
                                      <p:tavLst>
                                        <p:tav tm="0">
                                          <p:val>
                                            <p:fltVal val="0"/>
                                          </p:val>
                                        </p:tav>
                                        <p:tav tm="100000">
                                          <p:val>
                                            <p:strVal val="#ppt_w"/>
                                          </p:val>
                                        </p:tav>
                                      </p:tavLst>
                                    </p:anim>
                                    <p:anim calcmode="lin" valueType="num">
                                      <p:cBhvr>
                                        <p:cTn id="14" dur="1000" fill="hold"/>
                                        <p:tgtEl>
                                          <p:spTgt spid="1026"/>
                                        </p:tgtEl>
                                        <p:attrNameLst>
                                          <p:attrName>ppt_h</p:attrName>
                                        </p:attrNameLst>
                                      </p:cBhvr>
                                      <p:tavLst>
                                        <p:tav tm="0">
                                          <p:val>
                                            <p:fltVal val="0"/>
                                          </p:val>
                                        </p:tav>
                                        <p:tav tm="100000">
                                          <p:val>
                                            <p:strVal val="#ppt_h"/>
                                          </p:val>
                                        </p:tav>
                                      </p:tavLst>
                                    </p:anim>
                                    <p:anim calcmode="lin" valueType="num">
                                      <p:cBhvr>
                                        <p:cTn id="15" dur="1000" fill="hold"/>
                                        <p:tgtEl>
                                          <p:spTgt spid="102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02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p:cTn id="4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852704"/>
          </a:xfrm>
        </p:spPr>
        <p:txBody>
          <a:bodyPr/>
          <a:lstStyle/>
          <a:p>
            <a:pPr algn="ctr"/>
            <a:r>
              <a:rPr lang="cs-CZ" b="1" dirty="0" smtClean="0">
                <a:solidFill>
                  <a:srgbClr val="CC3300"/>
                </a:solidFill>
              </a:rPr>
              <a:t>Přijetí oprávněné kritiky</a:t>
            </a:r>
            <a:endParaRPr lang="cs-CZ" b="1" dirty="0">
              <a:solidFill>
                <a:srgbClr val="CC3300"/>
              </a:solidFill>
            </a:endParaRPr>
          </a:p>
        </p:txBody>
      </p:sp>
      <p:sp>
        <p:nvSpPr>
          <p:cNvPr id="3" name="Zástupný symbol pro obsah 2"/>
          <p:cNvSpPr>
            <a:spLocks noGrp="1"/>
          </p:cNvSpPr>
          <p:nvPr>
            <p:ph idx="1"/>
          </p:nvPr>
        </p:nvSpPr>
        <p:spPr>
          <a:xfrm>
            <a:off x="2411760" y="1935480"/>
            <a:ext cx="6275040" cy="4389120"/>
          </a:xfrm>
        </p:spPr>
        <p:txBody>
          <a:bodyPr/>
          <a:lstStyle/>
          <a:p>
            <a:r>
              <a:rPr lang="cs-CZ" dirty="0" smtClean="0">
                <a:latin typeface="+mj-lt"/>
              </a:rPr>
              <a:t>Kritizuje-li nás například nadřízený za kvalitu naší práce, je v podstatě </a:t>
            </a:r>
            <a:r>
              <a:rPr lang="cs-CZ" b="1" dirty="0" smtClean="0">
                <a:latin typeface="+mj-lt"/>
              </a:rPr>
              <a:t>přesvědčený, že jsme schopni to zvládnout lépe</a:t>
            </a:r>
          </a:p>
          <a:p>
            <a:endParaRPr lang="cs-CZ" b="1" dirty="0" smtClean="0">
              <a:latin typeface="+mj-lt"/>
            </a:endParaRPr>
          </a:p>
          <a:p>
            <a:r>
              <a:rPr lang="cs-CZ" dirty="0" smtClean="0">
                <a:latin typeface="+mj-lt"/>
              </a:rPr>
              <a:t>Partnera se snažíme cílenými otázkami vést k objasnění jeho stanoviska. Přinutíme ho, aby se zamyslel nad tím, </a:t>
            </a:r>
            <a:r>
              <a:rPr lang="cs-CZ" b="1" dirty="0" smtClean="0">
                <a:latin typeface="+mj-lt"/>
              </a:rPr>
              <a:t>co od nás opravdu chce</a:t>
            </a:r>
            <a:endParaRPr lang="cs-CZ" b="1" dirty="0">
              <a:latin typeface="+mj-lt"/>
            </a:endParaRPr>
          </a:p>
        </p:txBody>
      </p:sp>
      <p:pic>
        <p:nvPicPr>
          <p:cNvPr id="2050" name="Picture 2"/>
          <p:cNvPicPr>
            <a:picLocks noChangeAspect="1" noChangeArrowheads="1"/>
          </p:cNvPicPr>
          <p:nvPr/>
        </p:nvPicPr>
        <p:blipFill>
          <a:blip r:embed="rId2" cstate="print"/>
          <a:srcRect/>
          <a:stretch>
            <a:fillRect/>
          </a:stretch>
        </p:blipFill>
        <p:spPr bwMode="auto">
          <a:xfrm>
            <a:off x="539552" y="1844824"/>
            <a:ext cx="1656184" cy="17145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827584" y="4365104"/>
            <a:ext cx="1368152" cy="1026114"/>
          </a:xfrm>
          <a:prstGeom prst="rect">
            <a:avLst/>
          </a:prstGeom>
          <a:noFill/>
          <a:ln w="9525">
            <a:noFill/>
            <a:miter lim="800000"/>
            <a:headEnd/>
            <a:tailEnd/>
          </a:ln>
        </p:spPr>
      </p:pic>
      <p:pic>
        <p:nvPicPr>
          <p:cNvPr id="7" name="Picture 4" descr="C:\OS\Loga\logo_DEF_GIF.gif"/>
          <p:cNvPicPr>
            <a:picLocks noChangeAspect="1" noChangeArrowheads="1"/>
          </p:cNvPicPr>
          <p:nvPr/>
        </p:nvPicPr>
        <p:blipFill>
          <a:blip r:embed="rId4"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8" presetClass="entr" presetSubtype="0" accel="10000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500" fill="hold"/>
                                        <p:tgtEl>
                                          <p:spTgt spid="2050"/>
                                        </p:tgtEl>
                                        <p:attrNameLst>
                                          <p:attrName>ppt_w</p:attrName>
                                        </p:attrNameLst>
                                      </p:cBhvr>
                                      <p:tavLst>
                                        <p:tav tm="0">
                                          <p:val>
                                            <p:strVal val="#ppt_w*2.5"/>
                                          </p:val>
                                        </p:tav>
                                        <p:tav tm="100000">
                                          <p:val>
                                            <p:strVal val="#ppt_w"/>
                                          </p:val>
                                        </p:tav>
                                      </p:tavLst>
                                    </p:anim>
                                    <p:anim calcmode="lin" valueType="num">
                                      <p:cBhvr>
                                        <p:cTn id="14" dur="500" fill="hold"/>
                                        <p:tgtEl>
                                          <p:spTgt spid="2050"/>
                                        </p:tgtEl>
                                        <p:attrNameLst>
                                          <p:attrName>ppt_h</p:attrName>
                                        </p:attrNameLst>
                                      </p:cBhvr>
                                      <p:tavLst>
                                        <p:tav tm="0">
                                          <p:val>
                                            <p:strVal val="#ppt_h*0.01"/>
                                          </p:val>
                                        </p:tav>
                                        <p:tav tm="100000">
                                          <p:val>
                                            <p:strVal val="#ppt_h"/>
                                          </p:val>
                                        </p:tav>
                                      </p:tavLst>
                                    </p:anim>
                                    <p:anim calcmode="lin" valueType="num">
                                      <p:cBhvr>
                                        <p:cTn id="15" dur="500" fill="hold"/>
                                        <p:tgtEl>
                                          <p:spTgt spid="2050"/>
                                        </p:tgtEl>
                                        <p:attrNameLst>
                                          <p:attrName>ppt_x</p:attrName>
                                        </p:attrNameLst>
                                      </p:cBhvr>
                                      <p:tavLst>
                                        <p:tav tm="0">
                                          <p:val>
                                            <p:strVal val="#ppt_x"/>
                                          </p:val>
                                        </p:tav>
                                        <p:tav tm="100000">
                                          <p:val>
                                            <p:strVal val="#ppt_x"/>
                                          </p:val>
                                        </p:tav>
                                      </p:tavLst>
                                    </p:anim>
                                    <p:anim calcmode="lin" valueType="num">
                                      <p:cBhvr>
                                        <p:cTn id="16" dur="500" fill="hold"/>
                                        <p:tgtEl>
                                          <p:spTgt spid="2050"/>
                                        </p:tgtEl>
                                        <p:attrNameLst>
                                          <p:attrName>ppt_y</p:attrName>
                                        </p:attrNameLst>
                                      </p:cBhvr>
                                      <p:tavLst>
                                        <p:tav tm="0">
                                          <p:val>
                                            <p:strVal val="#ppt_h+1"/>
                                          </p:val>
                                        </p:tav>
                                        <p:tav tm="100000">
                                          <p:val>
                                            <p:strVal val="#ppt_y"/>
                                          </p:val>
                                        </p:tav>
                                      </p:tavLst>
                                    </p:anim>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58" presetClass="entr" presetSubtype="0" accel="100000" fill="hold" nodeType="clickEffect">
                                  <p:stCondLst>
                                    <p:cond delay="0"/>
                                  </p:stCondLst>
                                  <p:childTnLst>
                                    <p:set>
                                      <p:cBhvr>
                                        <p:cTn id="27" dur="1" fill="hold">
                                          <p:stCondLst>
                                            <p:cond delay="0"/>
                                          </p:stCondLst>
                                        </p:cTn>
                                        <p:tgtEl>
                                          <p:spTgt spid="2051"/>
                                        </p:tgtEl>
                                        <p:attrNameLst>
                                          <p:attrName>style.visibility</p:attrName>
                                        </p:attrNameLst>
                                      </p:cBhvr>
                                      <p:to>
                                        <p:strVal val="visible"/>
                                      </p:to>
                                    </p:set>
                                    <p:anim calcmode="lin" valueType="num">
                                      <p:cBhvr>
                                        <p:cTn id="28" dur="500" fill="hold"/>
                                        <p:tgtEl>
                                          <p:spTgt spid="2051"/>
                                        </p:tgtEl>
                                        <p:attrNameLst>
                                          <p:attrName>ppt_w</p:attrName>
                                        </p:attrNameLst>
                                      </p:cBhvr>
                                      <p:tavLst>
                                        <p:tav tm="0">
                                          <p:val>
                                            <p:strVal val="#ppt_w*2.5"/>
                                          </p:val>
                                        </p:tav>
                                        <p:tav tm="100000">
                                          <p:val>
                                            <p:strVal val="#ppt_w"/>
                                          </p:val>
                                        </p:tav>
                                      </p:tavLst>
                                    </p:anim>
                                    <p:anim calcmode="lin" valueType="num">
                                      <p:cBhvr>
                                        <p:cTn id="29" dur="500" fill="hold"/>
                                        <p:tgtEl>
                                          <p:spTgt spid="2051"/>
                                        </p:tgtEl>
                                        <p:attrNameLst>
                                          <p:attrName>ppt_h</p:attrName>
                                        </p:attrNameLst>
                                      </p:cBhvr>
                                      <p:tavLst>
                                        <p:tav tm="0">
                                          <p:val>
                                            <p:strVal val="#ppt_h*0.01"/>
                                          </p:val>
                                        </p:tav>
                                        <p:tav tm="100000">
                                          <p:val>
                                            <p:strVal val="#ppt_h"/>
                                          </p:val>
                                        </p:tav>
                                      </p:tavLst>
                                    </p:anim>
                                    <p:anim calcmode="lin" valueType="num">
                                      <p:cBhvr>
                                        <p:cTn id="30" dur="500" fill="hold"/>
                                        <p:tgtEl>
                                          <p:spTgt spid="2051"/>
                                        </p:tgtEl>
                                        <p:attrNameLst>
                                          <p:attrName>ppt_x</p:attrName>
                                        </p:attrNameLst>
                                      </p:cBhvr>
                                      <p:tavLst>
                                        <p:tav tm="0">
                                          <p:val>
                                            <p:strVal val="#ppt_x"/>
                                          </p:val>
                                        </p:tav>
                                        <p:tav tm="100000">
                                          <p:val>
                                            <p:strVal val="#ppt_x"/>
                                          </p:val>
                                        </p:tav>
                                      </p:tavLst>
                                    </p:anim>
                                    <p:anim calcmode="lin" valueType="num">
                                      <p:cBhvr>
                                        <p:cTn id="31" dur="500" fill="hold"/>
                                        <p:tgtEl>
                                          <p:spTgt spid="2051"/>
                                        </p:tgtEl>
                                        <p:attrNameLst>
                                          <p:attrName>ppt_y</p:attrName>
                                        </p:attrNameLst>
                                      </p:cBhvr>
                                      <p:tavLst>
                                        <p:tav tm="0">
                                          <p:val>
                                            <p:strVal val="#ppt_h+1"/>
                                          </p:val>
                                        </p:tav>
                                        <p:tav tm="100000">
                                          <p:val>
                                            <p:strVal val="#ppt_y"/>
                                          </p:val>
                                        </p:tav>
                                      </p:tavLst>
                                    </p:anim>
                                    <p:animEffect transition="in" filter="fade">
                                      <p:cBhvr>
                                        <p:cTn id="3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572784"/>
          </a:xfrm>
        </p:spPr>
        <p:txBody>
          <a:bodyPr>
            <a:normAutofit fontScale="90000"/>
          </a:bodyPr>
          <a:lstStyle/>
          <a:p>
            <a:pPr algn="ctr"/>
            <a:r>
              <a:rPr lang="cs-CZ" dirty="0" smtClean="0"/>
              <a:t/>
            </a:r>
            <a:br>
              <a:rPr lang="cs-CZ" dirty="0" smtClean="0"/>
            </a:br>
            <a:r>
              <a:rPr lang="cs-CZ" b="1" dirty="0" smtClean="0">
                <a:solidFill>
                  <a:srgbClr val="CC3300"/>
                </a:solidFill>
              </a:rPr>
              <a:t>Přijetí oprávněné kritiky</a:t>
            </a:r>
            <a:br>
              <a:rPr lang="cs-CZ" b="1" dirty="0" smtClean="0">
                <a:solidFill>
                  <a:srgbClr val="CC3300"/>
                </a:solidFill>
              </a:rPr>
            </a:br>
            <a:r>
              <a:rPr lang="cs-CZ" sz="3100" dirty="0" smtClean="0"/>
              <a:t>Jestliže necítím potřebu parafrázováním mírnit emocionální dopad kritiky, volíme následující postup:</a:t>
            </a:r>
            <a:endParaRPr lang="cs-CZ" sz="3100" dirty="0"/>
          </a:p>
        </p:txBody>
      </p:sp>
      <p:sp>
        <p:nvSpPr>
          <p:cNvPr id="5" name="Zástupný symbol pro obsah 4"/>
          <p:cNvSpPr>
            <a:spLocks noGrp="1"/>
          </p:cNvSpPr>
          <p:nvPr>
            <p:ph sz="half" idx="1"/>
          </p:nvPr>
        </p:nvSpPr>
        <p:spPr>
          <a:xfrm>
            <a:off x="457200" y="2492895"/>
            <a:ext cx="4038600" cy="4104457"/>
          </a:xfrm>
        </p:spPr>
        <p:txBody>
          <a:bodyPr>
            <a:normAutofit/>
          </a:bodyPr>
          <a:lstStyle/>
          <a:p>
            <a:r>
              <a:rPr lang="cs-CZ" dirty="0" smtClean="0"/>
              <a:t>Sdělíme své pocity.</a:t>
            </a:r>
          </a:p>
          <a:p>
            <a:endParaRPr lang="cs-CZ" dirty="0" smtClean="0"/>
          </a:p>
          <a:p>
            <a:r>
              <a:rPr lang="cs-CZ" dirty="0" smtClean="0"/>
              <a:t>Sdělíme své pohnutky.</a:t>
            </a:r>
          </a:p>
          <a:p>
            <a:endParaRPr lang="cs-CZ" dirty="0" smtClean="0"/>
          </a:p>
          <a:p>
            <a:r>
              <a:rPr lang="cs-CZ" dirty="0" smtClean="0"/>
              <a:t>Sdělíme své konečné rozhodnutí.</a:t>
            </a:r>
          </a:p>
          <a:p>
            <a:r>
              <a:rPr lang="cs-CZ" dirty="0" smtClean="0">
                <a:solidFill>
                  <a:schemeClr val="accent5">
                    <a:lumMod val="75000"/>
                  </a:schemeClr>
                </a:solidFill>
              </a:rPr>
              <a:t>Emoce netlumíme, ale sdělujeme je, abychom je snadněji kontrolovali.</a:t>
            </a:r>
          </a:p>
          <a:p>
            <a:endParaRPr lang="cs-CZ" dirty="0"/>
          </a:p>
        </p:txBody>
      </p:sp>
      <p:sp>
        <p:nvSpPr>
          <p:cNvPr id="6" name="Zástupný symbol pro obsah 5"/>
          <p:cNvSpPr>
            <a:spLocks noGrp="1"/>
          </p:cNvSpPr>
          <p:nvPr>
            <p:ph sz="half" idx="2"/>
          </p:nvPr>
        </p:nvSpPr>
        <p:spPr>
          <a:xfrm>
            <a:off x="4648200" y="2492895"/>
            <a:ext cx="4038600" cy="3862029"/>
          </a:xfrm>
        </p:spPr>
        <p:txBody>
          <a:bodyPr>
            <a:normAutofit/>
          </a:bodyPr>
          <a:lstStyle/>
          <a:p>
            <a:r>
              <a:rPr lang="cs-CZ" sz="2400" i="1" dirty="0" smtClean="0">
                <a:solidFill>
                  <a:srgbClr val="CC3300"/>
                </a:solidFill>
              </a:rPr>
              <a:t>„… jsem z toho zaskočený“, „cítím se teď dost blbě, když mi to říkáš“</a:t>
            </a:r>
          </a:p>
          <a:p>
            <a:r>
              <a:rPr lang="cs-CZ" sz="2400" i="1" dirty="0" smtClean="0">
                <a:solidFill>
                  <a:srgbClr val="CC3300"/>
                </a:solidFill>
              </a:rPr>
              <a:t>„a nejradši bych tu zprávu celou předělal“</a:t>
            </a:r>
          </a:p>
          <a:p>
            <a:r>
              <a:rPr lang="cs-CZ" sz="2400" dirty="0" smtClean="0">
                <a:solidFill>
                  <a:srgbClr val="CC3300"/>
                </a:solidFill>
              </a:rPr>
              <a:t>„</a:t>
            </a:r>
            <a:r>
              <a:rPr lang="cs-CZ" sz="2400" i="1" dirty="0" smtClean="0">
                <a:solidFill>
                  <a:srgbClr val="CC3300"/>
                </a:solidFill>
              </a:rPr>
              <a:t>… ale rozhodl jsem, že to tento týden dělat nebudu“</a:t>
            </a:r>
            <a:endParaRPr lang="cs-CZ" sz="2400" dirty="0" smtClean="0"/>
          </a:p>
        </p:txBody>
      </p:sp>
      <p:sp>
        <p:nvSpPr>
          <p:cNvPr id="8" name="Popisek se šipkou doprava 7"/>
          <p:cNvSpPr/>
          <p:nvPr/>
        </p:nvSpPr>
        <p:spPr>
          <a:xfrm>
            <a:off x="755576" y="2492896"/>
            <a:ext cx="3672408" cy="648072"/>
          </a:xfrm>
          <a:prstGeom prst="rightArrowCallout">
            <a:avLst>
              <a:gd name="adj1" fmla="val 25000"/>
              <a:gd name="adj2" fmla="val 25000"/>
              <a:gd name="adj3" fmla="val 25000"/>
              <a:gd name="adj4" fmla="val 88762"/>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Popisek se šipkou doprava 9"/>
          <p:cNvSpPr/>
          <p:nvPr/>
        </p:nvSpPr>
        <p:spPr>
          <a:xfrm>
            <a:off x="755576" y="3429000"/>
            <a:ext cx="3672408" cy="576064"/>
          </a:xfrm>
          <a:prstGeom prst="rightArrowCallout">
            <a:avLst>
              <a:gd name="adj1" fmla="val 25000"/>
              <a:gd name="adj2" fmla="val 25000"/>
              <a:gd name="adj3" fmla="val 25000"/>
              <a:gd name="adj4" fmla="val 88761"/>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Popisek se šipkou doprava 10"/>
          <p:cNvSpPr/>
          <p:nvPr/>
        </p:nvSpPr>
        <p:spPr>
          <a:xfrm>
            <a:off x="755576" y="4437112"/>
            <a:ext cx="3672408" cy="864096"/>
          </a:xfrm>
          <a:prstGeom prst="rightArrowCallout">
            <a:avLst>
              <a:gd name="adj1" fmla="val 25000"/>
              <a:gd name="adj2" fmla="val 25000"/>
              <a:gd name="adj3" fmla="val 25000"/>
              <a:gd name="adj4" fmla="val 88761"/>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Šipka ve tvaru U 13"/>
          <p:cNvSpPr/>
          <p:nvPr/>
        </p:nvSpPr>
        <p:spPr>
          <a:xfrm rot="16200000">
            <a:off x="-1188640" y="4149080"/>
            <a:ext cx="3240360" cy="360040"/>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pic>
        <p:nvPicPr>
          <p:cNvPr id="12" name="Picture 4" descr="C:\OS\Loga\logo_DEF_GIF.gif"/>
          <p:cNvPicPr>
            <a:picLocks noChangeAspect="1" noChangeArrowheads="1"/>
          </p:cNvPicPr>
          <p:nvPr/>
        </p:nvPicPr>
        <p:blipFill>
          <a:blip r:embed="rId2"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
                                            <p:txEl>
                                              <p:pRg st="5" end="5"/>
                                            </p:txEl>
                                          </p:spTgt>
                                        </p:tgtEl>
                                        <p:attrNameLst>
                                          <p:attrName>style.visibility</p:attrName>
                                        </p:attrNameLst>
                                      </p:cBhvr>
                                      <p:to>
                                        <p:strVal val="visible"/>
                                      </p:to>
                                    </p:set>
                                    <p:anim calcmode="discrete" valueType="clr">
                                      <p:cBhvr override="childStyle">
                                        <p:cTn id="7" dur="80"/>
                                        <p:tgtEl>
                                          <p:spTgt spid="5">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xEl>
                                              <p:pRg st="5" end="5"/>
                                            </p:txEl>
                                          </p:spTgt>
                                        </p:tgtEl>
                                        <p:attrNameLst>
                                          <p:attrName>fillcolor</p:attrName>
                                        </p:attrNameLst>
                                      </p:cBhvr>
                                      <p:tavLst>
                                        <p:tav tm="0">
                                          <p:val>
                                            <p:clrVal>
                                              <a:schemeClr val="accent2"/>
                                            </p:clrVal>
                                          </p:val>
                                        </p:tav>
                                        <p:tav tm="50000">
                                          <p:val>
                                            <p:clrVal>
                                              <a:schemeClr val="hlink"/>
                                            </p:clrVal>
                                          </p:val>
                                        </p:tav>
                                      </p:tavLst>
                                    </p:anim>
                                    <p:set>
                                      <p:cBhvr>
                                        <p:cTn id="9" dur="80"/>
                                        <p:tgtEl>
                                          <p:spTgt spid="5">
                                            <p:txEl>
                                              <p:pRg st="5" end="5"/>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strVal val="#ppt_w*0.05"/>
                                          </p:val>
                                        </p:tav>
                                        <p:tav tm="100000">
                                          <p:val>
                                            <p:strVal val="#ppt_w"/>
                                          </p:val>
                                        </p:tav>
                                      </p:tavLst>
                                    </p:anim>
                                    <p:anim calcmode="lin" valueType="num">
                                      <p:cBhvr>
                                        <p:cTn id="15" dur="1000" fill="hold"/>
                                        <p:tgtEl>
                                          <p:spTgt spid="14"/>
                                        </p:tgtEl>
                                        <p:attrNameLst>
                                          <p:attrName>ppt_h</p:attrName>
                                        </p:attrNameLst>
                                      </p:cBhvr>
                                      <p:tavLst>
                                        <p:tav tm="0">
                                          <p:val>
                                            <p:strVal val="#ppt_h"/>
                                          </p:val>
                                        </p:tav>
                                        <p:tav tm="100000">
                                          <p:val>
                                            <p:strVal val="#ppt_h"/>
                                          </p:val>
                                        </p:tav>
                                      </p:tavLst>
                                    </p:anim>
                                    <p:anim calcmode="lin" valueType="num">
                                      <p:cBhvr>
                                        <p:cTn id="16" dur="1000" fill="hold"/>
                                        <p:tgtEl>
                                          <p:spTgt spid="14"/>
                                        </p:tgtEl>
                                        <p:attrNameLst>
                                          <p:attrName>ppt_x</p:attrName>
                                        </p:attrNameLst>
                                      </p:cBhvr>
                                      <p:tavLst>
                                        <p:tav tm="0">
                                          <p:val>
                                            <p:strVal val="#ppt_x-.2"/>
                                          </p:val>
                                        </p:tav>
                                        <p:tav tm="100000">
                                          <p:val>
                                            <p:strVal val="#ppt_x"/>
                                          </p:val>
                                        </p:tav>
                                      </p:tavLst>
                                    </p:anim>
                                    <p:anim calcmode="lin" valueType="num">
                                      <p:cBhvr>
                                        <p:cTn id="17" dur="1000" fill="hold"/>
                                        <p:tgtEl>
                                          <p:spTgt spid="14"/>
                                        </p:tgtEl>
                                        <p:attrNameLst>
                                          <p:attrName>ppt_y</p:attrName>
                                        </p:attrNameLst>
                                      </p:cBhvr>
                                      <p:tavLst>
                                        <p:tav tm="0">
                                          <p:val>
                                            <p:strVal val="#ppt_y"/>
                                          </p:val>
                                        </p:tav>
                                        <p:tav tm="100000">
                                          <p:val>
                                            <p:strVal val="#ppt_y"/>
                                          </p:val>
                                        </p:tav>
                                      </p:tavLst>
                                    </p:anim>
                                    <p:animEffect transition="in" filter="fade">
                                      <p:cBhvr>
                                        <p:cTn id="18" dur="1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24" dur="10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25" dur="10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p:cTn id="31"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nodeType="clickEffect">
                                  <p:stCondLst>
                                    <p:cond delay="0"/>
                                  </p:stCondLst>
                                  <p:iterate type="lt">
                                    <p:tmPct val="50000"/>
                                  </p:iterate>
                                  <p:childTnLst>
                                    <p:set>
                                      <p:cBhvr>
                                        <p:cTn id="3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37"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39" dur="80"/>
                                        <p:tgtEl>
                                          <p:spTgt spid="6">
                                            <p:txEl>
                                              <p:pRg st="0" end="0"/>
                                            </p:txEl>
                                          </p:spTgt>
                                        </p:tgtEl>
                                        <p:attrNameLst>
                                          <p:attrName>fill.type</p:attrName>
                                        </p:attrNameLst>
                                      </p:cBhvr>
                                      <p:to>
                                        <p:strVal val="solid"/>
                                      </p:to>
                                    </p:set>
                                  </p:childTnLst>
                                </p:cTn>
                              </p:par>
                            </p:childTnLst>
                          </p:cTn>
                        </p:par>
                      </p:childTnLst>
                    </p:cTn>
                  </p:par>
                  <p:par>
                    <p:cTn id="40" fill="hold">
                      <p:stCondLst>
                        <p:cond delay="indefinite"/>
                      </p:stCondLst>
                      <p:childTnLst>
                        <p:par>
                          <p:cTn id="41" fill="hold">
                            <p:stCondLst>
                              <p:cond delay="0"/>
                            </p:stCondLst>
                            <p:childTnLst>
                              <p:par>
                                <p:cTn id="42" presetID="39" presetClass="entr" presetSubtype="0" accel="10000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45" dur="10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46" dur="10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nodeType="clickEffect">
                                  <p:stCondLst>
                                    <p:cond delay="0"/>
                                  </p:stCondLst>
                                  <p:childTnLst>
                                    <p:set>
                                      <p:cBhvr>
                                        <p:cTn id="51" dur="1" fill="hold">
                                          <p:stCondLst>
                                            <p:cond delay="0"/>
                                          </p:stCondLst>
                                        </p:cTn>
                                        <p:tgtEl>
                                          <p:spTgt spid="5">
                                            <p:txEl>
                                              <p:pRg st="2" end="2"/>
                                            </p:txEl>
                                          </p:spTgt>
                                        </p:tgtEl>
                                        <p:attrNameLst>
                                          <p:attrName>style.visibility</p:attrName>
                                        </p:attrNameLst>
                                      </p:cBhvr>
                                      <p:to>
                                        <p:strVal val="visible"/>
                                      </p:to>
                                    </p:set>
                                    <p:anim calcmode="lin" valueType="num">
                                      <p:cBhvr>
                                        <p:cTn id="52"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53"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27" presetClass="entr" presetSubtype="0" fill="hold" nodeType="clickEffect">
                                  <p:stCondLst>
                                    <p:cond delay="0"/>
                                  </p:stCondLst>
                                  <p:iterate type="lt">
                                    <p:tmPct val="50000"/>
                                  </p:iterate>
                                  <p:childTnLst>
                                    <p:set>
                                      <p:cBhvr>
                                        <p:cTn id="57"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58" dur="8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60" dur="80"/>
                                        <p:tgtEl>
                                          <p:spTgt spid="6">
                                            <p:txEl>
                                              <p:pRg st="1" end="1"/>
                                            </p:txEl>
                                          </p:spTgt>
                                        </p:tgtEl>
                                        <p:attrNameLst>
                                          <p:attrName>fill.type</p:attrName>
                                        </p:attrNameLst>
                                      </p:cBhvr>
                                      <p:to>
                                        <p:strVal val="solid"/>
                                      </p:to>
                                    </p:set>
                                  </p:childTnLst>
                                </p:cTn>
                              </p:par>
                            </p:childTnLst>
                          </p:cTn>
                        </p:par>
                      </p:childTnLst>
                    </p:cTn>
                  </p:par>
                  <p:par>
                    <p:cTn id="61" fill="hold">
                      <p:stCondLst>
                        <p:cond delay="indefinite"/>
                      </p:stCondLst>
                      <p:childTnLst>
                        <p:par>
                          <p:cTn id="62" fill="hold">
                            <p:stCondLst>
                              <p:cond delay="0"/>
                            </p:stCondLst>
                            <p:childTnLst>
                              <p:par>
                                <p:cTn id="63" presetID="39" presetClass="entr" presetSubtype="0" accel="10000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10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66" dur="10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67" dur="10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6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16" fill="hold" nodeType="clickEffect">
                                  <p:stCondLst>
                                    <p:cond delay="0"/>
                                  </p:stCondLst>
                                  <p:childTnLst>
                                    <p:set>
                                      <p:cBhvr>
                                        <p:cTn id="72" dur="1" fill="hold">
                                          <p:stCondLst>
                                            <p:cond delay="0"/>
                                          </p:stCondLst>
                                        </p:cTn>
                                        <p:tgtEl>
                                          <p:spTgt spid="5">
                                            <p:txEl>
                                              <p:pRg st="4" end="4"/>
                                            </p:txEl>
                                          </p:spTgt>
                                        </p:tgtEl>
                                        <p:attrNameLst>
                                          <p:attrName>style.visibility</p:attrName>
                                        </p:attrNameLst>
                                      </p:cBhvr>
                                      <p:to>
                                        <p:strVal val="visible"/>
                                      </p:to>
                                    </p:set>
                                    <p:anim calcmode="lin" valueType="num">
                                      <p:cBhvr>
                                        <p:cTn id="73"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74" dur="500" fill="hold"/>
                                        <p:tgtEl>
                                          <p:spTgt spid="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27" presetClass="entr" presetSubtype="0" fill="hold" nodeType="clickEffect">
                                  <p:stCondLst>
                                    <p:cond delay="0"/>
                                  </p:stCondLst>
                                  <p:iterate type="lt">
                                    <p:tmPct val="50000"/>
                                  </p:iterate>
                                  <p:childTnLst>
                                    <p:set>
                                      <p:cBhvr>
                                        <p:cTn id="78" dur="1" fill="hold">
                                          <p:stCondLst>
                                            <p:cond delay="0"/>
                                          </p:stCondLst>
                                        </p:cTn>
                                        <p:tgtEl>
                                          <p:spTgt spid="6">
                                            <p:txEl>
                                              <p:pRg st="2" end="2"/>
                                            </p:txEl>
                                          </p:spTgt>
                                        </p:tgtEl>
                                        <p:attrNameLst>
                                          <p:attrName>style.visibility</p:attrName>
                                        </p:attrNameLst>
                                      </p:cBhvr>
                                      <p:to>
                                        <p:strVal val="visible"/>
                                      </p:to>
                                    </p:set>
                                    <p:anim calcmode="discrete" valueType="clr">
                                      <p:cBhvr override="childStyle">
                                        <p:cTn id="79" dur="80"/>
                                        <p:tgtEl>
                                          <p:spTgt spid="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0" dur="80"/>
                                        <p:tgtEl>
                                          <p:spTgt spid="6">
                                            <p:txEl>
                                              <p:pRg st="2" end="2"/>
                                            </p:txEl>
                                          </p:spTgt>
                                        </p:tgtEl>
                                        <p:attrNameLst>
                                          <p:attrName>fillcolor</p:attrName>
                                        </p:attrNameLst>
                                      </p:cBhvr>
                                      <p:tavLst>
                                        <p:tav tm="0">
                                          <p:val>
                                            <p:clrVal>
                                              <a:schemeClr val="accent2"/>
                                            </p:clrVal>
                                          </p:val>
                                        </p:tav>
                                        <p:tav tm="50000">
                                          <p:val>
                                            <p:clrVal>
                                              <a:schemeClr val="hlink"/>
                                            </p:clrVal>
                                          </p:val>
                                        </p:tav>
                                      </p:tavLst>
                                    </p:anim>
                                    <p:set>
                                      <p:cBhvr>
                                        <p:cTn id="81" dur="80"/>
                                        <p:tgtEl>
                                          <p:spTgt spid="6">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572784"/>
          </a:xfrm>
        </p:spPr>
        <p:txBody>
          <a:bodyPr>
            <a:normAutofit fontScale="90000"/>
          </a:bodyPr>
          <a:lstStyle/>
          <a:p>
            <a:pPr algn="ctr"/>
            <a:r>
              <a:rPr lang="cs-CZ" dirty="0" smtClean="0"/>
              <a:t/>
            </a:r>
            <a:br>
              <a:rPr lang="cs-CZ" dirty="0" smtClean="0"/>
            </a:br>
            <a:r>
              <a:rPr lang="cs-CZ" b="1" dirty="0" smtClean="0">
                <a:solidFill>
                  <a:srgbClr val="CC3300"/>
                </a:solidFill>
              </a:rPr>
              <a:t>Reakce na nepravdivou kritiku</a:t>
            </a:r>
            <a:br>
              <a:rPr lang="cs-CZ" b="1" dirty="0" smtClean="0">
                <a:solidFill>
                  <a:srgbClr val="CC3300"/>
                </a:solidFill>
              </a:rPr>
            </a:br>
            <a:r>
              <a:rPr lang="cs-CZ" sz="2800" dirty="0" smtClean="0"/>
              <a:t> Jestliže necítím potřebu parafrázováním mírnit emocionální</a:t>
            </a:r>
            <a:br>
              <a:rPr lang="cs-CZ" sz="2800" dirty="0" smtClean="0"/>
            </a:br>
            <a:r>
              <a:rPr lang="cs-CZ" sz="2800" dirty="0" smtClean="0"/>
              <a:t>dopad kritiky, volíme následující postup:</a:t>
            </a:r>
            <a:endParaRPr lang="cs-CZ" sz="3100" dirty="0"/>
          </a:p>
        </p:txBody>
      </p:sp>
      <p:sp>
        <p:nvSpPr>
          <p:cNvPr id="5" name="Zástupný symbol pro obsah 4"/>
          <p:cNvSpPr>
            <a:spLocks noGrp="1"/>
          </p:cNvSpPr>
          <p:nvPr>
            <p:ph sz="half" idx="1"/>
          </p:nvPr>
        </p:nvSpPr>
        <p:spPr>
          <a:xfrm>
            <a:off x="457200" y="2492895"/>
            <a:ext cx="4038600" cy="4104457"/>
          </a:xfrm>
        </p:spPr>
        <p:txBody>
          <a:bodyPr>
            <a:normAutofit/>
          </a:bodyPr>
          <a:lstStyle/>
          <a:p>
            <a:r>
              <a:rPr lang="cs-CZ" dirty="0" smtClean="0"/>
              <a:t>Sdělíme svůj nesouhlas</a:t>
            </a:r>
          </a:p>
          <a:p>
            <a:endParaRPr lang="cs-CZ" dirty="0" smtClean="0"/>
          </a:p>
          <a:p>
            <a:r>
              <a:rPr lang="cs-CZ" dirty="0" smtClean="0"/>
              <a:t>Sdělíme své pocity</a:t>
            </a:r>
          </a:p>
          <a:p>
            <a:endParaRPr lang="cs-CZ" dirty="0" smtClean="0"/>
          </a:p>
          <a:p>
            <a:r>
              <a:rPr lang="cs-CZ" dirty="0" smtClean="0"/>
              <a:t>Vyžádáme si potřebné informace </a:t>
            </a:r>
          </a:p>
          <a:p>
            <a:r>
              <a:rPr lang="cs-CZ" dirty="0" smtClean="0">
                <a:solidFill>
                  <a:schemeClr val="accent5">
                    <a:lumMod val="75000"/>
                  </a:schemeClr>
                </a:solidFill>
              </a:rPr>
              <a:t>Jde o to, nenechat se zablokovat nevyjádřenými pocity.</a:t>
            </a:r>
          </a:p>
          <a:p>
            <a:endParaRPr lang="cs-CZ" dirty="0"/>
          </a:p>
        </p:txBody>
      </p:sp>
      <p:sp>
        <p:nvSpPr>
          <p:cNvPr id="6" name="Zástupný symbol pro obsah 5"/>
          <p:cNvSpPr>
            <a:spLocks noGrp="1"/>
          </p:cNvSpPr>
          <p:nvPr>
            <p:ph sz="half" idx="2"/>
          </p:nvPr>
        </p:nvSpPr>
        <p:spPr>
          <a:xfrm>
            <a:off x="4648200" y="2492895"/>
            <a:ext cx="4038600" cy="3862029"/>
          </a:xfrm>
        </p:spPr>
        <p:txBody>
          <a:bodyPr>
            <a:normAutofit/>
          </a:bodyPr>
          <a:lstStyle/>
          <a:p>
            <a:r>
              <a:rPr lang="cs-CZ" sz="2400" i="1" dirty="0" smtClean="0">
                <a:solidFill>
                  <a:srgbClr val="CC3300"/>
                </a:solidFill>
              </a:rPr>
              <a:t>„… nesouhlasím s Tebou“, „Nemám pocit, že bych odvedl špatnou práci“</a:t>
            </a:r>
          </a:p>
          <a:p>
            <a:r>
              <a:rPr lang="cs-CZ" sz="2400" i="1" dirty="0" smtClean="0">
                <a:solidFill>
                  <a:srgbClr val="CC3300"/>
                </a:solidFill>
              </a:rPr>
              <a:t>„a jsem z toho dost naštvaný“</a:t>
            </a:r>
          </a:p>
          <a:p>
            <a:r>
              <a:rPr lang="cs-CZ" sz="2400" dirty="0" smtClean="0">
                <a:solidFill>
                  <a:srgbClr val="CC3300"/>
                </a:solidFill>
              </a:rPr>
              <a:t>„</a:t>
            </a:r>
            <a:r>
              <a:rPr lang="cs-CZ" sz="2400" i="1" dirty="0" smtClean="0">
                <a:solidFill>
                  <a:srgbClr val="CC3300"/>
                </a:solidFill>
              </a:rPr>
              <a:t>… můžeš mi k tomu říct něco více?“ „Budu rád, když mi k tomu řeknete něco více, abych to pochopil“</a:t>
            </a:r>
            <a:endParaRPr lang="cs-CZ" sz="2400" dirty="0" smtClean="0"/>
          </a:p>
        </p:txBody>
      </p:sp>
      <p:sp>
        <p:nvSpPr>
          <p:cNvPr id="8" name="Popisek se šipkou doprava 7"/>
          <p:cNvSpPr/>
          <p:nvPr/>
        </p:nvSpPr>
        <p:spPr>
          <a:xfrm>
            <a:off x="755576" y="2492896"/>
            <a:ext cx="3672408" cy="648072"/>
          </a:xfrm>
          <a:prstGeom prst="rightArrowCallout">
            <a:avLst>
              <a:gd name="adj1" fmla="val 25000"/>
              <a:gd name="adj2" fmla="val 25000"/>
              <a:gd name="adj3" fmla="val 25000"/>
              <a:gd name="adj4" fmla="val 91735"/>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Popisek se šipkou doprava 9"/>
          <p:cNvSpPr/>
          <p:nvPr/>
        </p:nvSpPr>
        <p:spPr>
          <a:xfrm>
            <a:off x="755576" y="3429000"/>
            <a:ext cx="3672408" cy="576064"/>
          </a:xfrm>
          <a:prstGeom prst="rightArrowCallout">
            <a:avLst>
              <a:gd name="adj1" fmla="val 25000"/>
              <a:gd name="adj2" fmla="val 25000"/>
              <a:gd name="adj3" fmla="val 25000"/>
              <a:gd name="adj4" fmla="val 88761"/>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Popisek se šipkou doprava 10"/>
          <p:cNvSpPr/>
          <p:nvPr/>
        </p:nvSpPr>
        <p:spPr>
          <a:xfrm>
            <a:off x="755576" y="4437112"/>
            <a:ext cx="3672408" cy="864096"/>
          </a:xfrm>
          <a:prstGeom prst="rightArrowCallout">
            <a:avLst>
              <a:gd name="adj1" fmla="val 25000"/>
              <a:gd name="adj2" fmla="val 25000"/>
              <a:gd name="adj3" fmla="val 25000"/>
              <a:gd name="adj4" fmla="val 88761"/>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Šipka ve tvaru U 13"/>
          <p:cNvSpPr/>
          <p:nvPr/>
        </p:nvSpPr>
        <p:spPr>
          <a:xfrm rot="16200000">
            <a:off x="-1188640" y="4149080"/>
            <a:ext cx="3240360" cy="360040"/>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pic>
        <p:nvPicPr>
          <p:cNvPr id="12" name="Picture 4" descr="C:\OS\Loga\logo_DEF_GIF.gif"/>
          <p:cNvPicPr>
            <a:picLocks noChangeAspect="1" noChangeArrowheads="1"/>
          </p:cNvPicPr>
          <p:nvPr/>
        </p:nvPicPr>
        <p:blipFill>
          <a:blip r:embed="rId2"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
                                            <p:txEl>
                                              <p:pRg st="5" end="5"/>
                                            </p:txEl>
                                          </p:spTgt>
                                        </p:tgtEl>
                                        <p:attrNameLst>
                                          <p:attrName>style.visibility</p:attrName>
                                        </p:attrNameLst>
                                      </p:cBhvr>
                                      <p:to>
                                        <p:strVal val="visible"/>
                                      </p:to>
                                    </p:set>
                                    <p:anim calcmode="discrete" valueType="clr">
                                      <p:cBhvr override="childStyle">
                                        <p:cTn id="7" dur="80"/>
                                        <p:tgtEl>
                                          <p:spTgt spid="5">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xEl>
                                              <p:pRg st="5" end="5"/>
                                            </p:txEl>
                                          </p:spTgt>
                                        </p:tgtEl>
                                        <p:attrNameLst>
                                          <p:attrName>fillcolor</p:attrName>
                                        </p:attrNameLst>
                                      </p:cBhvr>
                                      <p:tavLst>
                                        <p:tav tm="0">
                                          <p:val>
                                            <p:clrVal>
                                              <a:schemeClr val="accent2"/>
                                            </p:clrVal>
                                          </p:val>
                                        </p:tav>
                                        <p:tav tm="50000">
                                          <p:val>
                                            <p:clrVal>
                                              <a:schemeClr val="hlink"/>
                                            </p:clrVal>
                                          </p:val>
                                        </p:tav>
                                      </p:tavLst>
                                    </p:anim>
                                    <p:set>
                                      <p:cBhvr>
                                        <p:cTn id="9" dur="80"/>
                                        <p:tgtEl>
                                          <p:spTgt spid="5">
                                            <p:txEl>
                                              <p:pRg st="5" end="5"/>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strVal val="#ppt_w*0.05"/>
                                          </p:val>
                                        </p:tav>
                                        <p:tav tm="100000">
                                          <p:val>
                                            <p:strVal val="#ppt_w"/>
                                          </p:val>
                                        </p:tav>
                                      </p:tavLst>
                                    </p:anim>
                                    <p:anim calcmode="lin" valueType="num">
                                      <p:cBhvr>
                                        <p:cTn id="15" dur="1000" fill="hold"/>
                                        <p:tgtEl>
                                          <p:spTgt spid="14"/>
                                        </p:tgtEl>
                                        <p:attrNameLst>
                                          <p:attrName>ppt_h</p:attrName>
                                        </p:attrNameLst>
                                      </p:cBhvr>
                                      <p:tavLst>
                                        <p:tav tm="0">
                                          <p:val>
                                            <p:strVal val="#ppt_h"/>
                                          </p:val>
                                        </p:tav>
                                        <p:tav tm="100000">
                                          <p:val>
                                            <p:strVal val="#ppt_h"/>
                                          </p:val>
                                        </p:tav>
                                      </p:tavLst>
                                    </p:anim>
                                    <p:anim calcmode="lin" valueType="num">
                                      <p:cBhvr>
                                        <p:cTn id="16" dur="1000" fill="hold"/>
                                        <p:tgtEl>
                                          <p:spTgt spid="14"/>
                                        </p:tgtEl>
                                        <p:attrNameLst>
                                          <p:attrName>ppt_x</p:attrName>
                                        </p:attrNameLst>
                                      </p:cBhvr>
                                      <p:tavLst>
                                        <p:tav tm="0">
                                          <p:val>
                                            <p:strVal val="#ppt_x-.2"/>
                                          </p:val>
                                        </p:tav>
                                        <p:tav tm="100000">
                                          <p:val>
                                            <p:strVal val="#ppt_x"/>
                                          </p:val>
                                        </p:tav>
                                      </p:tavLst>
                                    </p:anim>
                                    <p:anim calcmode="lin" valueType="num">
                                      <p:cBhvr>
                                        <p:cTn id="17" dur="1000" fill="hold"/>
                                        <p:tgtEl>
                                          <p:spTgt spid="14"/>
                                        </p:tgtEl>
                                        <p:attrNameLst>
                                          <p:attrName>ppt_y</p:attrName>
                                        </p:attrNameLst>
                                      </p:cBhvr>
                                      <p:tavLst>
                                        <p:tav tm="0">
                                          <p:val>
                                            <p:strVal val="#ppt_y"/>
                                          </p:val>
                                        </p:tav>
                                        <p:tav tm="100000">
                                          <p:val>
                                            <p:strVal val="#ppt_y"/>
                                          </p:val>
                                        </p:tav>
                                      </p:tavLst>
                                    </p:anim>
                                    <p:animEffect transition="in" filter="fade">
                                      <p:cBhvr>
                                        <p:cTn id="18" dur="1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24" dur="10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25" dur="10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p:cTn id="31"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nodeType="clickEffect">
                                  <p:stCondLst>
                                    <p:cond delay="0"/>
                                  </p:stCondLst>
                                  <p:iterate type="lt">
                                    <p:tmPct val="50000"/>
                                  </p:iterate>
                                  <p:childTnLst>
                                    <p:set>
                                      <p:cBhvr>
                                        <p:cTn id="3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37"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39" dur="80"/>
                                        <p:tgtEl>
                                          <p:spTgt spid="6">
                                            <p:txEl>
                                              <p:pRg st="0" end="0"/>
                                            </p:txEl>
                                          </p:spTgt>
                                        </p:tgtEl>
                                        <p:attrNameLst>
                                          <p:attrName>fill.type</p:attrName>
                                        </p:attrNameLst>
                                      </p:cBhvr>
                                      <p:to>
                                        <p:strVal val="solid"/>
                                      </p:to>
                                    </p:set>
                                  </p:childTnLst>
                                </p:cTn>
                              </p:par>
                            </p:childTnLst>
                          </p:cTn>
                        </p:par>
                      </p:childTnLst>
                    </p:cTn>
                  </p:par>
                  <p:par>
                    <p:cTn id="40" fill="hold">
                      <p:stCondLst>
                        <p:cond delay="indefinite"/>
                      </p:stCondLst>
                      <p:childTnLst>
                        <p:par>
                          <p:cTn id="41" fill="hold">
                            <p:stCondLst>
                              <p:cond delay="0"/>
                            </p:stCondLst>
                            <p:childTnLst>
                              <p:par>
                                <p:cTn id="42" presetID="39" presetClass="entr" presetSubtype="0" accel="10000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45" dur="10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46" dur="10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nodeType="clickEffect">
                                  <p:stCondLst>
                                    <p:cond delay="0"/>
                                  </p:stCondLst>
                                  <p:childTnLst>
                                    <p:set>
                                      <p:cBhvr>
                                        <p:cTn id="51" dur="1" fill="hold">
                                          <p:stCondLst>
                                            <p:cond delay="0"/>
                                          </p:stCondLst>
                                        </p:cTn>
                                        <p:tgtEl>
                                          <p:spTgt spid="5">
                                            <p:txEl>
                                              <p:pRg st="2" end="2"/>
                                            </p:txEl>
                                          </p:spTgt>
                                        </p:tgtEl>
                                        <p:attrNameLst>
                                          <p:attrName>style.visibility</p:attrName>
                                        </p:attrNameLst>
                                      </p:cBhvr>
                                      <p:to>
                                        <p:strVal val="visible"/>
                                      </p:to>
                                    </p:set>
                                    <p:anim calcmode="lin" valueType="num">
                                      <p:cBhvr>
                                        <p:cTn id="52"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53"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27" presetClass="entr" presetSubtype="0" fill="hold" nodeType="clickEffect">
                                  <p:stCondLst>
                                    <p:cond delay="0"/>
                                  </p:stCondLst>
                                  <p:iterate type="lt">
                                    <p:tmPct val="50000"/>
                                  </p:iterate>
                                  <p:childTnLst>
                                    <p:set>
                                      <p:cBhvr>
                                        <p:cTn id="57"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58" dur="8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60" dur="80"/>
                                        <p:tgtEl>
                                          <p:spTgt spid="6">
                                            <p:txEl>
                                              <p:pRg st="1" end="1"/>
                                            </p:txEl>
                                          </p:spTgt>
                                        </p:tgtEl>
                                        <p:attrNameLst>
                                          <p:attrName>fill.type</p:attrName>
                                        </p:attrNameLst>
                                      </p:cBhvr>
                                      <p:to>
                                        <p:strVal val="solid"/>
                                      </p:to>
                                    </p:set>
                                  </p:childTnLst>
                                </p:cTn>
                              </p:par>
                            </p:childTnLst>
                          </p:cTn>
                        </p:par>
                      </p:childTnLst>
                    </p:cTn>
                  </p:par>
                  <p:par>
                    <p:cTn id="61" fill="hold">
                      <p:stCondLst>
                        <p:cond delay="indefinite"/>
                      </p:stCondLst>
                      <p:childTnLst>
                        <p:par>
                          <p:cTn id="62" fill="hold">
                            <p:stCondLst>
                              <p:cond delay="0"/>
                            </p:stCondLst>
                            <p:childTnLst>
                              <p:par>
                                <p:cTn id="63" presetID="39" presetClass="entr" presetSubtype="0" accel="10000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10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66" dur="10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67" dur="10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6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16" fill="hold" nodeType="clickEffect">
                                  <p:stCondLst>
                                    <p:cond delay="0"/>
                                  </p:stCondLst>
                                  <p:childTnLst>
                                    <p:set>
                                      <p:cBhvr>
                                        <p:cTn id="72" dur="1" fill="hold">
                                          <p:stCondLst>
                                            <p:cond delay="0"/>
                                          </p:stCondLst>
                                        </p:cTn>
                                        <p:tgtEl>
                                          <p:spTgt spid="5">
                                            <p:txEl>
                                              <p:pRg st="4" end="4"/>
                                            </p:txEl>
                                          </p:spTgt>
                                        </p:tgtEl>
                                        <p:attrNameLst>
                                          <p:attrName>style.visibility</p:attrName>
                                        </p:attrNameLst>
                                      </p:cBhvr>
                                      <p:to>
                                        <p:strVal val="visible"/>
                                      </p:to>
                                    </p:set>
                                    <p:anim calcmode="lin" valueType="num">
                                      <p:cBhvr>
                                        <p:cTn id="73"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74" dur="500" fill="hold"/>
                                        <p:tgtEl>
                                          <p:spTgt spid="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27" presetClass="entr" presetSubtype="0" fill="hold" nodeType="clickEffect">
                                  <p:stCondLst>
                                    <p:cond delay="0"/>
                                  </p:stCondLst>
                                  <p:iterate type="lt">
                                    <p:tmPct val="50000"/>
                                  </p:iterate>
                                  <p:childTnLst>
                                    <p:set>
                                      <p:cBhvr>
                                        <p:cTn id="78" dur="1" fill="hold">
                                          <p:stCondLst>
                                            <p:cond delay="0"/>
                                          </p:stCondLst>
                                        </p:cTn>
                                        <p:tgtEl>
                                          <p:spTgt spid="6">
                                            <p:txEl>
                                              <p:pRg st="2" end="2"/>
                                            </p:txEl>
                                          </p:spTgt>
                                        </p:tgtEl>
                                        <p:attrNameLst>
                                          <p:attrName>style.visibility</p:attrName>
                                        </p:attrNameLst>
                                      </p:cBhvr>
                                      <p:to>
                                        <p:strVal val="visible"/>
                                      </p:to>
                                    </p:set>
                                    <p:anim calcmode="discrete" valueType="clr">
                                      <p:cBhvr override="childStyle">
                                        <p:cTn id="79" dur="80"/>
                                        <p:tgtEl>
                                          <p:spTgt spid="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0" dur="80"/>
                                        <p:tgtEl>
                                          <p:spTgt spid="6">
                                            <p:txEl>
                                              <p:pRg st="2" end="2"/>
                                            </p:txEl>
                                          </p:spTgt>
                                        </p:tgtEl>
                                        <p:attrNameLst>
                                          <p:attrName>fillcolor</p:attrName>
                                        </p:attrNameLst>
                                      </p:cBhvr>
                                      <p:tavLst>
                                        <p:tav tm="0">
                                          <p:val>
                                            <p:clrVal>
                                              <a:schemeClr val="accent2"/>
                                            </p:clrVal>
                                          </p:val>
                                        </p:tav>
                                        <p:tav tm="50000">
                                          <p:val>
                                            <p:clrVal>
                                              <a:schemeClr val="hlink"/>
                                            </p:clrVal>
                                          </p:val>
                                        </p:tav>
                                      </p:tavLst>
                                    </p:anim>
                                    <p:set>
                                      <p:cBhvr>
                                        <p:cTn id="81" dur="80"/>
                                        <p:tgtEl>
                                          <p:spTgt spid="6">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600" y="1176996"/>
            <a:ext cx="2212848" cy="2900076"/>
          </a:xfrm>
        </p:spPr>
        <p:txBody>
          <a:bodyPr>
            <a:noAutofit/>
          </a:bodyPr>
          <a:lstStyle/>
          <a:p>
            <a:pPr algn="ctr"/>
            <a:r>
              <a:rPr lang="cs-CZ" sz="3200" dirty="0" smtClean="0"/>
              <a:t>Naše komunikace mnohdy </a:t>
            </a:r>
            <a:br>
              <a:rPr lang="cs-CZ" sz="3200" dirty="0" smtClean="0"/>
            </a:br>
            <a:r>
              <a:rPr lang="cs-CZ" sz="3200" dirty="0" smtClean="0"/>
              <a:t>probíhá asi takhle:</a:t>
            </a:r>
            <a:endParaRPr lang="cs-CZ" sz="3200" dirty="0"/>
          </a:p>
        </p:txBody>
      </p:sp>
      <p:sp>
        <p:nvSpPr>
          <p:cNvPr id="6" name="Zástupný symbol pro text 5"/>
          <p:cNvSpPr>
            <a:spLocks noGrp="1"/>
          </p:cNvSpPr>
          <p:nvPr>
            <p:ph type="body" sz="half" idx="2"/>
          </p:nvPr>
        </p:nvSpPr>
        <p:spPr>
          <a:xfrm>
            <a:off x="755576" y="5517232"/>
            <a:ext cx="2209800" cy="715009"/>
          </a:xfrm>
        </p:spPr>
        <p:txBody>
          <a:bodyPr/>
          <a:lstStyle/>
          <a:p>
            <a:endParaRPr lang="cs-CZ" dirty="0"/>
          </a:p>
        </p:txBody>
      </p:sp>
      <p:pic>
        <p:nvPicPr>
          <p:cNvPr id="5" name="Zástupný symbol pro obsah 4" descr="809.jpg"/>
          <p:cNvPicPr>
            <a:picLocks noGrp="1" noChangeAspect="1"/>
          </p:cNvPicPr>
          <p:nvPr>
            <p:ph type="pic" idx="1"/>
          </p:nvPr>
        </p:nvPicPr>
        <p:blipFill>
          <a:blip r:embed="rId2" cstate="print"/>
          <a:srcRect l="5942" r="5942"/>
          <a:stretch>
            <a:fillRect/>
          </a:stretch>
        </p:blipFill>
        <p:spPr/>
      </p:pic>
      <p:pic>
        <p:nvPicPr>
          <p:cNvPr id="8" name="Picture 4" descr="C:\OS\Loga\logo_DEF_GIF.gif"/>
          <p:cNvPicPr>
            <a:picLocks noChangeAspect="1" noChangeArrowheads="1"/>
          </p:cNvPicPr>
          <p:nvPr/>
        </p:nvPicPr>
        <p:blipFill>
          <a:blip r:embed="rId3"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0" fill="hold"/>
                                        <p:tgtEl>
                                          <p:spTgt spid="5"/>
                                        </p:tgtEl>
                                        <p:attrNameLst>
                                          <p:attrName>ppt_w</p:attrName>
                                        </p:attrNameLst>
                                      </p:cBhvr>
                                      <p:tavLst>
                                        <p:tav tm="0">
                                          <p:val>
                                            <p:fltVal val="0"/>
                                          </p:val>
                                        </p:tav>
                                        <p:tav tm="100000">
                                          <p:val>
                                            <p:strVal val="#ppt_w"/>
                                          </p:val>
                                        </p:tav>
                                      </p:tavLst>
                                    </p:anim>
                                    <p:anim calcmode="lin" valueType="num">
                                      <p:cBhvr>
                                        <p:cTn id="14" dur="5000" fill="hold"/>
                                        <p:tgtEl>
                                          <p:spTgt spid="5"/>
                                        </p:tgtEl>
                                        <p:attrNameLst>
                                          <p:attrName>ppt_h</p:attrName>
                                        </p:attrNameLst>
                                      </p:cBhvr>
                                      <p:tavLst>
                                        <p:tav tm="0">
                                          <p:val>
                                            <p:fltVal val="0"/>
                                          </p:val>
                                        </p:tav>
                                        <p:tav tm="100000">
                                          <p:val>
                                            <p:strVal val="#ppt_h"/>
                                          </p:val>
                                        </p:tav>
                                      </p:tavLst>
                                    </p:anim>
                                    <p:anim calcmode="lin" valueType="num">
                                      <p:cBhvr>
                                        <p:cTn id="15" dur="5000" fill="hold"/>
                                        <p:tgtEl>
                                          <p:spTgt spid="5"/>
                                        </p:tgtEl>
                                        <p:attrNameLst>
                                          <p:attrName>style.rotation</p:attrName>
                                        </p:attrNameLst>
                                      </p:cBhvr>
                                      <p:tavLst>
                                        <p:tav tm="0">
                                          <p:val>
                                            <p:fltVal val="360"/>
                                          </p:val>
                                        </p:tav>
                                        <p:tav tm="100000">
                                          <p:val>
                                            <p:fltVal val="0"/>
                                          </p:val>
                                        </p:tav>
                                      </p:tavLst>
                                    </p:anim>
                                    <p:animEffect transition="in" filter="fade">
                                      <p:cBhvr>
                                        <p:cTn id="16"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212744"/>
          </a:xfrm>
        </p:spPr>
        <p:txBody>
          <a:bodyPr>
            <a:normAutofit fontScale="90000"/>
          </a:bodyPr>
          <a:lstStyle/>
          <a:p>
            <a:pPr algn="ctr"/>
            <a:r>
              <a:rPr lang="cs-CZ" dirty="0" smtClean="0"/>
              <a:t/>
            </a:r>
            <a:br>
              <a:rPr lang="cs-CZ" dirty="0" smtClean="0"/>
            </a:br>
            <a:r>
              <a:rPr lang="cs-CZ" b="1" dirty="0" smtClean="0">
                <a:solidFill>
                  <a:srgbClr val="CC3300"/>
                </a:solidFill>
              </a:rPr>
              <a:t>Reakce na nepravdivou kritiku</a:t>
            </a:r>
            <a:br>
              <a:rPr lang="cs-CZ" b="1" dirty="0" smtClean="0">
                <a:solidFill>
                  <a:srgbClr val="CC3300"/>
                </a:solidFill>
              </a:rPr>
            </a:br>
            <a:endParaRPr lang="cs-CZ" sz="3100" dirty="0"/>
          </a:p>
        </p:txBody>
      </p:sp>
      <p:sp>
        <p:nvSpPr>
          <p:cNvPr id="5" name="Zástupný symbol pro obsah 4"/>
          <p:cNvSpPr>
            <a:spLocks noGrp="1"/>
          </p:cNvSpPr>
          <p:nvPr>
            <p:ph sz="half" idx="1"/>
          </p:nvPr>
        </p:nvSpPr>
        <p:spPr>
          <a:xfrm>
            <a:off x="457200" y="2492895"/>
            <a:ext cx="4038600" cy="4104457"/>
          </a:xfrm>
        </p:spPr>
        <p:txBody>
          <a:bodyPr>
            <a:normAutofit/>
          </a:bodyPr>
          <a:lstStyle/>
          <a:p>
            <a:r>
              <a:rPr lang="cs-CZ" dirty="0" smtClean="0">
                <a:latin typeface="+mj-lt"/>
              </a:rPr>
              <a:t>Konstatování rozdílných stanovisek a respektu</a:t>
            </a:r>
          </a:p>
          <a:p>
            <a:endParaRPr lang="cs-CZ" dirty="0" smtClean="0">
              <a:latin typeface="+mj-lt"/>
            </a:endParaRPr>
          </a:p>
          <a:p>
            <a:endParaRPr lang="cs-CZ" dirty="0" smtClean="0">
              <a:latin typeface="+mj-lt"/>
            </a:endParaRPr>
          </a:p>
          <a:p>
            <a:r>
              <a:rPr lang="cs-CZ" dirty="0" smtClean="0">
                <a:latin typeface="+mj-lt"/>
              </a:rPr>
              <a:t>Mohu reagovat jako na nepravdivou kritiku a po získání nových informací pak reagovat přijetím kritiky jako oprávněné.</a:t>
            </a:r>
          </a:p>
          <a:p>
            <a:endParaRPr lang="cs-CZ" dirty="0"/>
          </a:p>
        </p:txBody>
      </p:sp>
      <p:sp>
        <p:nvSpPr>
          <p:cNvPr id="6" name="Zástupný symbol pro obsah 5"/>
          <p:cNvSpPr>
            <a:spLocks noGrp="1"/>
          </p:cNvSpPr>
          <p:nvPr>
            <p:ph sz="half" idx="2"/>
          </p:nvPr>
        </p:nvSpPr>
        <p:spPr>
          <a:xfrm>
            <a:off x="4648200" y="2132857"/>
            <a:ext cx="4038600" cy="4222068"/>
          </a:xfrm>
        </p:spPr>
        <p:txBody>
          <a:bodyPr>
            <a:normAutofit/>
          </a:bodyPr>
          <a:lstStyle/>
          <a:p>
            <a:r>
              <a:rPr lang="cs-CZ" sz="2400" i="1" dirty="0" smtClean="0">
                <a:solidFill>
                  <a:srgbClr val="CC3300"/>
                </a:solidFill>
              </a:rPr>
              <a:t>„ani po tom, co jste mi řekl další věci, nesouhlasím s Vaší kritikou“</a:t>
            </a:r>
          </a:p>
          <a:p>
            <a:r>
              <a:rPr lang="cs-CZ" sz="2400" i="1" dirty="0" smtClean="0">
                <a:solidFill>
                  <a:srgbClr val="CC3300"/>
                </a:solidFill>
              </a:rPr>
              <a:t> </a:t>
            </a:r>
            <a:r>
              <a:rPr lang="cs-CZ" sz="2400" dirty="0" smtClean="0">
                <a:solidFill>
                  <a:srgbClr val="CC3300"/>
                </a:solidFill>
              </a:rPr>
              <a:t>„</a:t>
            </a:r>
            <a:r>
              <a:rPr lang="cs-CZ" sz="2400" i="1" dirty="0" smtClean="0">
                <a:solidFill>
                  <a:srgbClr val="CC3300"/>
                </a:solidFill>
              </a:rPr>
              <a:t>… není mi to jedno a záleží mi na Vás. Ale v tomto se asi neshodneme“</a:t>
            </a:r>
            <a:endParaRPr lang="cs-CZ" sz="2400" dirty="0" smtClean="0"/>
          </a:p>
        </p:txBody>
      </p:sp>
      <p:sp>
        <p:nvSpPr>
          <p:cNvPr id="8" name="Popisek se šipkou doprava 7"/>
          <p:cNvSpPr/>
          <p:nvPr/>
        </p:nvSpPr>
        <p:spPr>
          <a:xfrm>
            <a:off x="755576" y="2492896"/>
            <a:ext cx="3672408" cy="936104"/>
          </a:xfrm>
          <a:prstGeom prst="rightArrowCallout">
            <a:avLst>
              <a:gd name="adj1" fmla="val 25000"/>
              <a:gd name="adj2" fmla="val 25000"/>
              <a:gd name="adj3" fmla="val 25000"/>
              <a:gd name="adj4" fmla="val 91735"/>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Šipka ve tvaru U 13"/>
          <p:cNvSpPr/>
          <p:nvPr/>
        </p:nvSpPr>
        <p:spPr>
          <a:xfrm rot="16200000">
            <a:off x="-936612" y="3897052"/>
            <a:ext cx="2736304" cy="360040"/>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pic>
        <p:nvPicPr>
          <p:cNvPr id="9" name="Picture 4" descr="C:\OS\Loga\logo_DEF_GIF.gif"/>
          <p:cNvPicPr>
            <a:picLocks noChangeAspect="1" noChangeArrowheads="1"/>
          </p:cNvPicPr>
          <p:nvPr/>
        </p:nvPicPr>
        <p:blipFill>
          <a:blip r:embed="rId2"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21"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6">
                                            <p:txEl>
                                              <p:pRg st="0" end="0"/>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28" dur="8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30" dur="80"/>
                                        <p:tgtEl>
                                          <p:spTgt spid="6">
                                            <p:txEl>
                                              <p:pRg st="1" end="1"/>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 calcmode="lin" valueType="num">
                                      <p:cBhvr>
                                        <p:cTn id="35"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54" presetClass="entr" presetSubtype="0" accel="10000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1000" fill="hold"/>
                                        <p:tgtEl>
                                          <p:spTgt spid="14"/>
                                        </p:tgtEl>
                                        <p:attrNameLst>
                                          <p:attrName>ppt_w</p:attrName>
                                        </p:attrNameLst>
                                      </p:cBhvr>
                                      <p:tavLst>
                                        <p:tav tm="0">
                                          <p:val>
                                            <p:strVal val="#ppt_w*0.05"/>
                                          </p:val>
                                        </p:tav>
                                        <p:tav tm="100000">
                                          <p:val>
                                            <p:strVal val="#ppt_w"/>
                                          </p:val>
                                        </p:tav>
                                      </p:tavLst>
                                    </p:anim>
                                    <p:anim calcmode="lin" valueType="num">
                                      <p:cBhvr>
                                        <p:cTn id="42" dur="1000" fill="hold"/>
                                        <p:tgtEl>
                                          <p:spTgt spid="14"/>
                                        </p:tgtEl>
                                        <p:attrNameLst>
                                          <p:attrName>ppt_h</p:attrName>
                                        </p:attrNameLst>
                                      </p:cBhvr>
                                      <p:tavLst>
                                        <p:tav tm="0">
                                          <p:val>
                                            <p:strVal val="#ppt_h"/>
                                          </p:val>
                                        </p:tav>
                                        <p:tav tm="100000">
                                          <p:val>
                                            <p:strVal val="#ppt_h"/>
                                          </p:val>
                                        </p:tav>
                                      </p:tavLst>
                                    </p:anim>
                                    <p:anim calcmode="lin" valueType="num">
                                      <p:cBhvr>
                                        <p:cTn id="43" dur="1000" fill="hold"/>
                                        <p:tgtEl>
                                          <p:spTgt spid="14"/>
                                        </p:tgtEl>
                                        <p:attrNameLst>
                                          <p:attrName>ppt_x</p:attrName>
                                        </p:attrNameLst>
                                      </p:cBhvr>
                                      <p:tavLst>
                                        <p:tav tm="0">
                                          <p:val>
                                            <p:strVal val="#ppt_x-.2"/>
                                          </p:val>
                                        </p:tav>
                                        <p:tav tm="100000">
                                          <p:val>
                                            <p:strVal val="#ppt_x"/>
                                          </p:val>
                                        </p:tav>
                                      </p:tavLst>
                                    </p:anim>
                                    <p:anim calcmode="lin" valueType="num">
                                      <p:cBhvr>
                                        <p:cTn id="44" dur="1000" fill="hold"/>
                                        <p:tgtEl>
                                          <p:spTgt spid="14"/>
                                        </p:tgtEl>
                                        <p:attrNameLst>
                                          <p:attrName>ppt_y</p:attrName>
                                        </p:attrNameLst>
                                      </p:cBhvr>
                                      <p:tavLst>
                                        <p:tav tm="0">
                                          <p:val>
                                            <p:strVal val="#ppt_y"/>
                                          </p:val>
                                        </p:tav>
                                        <p:tav tm="100000">
                                          <p:val>
                                            <p:strVal val="#ppt_y"/>
                                          </p:val>
                                        </p:tav>
                                      </p:tavLst>
                                    </p:anim>
                                    <p:animEffect transition="in" filter="fade">
                                      <p:cBhvr>
                                        <p:cTn id="4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solidFill>
                  <a:srgbClr val="C00000"/>
                </a:solidFill>
              </a:rPr>
              <a:t>Identifikace citlivých míst</a:t>
            </a:r>
            <a:endParaRPr lang="cs-CZ" b="1" dirty="0">
              <a:solidFill>
                <a:srgbClr val="C00000"/>
              </a:solidFill>
            </a:endParaRPr>
          </a:p>
        </p:txBody>
      </p:sp>
      <p:sp>
        <p:nvSpPr>
          <p:cNvPr id="3" name="Zástupný symbol pro obsah 2"/>
          <p:cNvSpPr>
            <a:spLocks noGrp="1"/>
          </p:cNvSpPr>
          <p:nvPr>
            <p:ph idx="1"/>
          </p:nvPr>
        </p:nvSpPr>
        <p:spPr>
          <a:xfrm>
            <a:off x="457200" y="1935480"/>
            <a:ext cx="5050904" cy="4389120"/>
          </a:xfrm>
        </p:spPr>
        <p:txBody>
          <a:bodyPr>
            <a:noAutofit/>
          </a:bodyPr>
          <a:lstStyle/>
          <a:p>
            <a:r>
              <a:rPr lang="cs-CZ" sz="2800" dirty="0" smtClean="0">
                <a:latin typeface="+mj-lt"/>
              </a:rPr>
              <a:t>Každý člověk má svá citlivá místa, na nichž je zranitelnější</a:t>
            </a:r>
          </a:p>
          <a:p>
            <a:r>
              <a:rPr lang="cs-CZ" sz="2800" dirty="0" smtClean="0">
                <a:latin typeface="+mj-lt"/>
              </a:rPr>
              <a:t>Jestliže někdo kritizuje například nedokonalé vystoupení, může to referující přijmout s nadhledem, ale kritizuje – li někdo byť jen náznaky přibývajícího věku, může být okamžitě zdeptán</a:t>
            </a:r>
          </a:p>
        </p:txBody>
      </p:sp>
      <p:pic>
        <p:nvPicPr>
          <p:cNvPr id="3074" name="Picture 2"/>
          <p:cNvPicPr>
            <a:picLocks noChangeAspect="1" noChangeArrowheads="1"/>
          </p:cNvPicPr>
          <p:nvPr/>
        </p:nvPicPr>
        <p:blipFill>
          <a:blip r:embed="rId2" cstate="print"/>
          <a:srcRect/>
          <a:stretch>
            <a:fillRect/>
          </a:stretch>
        </p:blipFill>
        <p:spPr bwMode="auto">
          <a:xfrm>
            <a:off x="5508104" y="2060849"/>
            <a:ext cx="2667241" cy="3816424"/>
          </a:xfrm>
          <a:prstGeom prst="rect">
            <a:avLst/>
          </a:prstGeom>
          <a:noFill/>
          <a:ln w="9525">
            <a:noFill/>
            <a:miter lim="800000"/>
            <a:headEnd/>
            <a:tailEnd/>
          </a:ln>
        </p:spPr>
      </p:pic>
      <p:pic>
        <p:nvPicPr>
          <p:cNvPr id="6" name="Picture 4" descr="C:\OS\Loga\logo_DEF_GIF.gif"/>
          <p:cNvPicPr>
            <a:picLocks noChangeAspect="1" noChangeArrowheads="1"/>
          </p:cNvPicPr>
          <p:nvPr/>
        </p:nvPicPr>
        <p:blipFill>
          <a:blip r:embed="rId3"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8" presetClass="entr" presetSubtype="0" accel="100000"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p:cTn id="13" dur="500" fill="hold"/>
                                        <p:tgtEl>
                                          <p:spTgt spid="3074"/>
                                        </p:tgtEl>
                                        <p:attrNameLst>
                                          <p:attrName>ppt_w</p:attrName>
                                        </p:attrNameLst>
                                      </p:cBhvr>
                                      <p:tavLst>
                                        <p:tav tm="0">
                                          <p:val>
                                            <p:strVal val="#ppt_w*2.5"/>
                                          </p:val>
                                        </p:tav>
                                        <p:tav tm="100000">
                                          <p:val>
                                            <p:strVal val="#ppt_w"/>
                                          </p:val>
                                        </p:tav>
                                      </p:tavLst>
                                    </p:anim>
                                    <p:anim calcmode="lin" valueType="num">
                                      <p:cBhvr>
                                        <p:cTn id="14" dur="500" fill="hold"/>
                                        <p:tgtEl>
                                          <p:spTgt spid="3074"/>
                                        </p:tgtEl>
                                        <p:attrNameLst>
                                          <p:attrName>ppt_h</p:attrName>
                                        </p:attrNameLst>
                                      </p:cBhvr>
                                      <p:tavLst>
                                        <p:tav tm="0">
                                          <p:val>
                                            <p:strVal val="#ppt_h*0.01"/>
                                          </p:val>
                                        </p:tav>
                                        <p:tav tm="100000">
                                          <p:val>
                                            <p:strVal val="#ppt_h"/>
                                          </p:val>
                                        </p:tav>
                                      </p:tavLst>
                                    </p:anim>
                                    <p:anim calcmode="lin" valueType="num">
                                      <p:cBhvr>
                                        <p:cTn id="15" dur="500" fill="hold"/>
                                        <p:tgtEl>
                                          <p:spTgt spid="3074"/>
                                        </p:tgtEl>
                                        <p:attrNameLst>
                                          <p:attrName>ppt_x</p:attrName>
                                        </p:attrNameLst>
                                      </p:cBhvr>
                                      <p:tavLst>
                                        <p:tav tm="0">
                                          <p:val>
                                            <p:strVal val="#ppt_x"/>
                                          </p:val>
                                        </p:tav>
                                        <p:tav tm="100000">
                                          <p:val>
                                            <p:strVal val="#ppt_x"/>
                                          </p:val>
                                        </p:tav>
                                      </p:tavLst>
                                    </p:anim>
                                    <p:anim calcmode="lin" valueType="num">
                                      <p:cBhvr>
                                        <p:cTn id="16" dur="500" fill="hold"/>
                                        <p:tgtEl>
                                          <p:spTgt spid="3074"/>
                                        </p:tgtEl>
                                        <p:attrNameLst>
                                          <p:attrName>ppt_y</p:attrName>
                                        </p:attrNameLst>
                                      </p:cBhvr>
                                      <p:tavLst>
                                        <p:tav tm="0">
                                          <p:val>
                                            <p:strVal val="#ppt_h+1"/>
                                          </p:val>
                                        </p:tav>
                                        <p:tav tm="100000">
                                          <p:val>
                                            <p:strVal val="#ppt_y"/>
                                          </p:val>
                                        </p:tav>
                                      </p:tavLst>
                                    </p:anim>
                                    <p:animEffect transition="in" filter="fade">
                                      <p:cBhvr>
                                        <p:cTn id="17" dur="5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924712"/>
          </a:xfrm>
        </p:spPr>
        <p:txBody>
          <a:bodyPr/>
          <a:lstStyle/>
          <a:p>
            <a:pPr algn="ctr"/>
            <a:r>
              <a:rPr lang="cs-CZ" b="1" dirty="0" smtClean="0">
                <a:solidFill>
                  <a:srgbClr val="C00000"/>
                </a:solidFill>
              </a:rPr>
              <a:t>Identifikace citlivých míst</a:t>
            </a:r>
            <a:endParaRPr lang="cs-CZ" b="1" dirty="0">
              <a:solidFill>
                <a:srgbClr val="C00000"/>
              </a:solidFill>
            </a:endParaRPr>
          </a:p>
        </p:txBody>
      </p:sp>
      <p:sp>
        <p:nvSpPr>
          <p:cNvPr id="3" name="Zástupný symbol pro obsah 2"/>
          <p:cNvSpPr>
            <a:spLocks noGrp="1"/>
          </p:cNvSpPr>
          <p:nvPr>
            <p:ph sz="half" idx="1"/>
          </p:nvPr>
        </p:nvSpPr>
        <p:spPr>
          <a:xfrm>
            <a:off x="457200" y="1920084"/>
            <a:ext cx="4038600" cy="4937915"/>
          </a:xfrm>
        </p:spPr>
        <p:txBody>
          <a:bodyPr>
            <a:normAutofit/>
          </a:bodyPr>
          <a:lstStyle/>
          <a:p>
            <a:r>
              <a:rPr lang="cs-CZ" dirty="0" smtClean="0">
                <a:latin typeface="+mj-lt"/>
              </a:rPr>
              <a:t>Je výhodné </a:t>
            </a:r>
            <a:r>
              <a:rPr lang="cs-CZ" b="1" dirty="0" smtClean="0">
                <a:latin typeface="+mj-lt"/>
              </a:rPr>
              <a:t>identifikovat</a:t>
            </a:r>
            <a:r>
              <a:rPr lang="cs-CZ" dirty="0" smtClean="0">
                <a:latin typeface="+mj-lt"/>
              </a:rPr>
              <a:t> svá citlivá místa a obrnit se na danou kritiku, </a:t>
            </a:r>
            <a:r>
              <a:rPr lang="cs-CZ" b="1" dirty="0" smtClean="0">
                <a:latin typeface="+mj-lt"/>
              </a:rPr>
              <a:t>natrénovat</a:t>
            </a:r>
            <a:r>
              <a:rPr lang="cs-CZ" dirty="0" smtClean="0">
                <a:latin typeface="+mj-lt"/>
              </a:rPr>
              <a:t> její </a:t>
            </a:r>
            <a:r>
              <a:rPr lang="cs-CZ" b="1" dirty="0" smtClean="0">
                <a:latin typeface="+mj-lt"/>
              </a:rPr>
              <a:t>přijetí</a:t>
            </a:r>
          </a:p>
          <a:p>
            <a:endParaRPr lang="cs-CZ" b="1" dirty="0" smtClean="0">
              <a:latin typeface="+mj-lt"/>
            </a:endParaRPr>
          </a:p>
          <a:p>
            <a:endParaRPr lang="cs-CZ" b="1" dirty="0" smtClean="0">
              <a:latin typeface="+mj-lt"/>
            </a:endParaRPr>
          </a:p>
          <a:p>
            <a:endParaRPr lang="cs-CZ" b="1" dirty="0" smtClean="0">
              <a:latin typeface="+mj-lt"/>
            </a:endParaRPr>
          </a:p>
          <a:p>
            <a:r>
              <a:rPr lang="cs-CZ" dirty="0" smtClean="0">
                <a:latin typeface="+mj-lt"/>
              </a:rPr>
              <a:t>Proto je vhodné zaznamenat si situace, ve kterých byla kritika nejvíce zraňující</a:t>
            </a:r>
          </a:p>
        </p:txBody>
      </p:sp>
      <p:sp>
        <p:nvSpPr>
          <p:cNvPr id="4" name="Zástupný symbol pro obsah 3"/>
          <p:cNvSpPr>
            <a:spLocks noGrp="1"/>
          </p:cNvSpPr>
          <p:nvPr>
            <p:ph sz="half" idx="2"/>
          </p:nvPr>
        </p:nvSpPr>
        <p:spPr/>
        <p:txBody>
          <a:bodyPr>
            <a:normAutofit/>
          </a:bodyPr>
          <a:lstStyle/>
          <a:p>
            <a:endParaRPr lang="cs-CZ" dirty="0" smtClean="0">
              <a:latin typeface="+mj-lt"/>
            </a:endParaRPr>
          </a:p>
          <a:p>
            <a:endParaRPr lang="cs-CZ" dirty="0" smtClean="0">
              <a:latin typeface="+mj-lt"/>
            </a:endParaRPr>
          </a:p>
          <a:p>
            <a:endParaRPr lang="cs-CZ" dirty="0" smtClean="0">
              <a:latin typeface="+mj-lt"/>
            </a:endParaRPr>
          </a:p>
          <a:p>
            <a:r>
              <a:rPr lang="cs-CZ" dirty="0" smtClean="0">
                <a:latin typeface="+mj-lt"/>
              </a:rPr>
              <a:t>Poté je možné volit celou řadu postupů, vystavovat se situacím, kdy je daná kritika pravděpodobná, zavádět řeč např. na téma vlastního postoje k stárnutí </a:t>
            </a:r>
            <a:endParaRPr lang="cs-CZ" dirty="0">
              <a:latin typeface="+mj-lt"/>
            </a:endParaRPr>
          </a:p>
        </p:txBody>
      </p:sp>
      <p:pic>
        <p:nvPicPr>
          <p:cNvPr id="4098" name="Picture 2"/>
          <p:cNvPicPr>
            <a:picLocks noChangeAspect="1" noChangeArrowheads="1"/>
          </p:cNvPicPr>
          <p:nvPr/>
        </p:nvPicPr>
        <p:blipFill>
          <a:blip r:embed="rId2" cstate="print"/>
          <a:srcRect/>
          <a:stretch>
            <a:fillRect/>
          </a:stretch>
        </p:blipFill>
        <p:spPr bwMode="auto">
          <a:xfrm>
            <a:off x="827584" y="3645024"/>
            <a:ext cx="2232248" cy="1448162"/>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5076056" y="1700808"/>
            <a:ext cx="2286000" cy="1514475"/>
          </a:xfrm>
          <a:prstGeom prst="rect">
            <a:avLst/>
          </a:prstGeom>
          <a:noFill/>
          <a:ln w="9525">
            <a:noFill/>
            <a:miter lim="800000"/>
            <a:headEnd/>
            <a:tailEnd/>
          </a:ln>
        </p:spPr>
      </p:pic>
      <p:pic>
        <p:nvPicPr>
          <p:cNvPr id="8" name="Picture 4" descr="C:\OS\Loga\logo_DEF_GIF.gif"/>
          <p:cNvPicPr>
            <a:picLocks noChangeAspect="1" noChangeArrowheads="1"/>
          </p:cNvPicPr>
          <p:nvPr/>
        </p:nvPicPr>
        <p:blipFill>
          <a:blip r:embed="rId4"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p:cTn id="13" dur="500" fill="hold"/>
                                        <p:tgtEl>
                                          <p:spTgt spid="4098"/>
                                        </p:tgtEl>
                                        <p:attrNameLst>
                                          <p:attrName>ppt_w</p:attrName>
                                        </p:attrNameLst>
                                      </p:cBhvr>
                                      <p:tavLst>
                                        <p:tav tm="0">
                                          <p:val>
                                            <p:fltVal val="0"/>
                                          </p:val>
                                        </p:tav>
                                        <p:tav tm="100000">
                                          <p:val>
                                            <p:strVal val="#ppt_w"/>
                                          </p:val>
                                        </p:tav>
                                      </p:tavLst>
                                    </p:anim>
                                    <p:anim calcmode="lin" valueType="num">
                                      <p:cBhvr>
                                        <p:cTn id="14" dur="500" fill="hold"/>
                                        <p:tgtEl>
                                          <p:spTgt spid="409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p:cTn id="2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3" presetClass="entr" presetSubtype="0" fill="hold" nodeType="clickEffect">
                                  <p:stCondLst>
                                    <p:cond delay="0"/>
                                  </p:stCondLst>
                                  <p:childTnLst>
                                    <p:set>
                                      <p:cBhvr>
                                        <p:cTn id="30" dur="1" fill="hold">
                                          <p:stCondLst>
                                            <p:cond delay="0"/>
                                          </p:stCondLst>
                                        </p:cTn>
                                        <p:tgtEl>
                                          <p:spTgt spid="4099"/>
                                        </p:tgtEl>
                                        <p:attrNameLst>
                                          <p:attrName>style.visibility</p:attrName>
                                        </p:attrNameLst>
                                      </p:cBhvr>
                                      <p:to>
                                        <p:strVal val="visible"/>
                                      </p:to>
                                    </p:set>
                                    <p:animEffect transition="in" filter="fade">
                                      <p:cBhvr>
                                        <p:cTn id="31" dur="100"/>
                                        <p:tgtEl>
                                          <p:spTgt spid="4099"/>
                                        </p:tgtEl>
                                      </p:cBhvr>
                                    </p:animEffect>
                                    <p:anim calcmode="lin" valueType="num">
                                      <p:cBhvr>
                                        <p:cTn id="32" dur="400" fill="hold"/>
                                        <p:tgtEl>
                                          <p:spTgt spid="4099"/>
                                        </p:tgtEl>
                                        <p:attrNameLst>
                                          <p:attrName>ppt_x</p:attrName>
                                        </p:attrNameLst>
                                      </p:cBhvr>
                                      <p:tavLst>
                                        <p:tav tm="0">
                                          <p:val>
                                            <p:strVal val="#ppt_x"/>
                                          </p:val>
                                        </p:tav>
                                        <p:tav tm="100000">
                                          <p:val>
                                            <p:strVal val="#ppt_x"/>
                                          </p:val>
                                        </p:tav>
                                      </p:tavLst>
                                    </p:anim>
                                    <p:anim calcmode="lin" valueType="num">
                                      <p:cBhvr>
                                        <p:cTn id="33" dur="400" fill="hold"/>
                                        <p:tgtEl>
                                          <p:spTgt spid="4099"/>
                                        </p:tgtEl>
                                        <p:attrNameLst>
                                          <p:attrName>ppt_y</p:attrName>
                                        </p:attrNameLst>
                                      </p:cBhvr>
                                      <p:tavLst>
                                        <p:tav tm="0">
                                          <p:val>
                                            <p:strVal val="#ppt_y+0.31"/>
                                          </p:val>
                                        </p:tav>
                                        <p:tav tm="100000">
                                          <p:val>
                                            <p:strVal val="#ppt_y+0.31"/>
                                          </p:val>
                                        </p:tav>
                                      </p:tavLst>
                                    </p:anim>
                                    <p:anim calcmode="lin" valueType="num">
                                      <p:cBhvr>
                                        <p:cTn id="34" dur="600" decel="50000" fill="hold">
                                          <p:stCondLst>
                                            <p:cond delay="400"/>
                                          </p:stCondLst>
                                        </p:cTn>
                                        <p:tgtEl>
                                          <p:spTgt spid="409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 dur="600" decel="50000" fill="hold">
                                          <p:stCondLst>
                                            <p:cond delay="400"/>
                                          </p:stCondLst>
                                        </p:cTn>
                                        <p:tgtEl>
                                          <p:spTgt spid="409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76672"/>
            <a:ext cx="8229600" cy="1008112"/>
          </a:xfrm>
        </p:spPr>
        <p:txBody>
          <a:bodyPr>
            <a:normAutofit/>
          </a:bodyPr>
          <a:lstStyle/>
          <a:p>
            <a:pPr algn="ctr"/>
            <a:r>
              <a:rPr lang="cs-CZ" b="1" dirty="0" smtClean="0">
                <a:solidFill>
                  <a:srgbClr val="C00000"/>
                </a:solidFill>
              </a:rPr>
              <a:t>Manipulace</a:t>
            </a:r>
            <a:endParaRPr lang="cs-CZ" b="1" dirty="0">
              <a:solidFill>
                <a:srgbClr val="C00000"/>
              </a:solidFill>
            </a:endParaRPr>
          </a:p>
        </p:txBody>
      </p:sp>
      <p:sp>
        <p:nvSpPr>
          <p:cNvPr id="6" name="Zástupný symbol pro obsah 5"/>
          <p:cNvSpPr>
            <a:spLocks noGrp="1"/>
          </p:cNvSpPr>
          <p:nvPr>
            <p:ph idx="1"/>
          </p:nvPr>
        </p:nvSpPr>
        <p:spPr>
          <a:xfrm>
            <a:off x="457200" y="1935480"/>
            <a:ext cx="5554960" cy="4389120"/>
          </a:xfrm>
        </p:spPr>
        <p:txBody>
          <a:bodyPr>
            <a:normAutofit/>
          </a:bodyPr>
          <a:lstStyle/>
          <a:p>
            <a:r>
              <a:rPr lang="cs-CZ" sz="2800" dirty="0" smtClean="0">
                <a:latin typeface="+mj-lt"/>
              </a:rPr>
              <a:t>Dostáváme se do situací, kdy jsou naše práva v konfliktu s právy druhého člověka</a:t>
            </a:r>
          </a:p>
          <a:p>
            <a:r>
              <a:rPr lang="cs-CZ" sz="2800" dirty="0" smtClean="0">
                <a:latin typeface="+mj-lt"/>
              </a:rPr>
              <a:t>Nejrozšířenější formou našeho verbálního chování během konfliktu jsou manipulace.</a:t>
            </a:r>
          </a:p>
          <a:p>
            <a:r>
              <a:rPr lang="cs-CZ" sz="2800" dirty="0" smtClean="0">
                <a:latin typeface="+mj-lt"/>
              </a:rPr>
              <a:t>Téměř všichni je používáme!</a:t>
            </a:r>
          </a:p>
          <a:p>
            <a:r>
              <a:rPr lang="cs-CZ" sz="2800" dirty="0" smtClean="0">
                <a:latin typeface="+mj-lt"/>
              </a:rPr>
              <a:t>Vědomě či nevědomě…</a:t>
            </a:r>
            <a:endParaRPr lang="cs-CZ" sz="2800" dirty="0">
              <a:latin typeface="+mj-lt"/>
            </a:endParaRPr>
          </a:p>
        </p:txBody>
      </p:sp>
      <p:pic>
        <p:nvPicPr>
          <p:cNvPr id="5122" name="Picture 2"/>
          <p:cNvPicPr>
            <a:picLocks noChangeAspect="1" noChangeArrowheads="1"/>
          </p:cNvPicPr>
          <p:nvPr/>
        </p:nvPicPr>
        <p:blipFill>
          <a:blip r:embed="rId2" cstate="print"/>
          <a:srcRect/>
          <a:stretch>
            <a:fillRect/>
          </a:stretch>
        </p:blipFill>
        <p:spPr bwMode="auto">
          <a:xfrm>
            <a:off x="5724128" y="1916832"/>
            <a:ext cx="2904728" cy="3804562"/>
          </a:xfrm>
          <a:prstGeom prst="rect">
            <a:avLst/>
          </a:prstGeom>
          <a:noFill/>
          <a:ln w="9525">
            <a:noFill/>
            <a:miter lim="800000"/>
            <a:headEnd/>
            <a:tailEnd/>
          </a:ln>
        </p:spPr>
      </p:pic>
      <p:pic>
        <p:nvPicPr>
          <p:cNvPr id="7" name="Picture 4" descr="C:\OS\Loga\logo_DEF_GIF.gif"/>
          <p:cNvPicPr>
            <a:picLocks noChangeAspect="1" noChangeArrowheads="1"/>
          </p:cNvPicPr>
          <p:nvPr/>
        </p:nvPicPr>
        <p:blipFill>
          <a:blip r:embed="rId3"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fade">
                                      <p:cBhvr>
                                        <p:cTn id="19" dur="2000"/>
                                        <p:tgtEl>
                                          <p:spTgt spid="5122"/>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p:cTn id="24"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 calcmode="lin" valueType="num">
                                      <p:cBhvr>
                                        <p:cTn id="30"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6">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704088"/>
            <a:ext cx="8496944" cy="852704"/>
          </a:xfrm>
        </p:spPr>
        <p:txBody>
          <a:bodyPr>
            <a:noAutofit/>
          </a:bodyPr>
          <a:lstStyle/>
          <a:p>
            <a:pPr algn="ctr"/>
            <a:r>
              <a:rPr lang="cs-CZ" sz="3600" b="1" dirty="0" smtClean="0">
                <a:solidFill>
                  <a:srgbClr val="C00000"/>
                </a:solidFill>
              </a:rPr>
              <a:t>3 druhy sdělení, jež mají povahu manipulace</a:t>
            </a:r>
            <a:endParaRPr lang="cs-CZ" sz="3600" b="1" dirty="0">
              <a:solidFill>
                <a:srgbClr val="C00000"/>
              </a:solidFill>
            </a:endParaRPr>
          </a:p>
        </p:txBody>
      </p:sp>
      <p:sp>
        <p:nvSpPr>
          <p:cNvPr id="6" name="Zástupný symbol pro obsah 5"/>
          <p:cNvSpPr>
            <a:spLocks noGrp="1"/>
          </p:cNvSpPr>
          <p:nvPr>
            <p:ph idx="1"/>
          </p:nvPr>
        </p:nvSpPr>
        <p:spPr/>
        <p:txBody>
          <a:bodyPr/>
          <a:lstStyle/>
          <a:p>
            <a:r>
              <a:rPr lang="cs-CZ" dirty="0" smtClean="0">
                <a:latin typeface="+mj-lt"/>
              </a:rPr>
              <a:t>Manipulace, jež mají v příjemci vzbudit pocit </a:t>
            </a:r>
            <a:r>
              <a:rPr lang="cs-CZ" b="1" dirty="0" smtClean="0">
                <a:latin typeface="+mj-lt"/>
              </a:rPr>
              <a:t>ignoranta</a:t>
            </a:r>
          </a:p>
          <a:p>
            <a:endParaRPr lang="cs-CZ" dirty="0" smtClean="0">
              <a:latin typeface="+mj-lt"/>
            </a:endParaRPr>
          </a:p>
          <a:p>
            <a:r>
              <a:rPr lang="cs-CZ" dirty="0" smtClean="0">
                <a:latin typeface="+mj-lt"/>
              </a:rPr>
              <a:t>Nejedná se o informaci ani rozkaz, je to zevšeobecňující a komentující sdělení</a:t>
            </a:r>
          </a:p>
          <a:p>
            <a:endParaRPr lang="cs-CZ" dirty="0" smtClean="0">
              <a:latin typeface="+mj-lt"/>
            </a:endParaRPr>
          </a:p>
          <a:p>
            <a:endParaRPr lang="cs-CZ" dirty="0" smtClean="0">
              <a:latin typeface="+mj-lt"/>
            </a:endParaRPr>
          </a:p>
          <a:p>
            <a:r>
              <a:rPr lang="cs-CZ" dirty="0" smtClean="0">
                <a:solidFill>
                  <a:srgbClr val="002060"/>
                </a:solidFill>
                <a:latin typeface="+mj-lt"/>
              </a:rPr>
              <a:t>Příklad:</a:t>
            </a:r>
          </a:p>
          <a:p>
            <a:pPr lvl="1"/>
            <a:r>
              <a:rPr lang="cs-CZ" i="1" dirty="0" smtClean="0">
                <a:solidFill>
                  <a:srgbClr val="0070C0"/>
                </a:solidFill>
                <a:latin typeface="+mj-lt"/>
              </a:rPr>
              <a:t>„Všichni chodí do práce včas“</a:t>
            </a:r>
          </a:p>
          <a:p>
            <a:pPr lvl="1"/>
            <a:r>
              <a:rPr lang="cs-CZ" i="1" dirty="0" smtClean="0">
                <a:solidFill>
                  <a:srgbClr val="0070C0"/>
                </a:solidFill>
                <a:latin typeface="+mj-lt"/>
              </a:rPr>
              <a:t>„Ostatní  mohou mít své věci v pořádku“</a:t>
            </a:r>
            <a:endParaRPr lang="cs-CZ" i="1" dirty="0">
              <a:solidFill>
                <a:srgbClr val="0070C0"/>
              </a:solidFill>
              <a:latin typeface="+mj-lt"/>
            </a:endParaRPr>
          </a:p>
        </p:txBody>
      </p:sp>
      <p:pic>
        <p:nvPicPr>
          <p:cNvPr id="1026" name="Picture 2"/>
          <p:cNvPicPr>
            <a:picLocks noChangeAspect="1" noChangeArrowheads="1"/>
          </p:cNvPicPr>
          <p:nvPr/>
        </p:nvPicPr>
        <p:blipFill>
          <a:blip r:embed="rId2" cstate="print"/>
          <a:srcRect/>
          <a:stretch>
            <a:fillRect/>
          </a:stretch>
        </p:blipFill>
        <p:spPr bwMode="auto">
          <a:xfrm>
            <a:off x="4932040" y="3501007"/>
            <a:ext cx="3168352" cy="2112235"/>
          </a:xfrm>
          <a:prstGeom prst="rect">
            <a:avLst/>
          </a:prstGeom>
          <a:noFill/>
          <a:ln w="9525">
            <a:noFill/>
            <a:miter lim="800000"/>
            <a:headEnd/>
            <a:tailEnd/>
          </a:ln>
        </p:spPr>
      </p:pic>
      <p:pic>
        <p:nvPicPr>
          <p:cNvPr id="7" name="Picture 4" descr="C:\OS\Loga\logo_DEF_GIF.gif"/>
          <p:cNvPicPr>
            <a:picLocks noChangeAspect="1" noChangeArrowheads="1"/>
          </p:cNvPicPr>
          <p:nvPr/>
        </p:nvPicPr>
        <p:blipFill>
          <a:blip r:embed="rId3"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20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 calcmode="lin" valueType="num">
                                      <p:cBhvr>
                                        <p:cTn id="18"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 calcmode="lin" valueType="num">
                                      <p:cBhvr>
                                        <p:cTn id="24"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25" dur="500" fill="hold"/>
                                        <p:tgtEl>
                                          <p:spTgt spid="6">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 calcmode="lin" valueType="num">
                                      <p:cBhvr>
                                        <p:cTn id="30"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31" dur="500" fill="hold"/>
                                        <p:tgtEl>
                                          <p:spTgt spid="6">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6">
                                            <p:txEl>
                                              <p:pRg st="7" end="7"/>
                                            </p:txEl>
                                          </p:spTgt>
                                        </p:tgtEl>
                                        <p:attrNameLst>
                                          <p:attrName>style.visibility</p:attrName>
                                        </p:attrNameLst>
                                      </p:cBhvr>
                                      <p:to>
                                        <p:strVal val="visible"/>
                                      </p:to>
                                    </p:set>
                                    <p:anim calcmode="lin" valueType="num">
                                      <p:cBhvr>
                                        <p:cTn id="36"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37" dur="500" fill="hold"/>
                                        <p:tgtEl>
                                          <p:spTgt spid="6">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704088"/>
            <a:ext cx="8496944" cy="852704"/>
          </a:xfrm>
        </p:spPr>
        <p:txBody>
          <a:bodyPr>
            <a:noAutofit/>
          </a:bodyPr>
          <a:lstStyle/>
          <a:p>
            <a:pPr algn="ctr"/>
            <a:r>
              <a:rPr lang="cs-CZ" sz="3600" b="1" dirty="0" smtClean="0">
                <a:solidFill>
                  <a:srgbClr val="C00000"/>
                </a:solidFill>
              </a:rPr>
              <a:t>3 druhy sdělení, jež mají povahu manipulace</a:t>
            </a:r>
            <a:endParaRPr lang="cs-CZ" sz="3600" b="1" dirty="0">
              <a:solidFill>
                <a:srgbClr val="C00000"/>
              </a:solidFill>
            </a:endParaRPr>
          </a:p>
        </p:txBody>
      </p:sp>
      <p:sp>
        <p:nvSpPr>
          <p:cNvPr id="6" name="Zástupný symbol pro obsah 5"/>
          <p:cNvSpPr>
            <a:spLocks noGrp="1"/>
          </p:cNvSpPr>
          <p:nvPr>
            <p:ph idx="1"/>
          </p:nvPr>
        </p:nvSpPr>
        <p:spPr/>
        <p:txBody>
          <a:bodyPr>
            <a:normAutofit/>
          </a:bodyPr>
          <a:lstStyle/>
          <a:p>
            <a:r>
              <a:rPr lang="cs-CZ" dirty="0" smtClean="0">
                <a:latin typeface="+mj-lt"/>
              </a:rPr>
              <a:t>Manipulace vyvolávající</a:t>
            </a:r>
            <a:r>
              <a:rPr lang="cs-CZ" b="1" dirty="0" smtClean="0">
                <a:latin typeface="+mj-lt"/>
              </a:rPr>
              <a:t> úzkost </a:t>
            </a:r>
            <a:r>
              <a:rPr lang="cs-CZ" dirty="0" smtClean="0">
                <a:latin typeface="+mj-lt"/>
              </a:rPr>
              <a:t>v příjemci, působí jako vyhrůžka</a:t>
            </a:r>
          </a:p>
          <a:p>
            <a:endParaRPr lang="cs-CZ" dirty="0" smtClean="0">
              <a:latin typeface="+mj-lt"/>
            </a:endParaRPr>
          </a:p>
          <a:p>
            <a:endParaRPr lang="cs-CZ" dirty="0" smtClean="0">
              <a:latin typeface="+mj-lt"/>
            </a:endParaRPr>
          </a:p>
          <a:p>
            <a:endParaRPr lang="cs-CZ" dirty="0" smtClean="0">
              <a:latin typeface="+mj-lt"/>
            </a:endParaRPr>
          </a:p>
          <a:p>
            <a:r>
              <a:rPr lang="cs-CZ" dirty="0" smtClean="0">
                <a:solidFill>
                  <a:srgbClr val="002060"/>
                </a:solidFill>
                <a:latin typeface="+mj-lt"/>
              </a:rPr>
              <a:t>Příklad:</a:t>
            </a:r>
          </a:p>
          <a:p>
            <a:pPr lvl="1"/>
            <a:r>
              <a:rPr lang="cs-CZ" i="1" dirty="0" smtClean="0">
                <a:solidFill>
                  <a:srgbClr val="0070C0"/>
                </a:solidFill>
                <a:latin typeface="+mj-lt"/>
              </a:rPr>
              <a:t>„Možná by to mohl vědět Tvůj nadřízený“</a:t>
            </a:r>
          </a:p>
          <a:p>
            <a:pPr lvl="1"/>
            <a:r>
              <a:rPr lang="cs-CZ" i="1" dirty="0" smtClean="0">
                <a:solidFill>
                  <a:srgbClr val="0070C0"/>
                </a:solidFill>
                <a:latin typeface="+mj-lt"/>
              </a:rPr>
              <a:t>„Nevím, co by tomu řekla Tvoje matka“</a:t>
            </a:r>
            <a:endParaRPr lang="cs-CZ" i="1" dirty="0">
              <a:solidFill>
                <a:srgbClr val="0070C0"/>
              </a:solidFill>
              <a:latin typeface="+mj-lt"/>
            </a:endParaRPr>
          </a:p>
        </p:txBody>
      </p:sp>
      <p:pic>
        <p:nvPicPr>
          <p:cNvPr id="2050" name="Picture 2"/>
          <p:cNvPicPr>
            <a:picLocks noChangeAspect="1" noChangeArrowheads="1"/>
          </p:cNvPicPr>
          <p:nvPr/>
        </p:nvPicPr>
        <p:blipFill>
          <a:blip r:embed="rId2" cstate="print"/>
          <a:srcRect/>
          <a:stretch>
            <a:fillRect/>
          </a:stretch>
        </p:blipFill>
        <p:spPr bwMode="auto">
          <a:xfrm>
            <a:off x="2123728" y="2348880"/>
            <a:ext cx="2114550" cy="216217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6156176" y="5010150"/>
            <a:ext cx="2466975" cy="1847850"/>
          </a:xfrm>
          <a:prstGeom prst="rect">
            <a:avLst/>
          </a:prstGeom>
          <a:noFill/>
          <a:ln w="9525">
            <a:noFill/>
            <a:miter lim="800000"/>
            <a:headEnd/>
            <a:tailEnd/>
          </a:ln>
        </p:spPr>
      </p:pic>
      <p:pic>
        <p:nvPicPr>
          <p:cNvPr id="7" name="Picture 4" descr="C:\OS\Loga\logo_DEF_GIF.gif"/>
          <p:cNvPicPr>
            <a:picLocks noChangeAspect="1" noChangeArrowheads="1"/>
          </p:cNvPicPr>
          <p:nvPr/>
        </p:nvPicPr>
        <p:blipFill>
          <a:blip r:embed="rId4"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8" presetClass="entr" presetSubtype="0" accel="10000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500" fill="hold"/>
                                        <p:tgtEl>
                                          <p:spTgt spid="2050"/>
                                        </p:tgtEl>
                                        <p:attrNameLst>
                                          <p:attrName>ppt_w</p:attrName>
                                        </p:attrNameLst>
                                      </p:cBhvr>
                                      <p:tavLst>
                                        <p:tav tm="0">
                                          <p:val>
                                            <p:strVal val="#ppt_w*2.5"/>
                                          </p:val>
                                        </p:tav>
                                        <p:tav tm="100000">
                                          <p:val>
                                            <p:strVal val="#ppt_w"/>
                                          </p:val>
                                        </p:tav>
                                      </p:tavLst>
                                    </p:anim>
                                    <p:anim calcmode="lin" valueType="num">
                                      <p:cBhvr>
                                        <p:cTn id="14" dur="500" fill="hold"/>
                                        <p:tgtEl>
                                          <p:spTgt spid="2050"/>
                                        </p:tgtEl>
                                        <p:attrNameLst>
                                          <p:attrName>ppt_h</p:attrName>
                                        </p:attrNameLst>
                                      </p:cBhvr>
                                      <p:tavLst>
                                        <p:tav tm="0">
                                          <p:val>
                                            <p:strVal val="#ppt_h*0.01"/>
                                          </p:val>
                                        </p:tav>
                                        <p:tav tm="100000">
                                          <p:val>
                                            <p:strVal val="#ppt_h"/>
                                          </p:val>
                                        </p:tav>
                                      </p:tavLst>
                                    </p:anim>
                                    <p:anim calcmode="lin" valueType="num">
                                      <p:cBhvr>
                                        <p:cTn id="15" dur="500" fill="hold"/>
                                        <p:tgtEl>
                                          <p:spTgt spid="2050"/>
                                        </p:tgtEl>
                                        <p:attrNameLst>
                                          <p:attrName>ppt_x</p:attrName>
                                        </p:attrNameLst>
                                      </p:cBhvr>
                                      <p:tavLst>
                                        <p:tav tm="0">
                                          <p:val>
                                            <p:strVal val="#ppt_x"/>
                                          </p:val>
                                        </p:tav>
                                        <p:tav tm="100000">
                                          <p:val>
                                            <p:strVal val="#ppt_x"/>
                                          </p:val>
                                        </p:tav>
                                      </p:tavLst>
                                    </p:anim>
                                    <p:anim calcmode="lin" valueType="num">
                                      <p:cBhvr>
                                        <p:cTn id="16" dur="500" fill="hold"/>
                                        <p:tgtEl>
                                          <p:spTgt spid="2050"/>
                                        </p:tgtEl>
                                        <p:attrNameLst>
                                          <p:attrName>ppt_y</p:attrName>
                                        </p:attrNameLst>
                                      </p:cBhvr>
                                      <p:tavLst>
                                        <p:tav tm="0">
                                          <p:val>
                                            <p:strVal val="#ppt_h+1"/>
                                          </p:val>
                                        </p:tav>
                                        <p:tav tm="100000">
                                          <p:val>
                                            <p:strVal val="#ppt_y"/>
                                          </p:val>
                                        </p:tav>
                                      </p:tavLst>
                                    </p:anim>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 calcmode="lin" valueType="num">
                                      <p:cBhvr>
                                        <p:cTn id="22"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6">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 calcmode="lin" valueType="num">
                                      <p:cBhvr>
                                        <p:cTn id="28"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nodeType="clickEffect">
                                  <p:stCondLst>
                                    <p:cond delay="0"/>
                                  </p:stCondLst>
                                  <p:childTnLst>
                                    <p:set>
                                      <p:cBhvr>
                                        <p:cTn id="33" dur="1" fill="hold">
                                          <p:stCondLst>
                                            <p:cond delay="0"/>
                                          </p:stCondLst>
                                        </p:cTn>
                                        <p:tgtEl>
                                          <p:spTgt spid="2051"/>
                                        </p:tgtEl>
                                        <p:attrNameLst>
                                          <p:attrName>style.visibility</p:attrName>
                                        </p:attrNameLst>
                                      </p:cBhvr>
                                      <p:to>
                                        <p:strVal val="visible"/>
                                      </p:to>
                                    </p:set>
                                    <p:anim calcmode="lin" valueType="num">
                                      <p:cBhvr>
                                        <p:cTn id="34" dur="500" fill="hold"/>
                                        <p:tgtEl>
                                          <p:spTgt spid="2051"/>
                                        </p:tgtEl>
                                        <p:attrNameLst>
                                          <p:attrName>ppt_w</p:attrName>
                                        </p:attrNameLst>
                                      </p:cBhvr>
                                      <p:tavLst>
                                        <p:tav tm="0">
                                          <p:val>
                                            <p:strVal val="#ppt_w*2.5"/>
                                          </p:val>
                                        </p:tav>
                                        <p:tav tm="100000">
                                          <p:val>
                                            <p:strVal val="#ppt_w"/>
                                          </p:val>
                                        </p:tav>
                                      </p:tavLst>
                                    </p:anim>
                                    <p:anim calcmode="lin" valueType="num">
                                      <p:cBhvr>
                                        <p:cTn id="35" dur="500" fill="hold"/>
                                        <p:tgtEl>
                                          <p:spTgt spid="2051"/>
                                        </p:tgtEl>
                                        <p:attrNameLst>
                                          <p:attrName>ppt_h</p:attrName>
                                        </p:attrNameLst>
                                      </p:cBhvr>
                                      <p:tavLst>
                                        <p:tav tm="0">
                                          <p:val>
                                            <p:strVal val="#ppt_h*0.01"/>
                                          </p:val>
                                        </p:tav>
                                        <p:tav tm="100000">
                                          <p:val>
                                            <p:strVal val="#ppt_h"/>
                                          </p:val>
                                        </p:tav>
                                      </p:tavLst>
                                    </p:anim>
                                    <p:anim calcmode="lin" valueType="num">
                                      <p:cBhvr>
                                        <p:cTn id="36" dur="500" fill="hold"/>
                                        <p:tgtEl>
                                          <p:spTgt spid="2051"/>
                                        </p:tgtEl>
                                        <p:attrNameLst>
                                          <p:attrName>ppt_x</p:attrName>
                                        </p:attrNameLst>
                                      </p:cBhvr>
                                      <p:tavLst>
                                        <p:tav tm="0">
                                          <p:val>
                                            <p:strVal val="#ppt_x"/>
                                          </p:val>
                                        </p:tav>
                                        <p:tav tm="100000">
                                          <p:val>
                                            <p:strVal val="#ppt_x"/>
                                          </p:val>
                                        </p:tav>
                                      </p:tavLst>
                                    </p:anim>
                                    <p:anim calcmode="lin" valueType="num">
                                      <p:cBhvr>
                                        <p:cTn id="37" dur="500" fill="hold"/>
                                        <p:tgtEl>
                                          <p:spTgt spid="2051"/>
                                        </p:tgtEl>
                                        <p:attrNameLst>
                                          <p:attrName>ppt_y</p:attrName>
                                        </p:attrNameLst>
                                      </p:cBhvr>
                                      <p:tavLst>
                                        <p:tav tm="0">
                                          <p:val>
                                            <p:strVal val="#ppt_h+1"/>
                                          </p:val>
                                        </p:tav>
                                        <p:tav tm="100000">
                                          <p:val>
                                            <p:strVal val="#ppt_y"/>
                                          </p:val>
                                        </p:tav>
                                      </p:tavLst>
                                    </p:anim>
                                    <p:animEffect transition="in" filter="fade">
                                      <p:cBhvr>
                                        <p:cTn id="38" dur="500"/>
                                        <p:tgtEl>
                                          <p:spTgt spid="2051"/>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p:cTn id="43"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6">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704088"/>
            <a:ext cx="8496944" cy="852704"/>
          </a:xfrm>
        </p:spPr>
        <p:txBody>
          <a:bodyPr>
            <a:noAutofit/>
          </a:bodyPr>
          <a:lstStyle/>
          <a:p>
            <a:pPr algn="ctr"/>
            <a:r>
              <a:rPr lang="cs-CZ" sz="3600" b="1" dirty="0" smtClean="0">
                <a:solidFill>
                  <a:srgbClr val="C00000"/>
                </a:solidFill>
              </a:rPr>
              <a:t>3 druhy sdělení, jež mají povahu manipulace</a:t>
            </a:r>
            <a:endParaRPr lang="cs-CZ" sz="3600" b="1" dirty="0">
              <a:solidFill>
                <a:srgbClr val="C00000"/>
              </a:solidFill>
            </a:endParaRPr>
          </a:p>
        </p:txBody>
      </p:sp>
      <p:sp>
        <p:nvSpPr>
          <p:cNvPr id="6" name="Zástupný symbol pro obsah 5"/>
          <p:cNvSpPr>
            <a:spLocks noGrp="1"/>
          </p:cNvSpPr>
          <p:nvPr>
            <p:ph idx="1"/>
          </p:nvPr>
        </p:nvSpPr>
        <p:spPr/>
        <p:txBody>
          <a:bodyPr/>
          <a:lstStyle/>
          <a:p>
            <a:r>
              <a:rPr lang="cs-CZ" dirty="0" smtClean="0">
                <a:latin typeface="+mj-lt"/>
              </a:rPr>
              <a:t>Manipulace vyvolávající pocit </a:t>
            </a:r>
            <a:r>
              <a:rPr lang="cs-CZ" b="1" dirty="0" smtClean="0">
                <a:latin typeface="+mj-lt"/>
              </a:rPr>
              <a:t>viny</a:t>
            </a:r>
          </a:p>
          <a:p>
            <a:endParaRPr lang="cs-CZ" dirty="0" smtClean="0">
              <a:latin typeface="+mj-lt"/>
            </a:endParaRPr>
          </a:p>
          <a:p>
            <a:r>
              <a:rPr lang="cs-CZ" dirty="0" smtClean="0">
                <a:latin typeface="+mj-lt"/>
              </a:rPr>
              <a:t>Jde o nepřiměřenou formulaci, z níž vyplývá, že příjemce manipulace je viník</a:t>
            </a:r>
          </a:p>
          <a:p>
            <a:r>
              <a:rPr lang="cs-CZ" dirty="0" smtClean="0">
                <a:solidFill>
                  <a:srgbClr val="002060"/>
                </a:solidFill>
                <a:latin typeface="+mj-lt"/>
              </a:rPr>
              <a:t>Příklad:</a:t>
            </a:r>
          </a:p>
          <a:p>
            <a:pPr lvl="1"/>
            <a:r>
              <a:rPr lang="cs-CZ" i="1" dirty="0" smtClean="0">
                <a:solidFill>
                  <a:srgbClr val="0070C0"/>
                </a:solidFill>
                <a:latin typeface="+mj-lt"/>
              </a:rPr>
              <a:t>„To jsem si o Tobě nemyslel“</a:t>
            </a:r>
          </a:p>
          <a:p>
            <a:pPr lvl="1"/>
            <a:r>
              <a:rPr lang="cs-CZ" i="1" dirty="0" smtClean="0">
                <a:solidFill>
                  <a:srgbClr val="0070C0"/>
                </a:solidFill>
                <a:latin typeface="+mj-lt"/>
              </a:rPr>
              <a:t>„Tohle bych od Tebe nečekal“</a:t>
            </a:r>
          </a:p>
          <a:p>
            <a:pPr lvl="1"/>
            <a:r>
              <a:rPr lang="cs-CZ" i="1" dirty="0" smtClean="0">
                <a:solidFill>
                  <a:srgbClr val="0070C0"/>
                </a:solidFill>
                <a:latin typeface="+mj-lt"/>
              </a:rPr>
              <a:t>„To mě od Tebe překvapuje“</a:t>
            </a:r>
          </a:p>
          <a:p>
            <a:pPr lvl="1"/>
            <a:r>
              <a:rPr lang="cs-CZ" i="1" dirty="0" smtClean="0">
                <a:solidFill>
                  <a:srgbClr val="0070C0"/>
                </a:solidFill>
                <a:latin typeface="+mj-lt"/>
              </a:rPr>
              <a:t>„Dřív si se choval jinak“</a:t>
            </a:r>
            <a:endParaRPr lang="cs-CZ" i="1" dirty="0">
              <a:solidFill>
                <a:srgbClr val="0070C0"/>
              </a:solidFill>
              <a:latin typeface="+mj-lt"/>
            </a:endParaRPr>
          </a:p>
        </p:txBody>
      </p:sp>
      <p:pic>
        <p:nvPicPr>
          <p:cNvPr id="3076" name="Picture 4" descr="http://www.sme.sk/vydania/20081125/photo/sm-1125-028c-karieraP.rw.jpg"/>
          <p:cNvPicPr>
            <a:picLocks noChangeAspect="1" noChangeArrowheads="1"/>
          </p:cNvPicPr>
          <p:nvPr/>
        </p:nvPicPr>
        <p:blipFill>
          <a:blip r:embed="rId2" cstate="print"/>
          <a:srcRect/>
          <a:stretch>
            <a:fillRect/>
          </a:stretch>
        </p:blipFill>
        <p:spPr bwMode="auto">
          <a:xfrm>
            <a:off x="4932040" y="3356992"/>
            <a:ext cx="3168352" cy="3168352"/>
          </a:xfrm>
          <a:prstGeom prst="rect">
            <a:avLst/>
          </a:prstGeom>
          <a:noFill/>
        </p:spPr>
      </p:pic>
      <p:pic>
        <p:nvPicPr>
          <p:cNvPr id="7" name="Picture 4" descr="C:\OS\Loga\logo_DEF_GIF.gif"/>
          <p:cNvPicPr>
            <a:picLocks noChangeAspect="1" noChangeArrowheads="1"/>
          </p:cNvPicPr>
          <p:nvPr/>
        </p:nvPicPr>
        <p:blipFill>
          <a:blip r:embed="rId3"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p:cTn id="13"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8" presetClass="entr" presetSubtype="0" accel="100000"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p:cTn id="19" dur="500" fill="hold"/>
                                        <p:tgtEl>
                                          <p:spTgt spid="3076"/>
                                        </p:tgtEl>
                                        <p:attrNameLst>
                                          <p:attrName>ppt_w</p:attrName>
                                        </p:attrNameLst>
                                      </p:cBhvr>
                                      <p:tavLst>
                                        <p:tav tm="0">
                                          <p:val>
                                            <p:strVal val="#ppt_w*2.5"/>
                                          </p:val>
                                        </p:tav>
                                        <p:tav tm="100000">
                                          <p:val>
                                            <p:strVal val="#ppt_w"/>
                                          </p:val>
                                        </p:tav>
                                      </p:tavLst>
                                    </p:anim>
                                    <p:anim calcmode="lin" valueType="num">
                                      <p:cBhvr>
                                        <p:cTn id="20" dur="500" fill="hold"/>
                                        <p:tgtEl>
                                          <p:spTgt spid="3076"/>
                                        </p:tgtEl>
                                        <p:attrNameLst>
                                          <p:attrName>ppt_h</p:attrName>
                                        </p:attrNameLst>
                                      </p:cBhvr>
                                      <p:tavLst>
                                        <p:tav tm="0">
                                          <p:val>
                                            <p:strVal val="#ppt_h*0.01"/>
                                          </p:val>
                                        </p:tav>
                                        <p:tav tm="100000">
                                          <p:val>
                                            <p:strVal val="#ppt_h"/>
                                          </p:val>
                                        </p:tav>
                                      </p:tavLst>
                                    </p:anim>
                                    <p:anim calcmode="lin" valueType="num">
                                      <p:cBhvr>
                                        <p:cTn id="21" dur="500" fill="hold"/>
                                        <p:tgtEl>
                                          <p:spTgt spid="3076"/>
                                        </p:tgtEl>
                                        <p:attrNameLst>
                                          <p:attrName>ppt_x</p:attrName>
                                        </p:attrNameLst>
                                      </p:cBhvr>
                                      <p:tavLst>
                                        <p:tav tm="0">
                                          <p:val>
                                            <p:strVal val="#ppt_x"/>
                                          </p:val>
                                        </p:tav>
                                        <p:tav tm="100000">
                                          <p:val>
                                            <p:strVal val="#ppt_x"/>
                                          </p:val>
                                        </p:tav>
                                      </p:tavLst>
                                    </p:anim>
                                    <p:anim calcmode="lin" valueType="num">
                                      <p:cBhvr>
                                        <p:cTn id="22" dur="500" fill="hold"/>
                                        <p:tgtEl>
                                          <p:spTgt spid="3076"/>
                                        </p:tgtEl>
                                        <p:attrNameLst>
                                          <p:attrName>ppt_y</p:attrName>
                                        </p:attrNameLst>
                                      </p:cBhvr>
                                      <p:tavLst>
                                        <p:tav tm="0">
                                          <p:val>
                                            <p:strVal val="#ppt_h+1"/>
                                          </p:val>
                                        </p:tav>
                                        <p:tav tm="100000">
                                          <p:val>
                                            <p:strVal val="#ppt_y"/>
                                          </p:val>
                                        </p:tav>
                                      </p:tavLst>
                                    </p:anim>
                                    <p:animEffect transition="in" filter="fade">
                                      <p:cBhvr>
                                        <p:cTn id="23" dur="500"/>
                                        <p:tgtEl>
                                          <p:spTgt spid="3076"/>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p:cTn id="28"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 calcmode="lin" valueType="num">
                                      <p:cBhvr>
                                        <p:cTn id="34"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6">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 calcmode="lin" valueType="num">
                                      <p:cBhvr>
                                        <p:cTn id="40"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6">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grpId="0" nodeType="clickEffect">
                                  <p:stCondLst>
                                    <p:cond delay="0"/>
                                  </p:stCondLst>
                                  <p:childTnLst>
                                    <p:set>
                                      <p:cBhvr>
                                        <p:cTn id="45" dur="1" fill="hold">
                                          <p:stCondLst>
                                            <p:cond delay="0"/>
                                          </p:stCondLst>
                                        </p:cTn>
                                        <p:tgtEl>
                                          <p:spTgt spid="6">
                                            <p:txEl>
                                              <p:pRg st="6" end="6"/>
                                            </p:txEl>
                                          </p:spTgt>
                                        </p:tgtEl>
                                        <p:attrNameLst>
                                          <p:attrName>style.visibility</p:attrName>
                                        </p:attrNameLst>
                                      </p:cBhvr>
                                      <p:to>
                                        <p:strVal val="visible"/>
                                      </p:to>
                                    </p:set>
                                    <p:anim calcmode="lin" valueType="num">
                                      <p:cBhvr>
                                        <p:cTn id="46"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47" dur="500" fill="hold"/>
                                        <p:tgtEl>
                                          <p:spTgt spid="6">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grpId="0" nodeType="clickEffect">
                                  <p:stCondLst>
                                    <p:cond delay="0"/>
                                  </p:stCondLst>
                                  <p:childTnLst>
                                    <p:set>
                                      <p:cBhvr>
                                        <p:cTn id="51" dur="1" fill="hold">
                                          <p:stCondLst>
                                            <p:cond delay="0"/>
                                          </p:stCondLst>
                                        </p:cTn>
                                        <p:tgtEl>
                                          <p:spTgt spid="6">
                                            <p:txEl>
                                              <p:pRg st="7" end="7"/>
                                            </p:txEl>
                                          </p:spTgt>
                                        </p:tgtEl>
                                        <p:attrNameLst>
                                          <p:attrName>style.visibility</p:attrName>
                                        </p:attrNameLst>
                                      </p:cBhvr>
                                      <p:to>
                                        <p:strVal val="visible"/>
                                      </p:to>
                                    </p:set>
                                    <p:anim calcmode="lin" valueType="num">
                                      <p:cBhvr>
                                        <p:cTn id="52"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53" dur="500" fill="hold"/>
                                        <p:tgtEl>
                                          <p:spTgt spid="6">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996720"/>
          </a:xfrm>
        </p:spPr>
        <p:txBody>
          <a:bodyPr/>
          <a:lstStyle/>
          <a:p>
            <a:pPr algn="ctr"/>
            <a:r>
              <a:rPr lang="cs-CZ" b="1" dirty="0" smtClean="0">
                <a:solidFill>
                  <a:srgbClr val="CC3300"/>
                </a:solidFill>
              </a:rPr>
              <a:t>Asertivita</a:t>
            </a:r>
            <a:endParaRPr lang="cs-CZ" b="1" dirty="0">
              <a:solidFill>
                <a:srgbClr val="CC3300"/>
              </a:solidFill>
            </a:endParaRPr>
          </a:p>
        </p:txBody>
      </p:sp>
      <p:sp>
        <p:nvSpPr>
          <p:cNvPr id="6" name="Zástupný symbol pro obsah 5"/>
          <p:cNvSpPr>
            <a:spLocks noGrp="1"/>
          </p:cNvSpPr>
          <p:nvPr>
            <p:ph idx="1"/>
          </p:nvPr>
        </p:nvSpPr>
        <p:spPr/>
        <p:txBody>
          <a:bodyPr/>
          <a:lstStyle/>
          <a:p>
            <a:r>
              <a:rPr lang="cs-CZ" dirty="0" smtClean="0">
                <a:latin typeface="+mj-lt"/>
              </a:rPr>
              <a:t>Takový způsob komunikace, kterým člověk</a:t>
            </a:r>
            <a:r>
              <a:rPr lang="cs-CZ" b="1" dirty="0" smtClean="0">
                <a:latin typeface="+mj-lt"/>
              </a:rPr>
              <a:t> vyjadřuje a prosazuje </a:t>
            </a:r>
            <a:r>
              <a:rPr lang="cs-CZ" dirty="0" smtClean="0">
                <a:latin typeface="+mj-lt"/>
              </a:rPr>
              <a:t>otevřeně, upřímně a přiměřeně své:</a:t>
            </a:r>
          </a:p>
          <a:p>
            <a:pPr lvl="1"/>
            <a:r>
              <a:rPr lang="cs-CZ" dirty="0" smtClean="0">
                <a:latin typeface="+mj-lt"/>
              </a:rPr>
              <a:t>Myšlenky</a:t>
            </a:r>
          </a:p>
          <a:p>
            <a:pPr lvl="1"/>
            <a:r>
              <a:rPr lang="cs-CZ" dirty="0" smtClean="0">
                <a:latin typeface="+mj-lt"/>
              </a:rPr>
              <a:t>City</a:t>
            </a:r>
          </a:p>
          <a:p>
            <a:pPr lvl="1"/>
            <a:r>
              <a:rPr lang="cs-CZ" dirty="0" smtClean="0">
                <a:latin typeface="+mj-lt"/>
              </a:rPr>
              <a:t>Postoje</a:t>
            </a:r>
          </a:p>
          <a:p>
            <a:pPr lvl="1"/>
            <a:r>
              <a:rPr lang="cs-CZ" dirty="0" smtClean="0">
                <a:latin typeface="+mj-lt"/>
              </a:rPr>
              <a:t>Názory</a:t>
            </a:r>
          </a:p>
          <a:p>
            <a:pPr algn="ctr"/>
            <a:r>
              <a:rPr lang="cs-CZ" dirty="0" smtClean="0">
                <a:latin typeface="+mj-lt"/>
              </a:rPr>
              <a:t>a to jak pozitivní, tak i negativní</a:t>
            </a:r>
          </a:p>
          <a:p>
            <a:r>
              <a:rPr lang="cs-CZ" dirty="0" smtClean="0">
                <a:latin typeface="+mj-lt"/>
              </a:rPr>
              <a:t>Přitom </a:t>
            </a:r>
            <a:r>
              <a:rPr lang="cs-CZ" b="1" dirty="0" smtClean="0">
                <a:latin typeface="+mj-lt"/>
              </a:rPr>
              <a:t>neporušuje asertivní práva </a:t>
            </a:r>
            <a:r>
              <a:rPr lang="cs-CZ" dirty="0" smtClean="0">
                <a:latin typeface="+mj-lt"/>
              </a:rPr>
              <a:t>svá, ani ostatních lidí</a:t>
            </a:r>
          </a:p>
        </p:txBody>
      </p:sp>
      <p:pic>
        <p:nvPicPr>
          <p:cNvPr id="5121" name="Picture 1"/>
          <p:cNvPicPr>
            <a:picLocks noChangeAspect="1" noChangeArrowheads="1"/>
          </p:cNvPicPr>
          <p:nvPr/>
        </p:nvPicPr>
        <p:blipFill>
          <a:blip r:embed="rId2" cstate="print"/>
          <a:srcRect/>
          <a:stretch>
            <a:fillRect/>
          </a:stretch>
        </p:blipFill>
        <p:spPr bwMode="auto">
          <a:xfrm>
            <a:off x="0" y="0"/>
            <a:ext cx="2266950" cy="2019300"/>
          </a:xfrm>
          <a:prstGeom prst="rect">
            <a:avLst/>
          </a:prstGeom>
          <a:noFill/>
          <a:ln w="9525">
            <a:noFill/>
            <a:miter lim="800000"/>
            <a:headEnd/>
            <a:tailEnd/>
          </a:ln>
        </p:spPr>
      </p:pic>
      <p:pic>
        <p:nvPicPr>
          <p:cNvPr id="7" name="Picture 4" descr="C:\OS\Loga\logo_DEF_GIF.gif"/>
          <p:cNvPicPr>
            <a:picLocks noChangeAspect="1" noChangeArrowheads="1"/>
          </p:cNvPicPr>
          <p:nvPr/>
        </p:nvPicPr>
        <p:blipFill>
          <a:blip r:embed="rId3"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5121"/>
                                        </p:tgtEl>
                                        <p:attrNameLst>
                                          <p:attrName>style.visibility</p:attrName>
                                        </p:attrNameLst>
                                      </p:cBhvr>
                                      <p:to>
                                        <p:strVal val="visible"/>
                                      </p:to>
                                    </p:set>
                                    <p:animEffect transition="in" filter="fade">
                                      <p:cBhvr>
                                        <p:cTn id="14" dur="100"/>
                                        <p:tgtEl>
                                          <p:spTgt spid="5121"/>
                                        </p:tgtEl>
                                      </p:cBhvr>
                                    </p:animEffect>
                                    <p:anim calcmode="lin" valueType="num">
                                      <p:cBhvr>
                                        <p:cTn id="15" dur="400" fill="hold"/>
                                        <p:tgtEl>
                                          <p:spTgt spid="5121"/>
                                        </p:tgtEl>
                                        <p:attrNameLst>
                                          <p:attrName>ppt_x</p:attrName>
                                        </p:attrNameLst>
                                      </p:cBhvr>
                                      <p:tavLst>
                                        <p:tav tm="0">
                                          <p:val>
                                            <p:strVal val="#ppt_x"/>
                                          </p:val>
                                        </p:tav>
                                        <p:tav tm="100000">
                                          <p:val>
                                            <p:strVal val="#ppt_x"/>
                                          </p:val>
                                        </p:tav>
                                      </p:tavLst>
                                    </p:anim>
                                    <p:anim calcmode="lin" valueType="num">
                                      <p:cBhvr>
                                        <p:cTn id="16" dur="400" fill="hold"/>
                                        <p:tgtEl>
                                          <p:spTgt spid="5121"/>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12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12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p:cTn id="2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 calcmode="lin" valueType="num">
                                      <p:cBhvr>
                                        <p:cTn id="29"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 calcmode="lin" valueType="num">
                                      <p:cBhvr>
                                        <p:cTn id="35"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 calcmode="lin" valueType="num">
                                      <p:cBhvr>
                                        <p:cTn id="41"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42" dur="500" fill="hold"/>
                                        <p:tgtEl>
                                          <p:spTgt spid="6">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 calcmode="lin" valueType="num">
                                      <p:cBhvr>
                                        <p:cTn id="47"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6">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6">
                                            <p:txEl>
                                              <p:pRg st="5" end="5"/>
                                            </p:txEl>
                                          </p:spTgt>
                                        </p:tgtEl>
                                        <p:attrNameLst>
                                          <p:attrName>style.visibility</p:attrName>
                                        </p:attrNameLst>
                                      </p:cBhvr>
                                      <p:to>
                                        <p:strVal val="visible"/>
                                      </p:to>
                                    </p:set>
                                    <p:anim calcmode="lin" valueType="num">
                                      <p:cBhvr>
                                        <p:cTn id="53"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54" dur="500" fill="hold"/>
                                        <p:tgtEl>
                                          <p:spTgt spid="6">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6">
                                            <p:txEl>
                                              <p:pRg st="6" end="6"/>
                                            </p:txEl>
                                          </p:spTgt>
                                        </p:tgtEl>
                                        <p:attrNameLst>
                                          <p:attrName>style.visibility</p:attrName>
                                        </p:attrNameLst>
                                      </p:cBhvr>
                                      <p:to>
                                        <p:strVal val="visible"/>
                                      </p:to>
                                    </p:set>
                                    <p:anim calcmode="lin" valueType="num">
                                      <p:cBhvr>
                                        <p:cTn id="59"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60" dur="500" fill="hold"/>
                                        <p:tgtEl>
                                          <p:spTgt spid="6">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457200" y="704088"/>
            <a:ext cx="8229600" cy="852704"/>
          </a:xfrm>
        </p:spPr>
        <p:txBody>
          <a:bodyPr/>
          <a:lstStyle/>
          <a:p>
            <a:pPr algn="ctr"/>
            <a:r>
              <a:rPr lang="cs-CZ" b="1" dirty="0" smtClean="0">
                <a:solidFill>
                  <a:srgbClr val="CC3300"/>
                </a:solidFill>
              </a:rPr>
              <a:t>V čem pomáhá asertivita?</a:t>
            </a:r>
            <a:endParaRPr lang="cs-CZ" b="1" dirty="0">
              <a:solidFill>
                <a:srgbClr val="CC3300"/>
              </a:solidFill>
            </a:endParaRPr>
          </a:p>
        </p:txBody>
      </p:sp>
      <p:sp>
        <p:nvSpPr>
          <p:cNvPr id="7" name="Zástupný symbol pro obsah 6"/>
          <p:cNvSpPr>
            <a:spLocks noGrp="1"/>
          </p:cNvSpPr>
          <p:nvPr>
            <p:ph idx="1"/>
          </p:nvPr>
        </p:nvSpPr>
        <p:spPr>
          <a:xfrm>
            <a:off x="457200" y="1556792"/>
            <a:ext cx="8229600" cy="4968552"/>
          </a:xfrm>
        </p:spPr>
        <p:txBody>
          <a:bodyPr>
            <a:normAutofit lnSpcReduction="10000"/>
          </a:bodyPr>
          <a:lstStyle/>
          <a:p>
            <a:r>
              <a:rPr lang="cs-CZ" dirty="0" smtClean="0">
                <a:latin typeface="+mj-lt"/>
              </a:rPr>
              <a:t>Preferuje </a:t>
            </a:r>
            <a:r>
              <a:rPr lang="cs-CZ" dirty="0" err="1" smtClean="0">
                <a:latin typeface="+mj-lt"/>
              </a:rPr>
              <a:t>nemanipulativní</a:t>
            </a:r>
            <a:r>
              <a:rPr lang="cs-CZ" dirty="0" smtClean="0">
                <a:latin typeface="+mj-lt"/>
              </a:rPr>
              <a:t> jednání</a:t>
            </a:r>
          </a:p>
          <a:p>
            <a:r>
              <a:rPr lang="cs-CZ" dirty="0" smtClean="0">
                <a:latin typeface="+mj-lt"/>
              </a:rPr>
              <a:t>Napomáhá rozvíjet zdravé sebevědomí</a:t>
            </a:r>
          </a:p>
          <a:p>
            <a:r>
              <a:rPr lang="cs-CZ" dirty="0" smtClean="0">
                <a:latin typeface="+mj-lt"/>
              </a:rPr>
              <a:t>Prohlubuje mezilidské vztahy, jejich otevřenost, lidskost a přímost</a:t>
            </a:r>
          </a:p>
          <a:p>
            <a:r>
              <a:rPr lang="cs-CZ" dirty="0" smtClean="0">
                <a:latin typeface="+mj-lt"/>
              </a:rPr>
              <a:t>Vytváří atmosféru pro spolupráci</a:t>
            </a:r>
          </a:p>
          <a:p>
            <a:r>
              <a:rPr lang="cs-CZ" dirty="0" smtClean="0">
                <a:latin typeface="+mj-lt"/>
              </a:rPr>
              <a:t>Umožňuje předcházet konfliktům a efektivně je řešit</a:t>
            </a:r>
          </a:p>
          <a:p>
            <a:r>
              <a:rPr lang="cs-CZ" dirty="0" smtClean="0">
                <a:latin typeface="+mj-lt"/>
              </a:rPr>
              <a:t>Rozvíjí samostatnost v rozhodování</a:t>
            </a:r>
          </a:p>
          <a:p>
            <a:r>
              <a:rPr lang="cs-CZ" dirty="0" smtClean="0">
                <a:latin typeface="+mj-lt"/>
              </a:rPr>
              <a:t>Zvyšuje odpovědnost za vlastní chování</a:t>
            </a:r>
          </a:p>
          <a:p>
            <a:r>
              <a:rPr lang="cs-CZ" dirty="0" smtClean="0">
                <a:latin typeface="+mj-lt"/>
              </a:rPr>
              <a:t>Zvyšuje sebeúctu a respekt</a:t>
            </a:r>
          </a:p>
          <a:p>
            <a:r>
              <a:rPr lang="cs-CZ" dirty="0" smtClean="0">
                <a:latin typeface="+mj-lt"/>
              </a:rPr>
              <a:t>Zvyšuje tvořivost a zdravé riskování</a:t>
            </a:r>
          </a:p>
          <a:p>
            <a:r>
              <a:rPr lang="cs-CZ" dirty="0" smtClean="0">
                <a:latin typeface="+mj-lt"/>
              </a:rPr>
              <a:t>Umožňuje být sám sebou</a:t>
            </a:r>
            <a:endParaRPr lang="cs-CZ" dirty="0">
              <a:latin typeface="+mj-lt"/>
            </a:endParaRPr>
          </a:p>
        </p:txBody>
      </p:sp>
      <p:pic>
        <p:nvPicPr>
          <p:cNvPr id="8" name="Picture 4" descr="C:\OS\Loga\logo_DEF_GIF.gif"/>
          <p:cNvPicPr>
            <a:picLocks noChangeAspect="1" noChangeArrowheads="1"/>
          </p:cNvPicPr>
          <p:nvPr/>
        </p:nvPicPr>
        <p:blipFill>
          <a:blip r:embed="rId2"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p:cTn id="13"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p:cTn id="19"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p:cTn id="25"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p:cTn id="31"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p:cTn id="37"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7">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p:cTn id="43"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7">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 calcmode="lin" valueType="num">
                                      <p:cBhvr>
                                        <p:cTn id="49"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7">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7">
                                            <p:txEl>
                                              <p:pRg st="8" end="8"/>
                                            </p:txEl>
                                          </p:spTgt>
                                        </p:tgtEl>
                                        <p:attrNameLst>
                                          <p:attrName>style.visibility</p:attrName>
                                        </p:attrNameLst>
                                      </p:cBhvr>
                                      <p:to>
                                        <p:strVal val="visible"/>
                                      </p:to>
                                    </p:set>
                                    <p:anim calcmode="lin" valueType="num">
                                      <p:cBhvr>
                                        <p:cTn id="55" dur="500" fill="hold"/>
                                        <p:tgtEl>
                                          <p:spTgt spid="7">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7">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7">
                                            <p:txEl>
                                              <p:pRg st="9" end="9"/>
                                            </p:txEl>
                                          </p:spTgt>
                                        </p:tgtEl>
                                        <p:attrNameLst>
                                          <p:attrName>style.visibility</p:attrName>
                                        </p:attrNameLst>
                                      </p:cBhvr>
                                      <p:to>
                                        <p:strVal val="visible"/>
                                      </p:to>
                                    </p:set>
                                    <p:anim calcmode="lin" valueType="num">
                                      <p:cBhvr>
                                        <p:cTn id="61" dur="500" fill="hold"/>
                                        <p:tgtEl>
                                          <p:spTgt spid="7">
                                            <p:txEl>
                                              <p:pRg st="9" end="9"/>
                                            </p:txEl>
                                          </p:spTgt>
                                        </p:tgtEl>
                                        <p:attrNameLst>
                                          <p:attrName>ppt_w</p:attrName>
                                        </p:attrNameLst>
                                      </p:cBhvr>
                                      <p:tavLst>
                                        <p:tav tm="0">
                                          <p:val>
                                            <p:fltVal val="0"/>
                                          </p:val>
                                        </p:tav>
                                        <p:tav tm="100000">
                                          <p:val>
                                            <p:strVal val="#ppt_w"/>
                                          </p:val>
                                        </p:tav>
                                      </p:tavLst>
                                    </p:anim>
                                    <p:anim calcmode="lin" valueType="num">
                                      <p:cBhvr>
                                        <p:cTn id="62" dur="500" fill="hold"/>
                                        <p:tgtEl>
                                          <p:spTgt spid="7">
                                            <p:txEl>
                                              <p:pRg st="9" end="9"/>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457200" y="548680"/>
            <a:ext cx="8229600" cy="936104"/>
          </a:xfrm>
        </p:spPr>
        <p:txBody>
          <a:bodyPr>
            <a:normAutofit/>
          </a:bodyPr>
          <a:lstStyle/>
          <a:p>
            <a:pPr algn="ctr"/>
            <a:r>
              <a:rPr lang="cs-CZ" b="1" dirty="0" smtClean="0">
                <a:solidFill>
                  <a:srgbClr val="CC3300"/>
                </a:solidFill>
              </a:rPr>
              <a:t>Asertivní zásady</a:t>
            </a:r>
            <a:endParaRPr lang="cs-CZ" b="1" dirty="0">
              <a:solidFill>
                <a:srgbClr val="CC3300"/>
              </a:solidFill>
            </a:endParaRPr>
          </a:p>
        </p:txBody>
      </p:sp>
      <p:sp>
        <p:nvSpPr>
          <p:cNvPr id="7" name="Zástupný symbol pro obsah 6"/>
          <p:cNvSpPr>
            <a:spLocks noGrp="1"/>
          </p:cNvSpPr>
          <p:nvPr>
            <p:ph idx="1"/>
          </p:nvPr>
        </p:nvSpPr>
        <p:spPr>
          <a:xfrm>
            <a:off x="457200" y="1628800"/>
            <a:ext cx="8229600" cy="4896544"/>
          </a:xfrm>
        </p:spPr>
        <p:txBody>
          <a:bodyPr>
            <a:normAutofit lnSpcReduction="10000"/>
          </a:bodyPr>
          <a:lstStyle/>
          <a:p>
            <a:r>
              <a:rPr lang="cs-CZ" dirty="0" smtClean="0">
                <a:latin typeface="+mj-lt"/>
              </a:rPr>
              <a:t>Učme se kontrolovat své emoce</a:t>
            </a:r>
          </a:p>
          <a:p>
            <a:r>
              <a:rPr lang="cs-CZ" dirty="0" smtClean="0">
                <a:latin typeface="+mj-lt"/>
              </a:rPr>
              <a:t>Respektujeme a tolerujme i osobní právo druhého</a:t>
            </a:r>
          </a:p>
          <a:p>
            <a:r>
              <a:rPr lang="cs-CZ" dirty="0" smtClean="0">
                <a:latin typeface="+mj-lt"/>
              </a:rPr>
              <a:t>Stručně a upřímně vyjadřujme své pocity</a:t>
            </a:r>
          </a:p>
          <a:p>
            <a:r>
              <a:rPr lang="cs-CZ" dirty="0" smtClean="0">
                <a:latin typeface="+mj-lt"/>
              </a:rPr>
              <a:t>Snažme se vidět sebe i druhé reálně</a:t>
            </a:r>
          </a:p>
          <a:p>
            <a:r>
              <a:rPr lang="cs-CZ" dirty="0" smtClean="0">
                <a:latin typeface="+mj-lt"/>
              </a:rPr>
              <a:t>Pokusme se poznat stanovisko druhého</a:t>
            </a:r>
          </a:p>
          <a:p>
            <a:r>
              <a:rPr lang="cs-CZ" dirty="0" smtClean="0">
                <a:latin typeface="+mj-lt"/>
              </a:rPr>
              <a:t>Naslouchejme druhému a vyslyšme ho</a:t>
            </a:r>
          </a:p>
          <a:p>
            <a:r>
              <a:rPr lang="cs-CZ" dirty="0" smtClean="0">
                <a:latin typeface="+mj-lt"/>
              </a:rPr>
              <a:t>Važme si názoru druhých a jejich přesvědčení</a:t>
            </a:r>
          </a:p>
          <a:p>
            <a:r>
              <a:rPr lang="cs-CZ" dirty="0" smtClean="0">
                <a:latin typeface="+mj-lt"/>
              </a:rPr>
              <a:t>Nemějme navrch za každou cenu</a:t>
            </a:r>
          </a:p>
          <a:p>
            <a:r>
              <a:rPr lang="cs-CZ" dirty="0" smtClean="0">
                <a:latin typeface="+mj-lt"/>
              </a:rPr>
              <a:t>Učme se nacházet kompromis</a:t>
            </a:r>
          </a:p>
          <a:p>
            <a:r>
              <a:rPr lang="cs-CZ" dirty="0" smtClean="0">
                <a:latin typeface="+mj-lt"/>
              </a:rPr>
              <a:t>Přiznejme omyl a pokoušejme se ho napravit</a:t>
            </a:r>
          </a:p>
          <a:p>
            <a:r>
              <a:rPr lang="cs-CZ" dirty="0" smtClean="0">
                <a:latin typeface="+mj-lt"/>
              </a:rPr>
              <a:t>Uvědomme si včas, co vlastně chceme</a:t>
            </a:r>
            <a:endParaRPr lang="cs-CZ" dirty="0">
              <a:latin typeface="+mj-lt"/>
            </a:endParaRPr>
          </a:p>
        </p:txBody>
      </p:sp>
      <p:pic>
        <p:nvPicPr>
          <p:cNvPr id="8" name="Picture 4" descr="C:\OS\Loga\logo_DEF_GIF.gif"/>
          <p:cNvPicPr>
            <a:picLocks noChangeAspect="1" noChangeArrowheads="1"/>
          </p:cNvPicPr>
          <p:nvPr/>
        </p:nvPicPr>
        <p:blipFill>
          <a:blip r:embed="rId2"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p:cTn id="13"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p:cTn id="19"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p:cTn id="25"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p:cTn id="31"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p:cTn id="37"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7">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p:cTn id="43"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7">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 calcmode="lin" valueType="num">
                                      <p:cBhvr>
                                        <p:cTn id="49"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7">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7">
                                            <p:txEl>
                                              <p:pRg st="8" end="8"/>
                                            </p:txEl>
                                          </p:spTgt>
                                        </p:tgtEl>
                                        <p:attrNameLst>
                                          <p:attrName>style.visibility</p:attrName>
                                        </p:attrNameLst>
                                      </p:cBhvr>
                                      <p:to>
                                        <p:strVal val="visible"/>
                                      </p:to>
                                    </p:set>
                                    <p:anim calcmode="lin" valueType="num">
                                      <p:cBhvr>
                                        <p:cTn id="55" dur="500" fill="hold"/>
                                        <p:tgtEl>
                                          <p:spTgt spid="7">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7">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7">
                                            <p:txEl>
                                              <p:pRg st="9" end="9"/>
                                            </p:txEl>
                                          </p:spTgt>
                                        </p:tgtEl>
                                        <p:attrNameLst>
                                          <p:attrName>style.visibility</p:attrName>
                                        </p:attrNameLst>
                                      </p:cBhvr>
                                      <p:to>
                                        <p:strVal val="visible"/>
                                      </p:to>
                                    </p:set>
                                    <p:anim calcmode="lin" valueType="num">
                                      <p:cBhvr>
                                        <p:cTn id="61" dur="500" fill="hold"/>
                                        <p:tgtEl>
                                          <p:spTgt spid="7">
                                            <p:txEl>
                                              <p:pRg st="9" end="9"/>
                                            </p:txEl>
                                          </p:spTgt>
                                        </p:tgtEl>
                                        <p:attrNameLst>
                                          <p:attrName>ppt_w</p:attrName>
                                        </p:attrNameLst>
                                      </p:cBhvr>
                                      <p:tavLst>
                                        <p:tav tm="0">
                                          <p:val>
                                            <p:fltVal val="0"/>
                                          </p:val>
                                        </p:tav>
                                        <p:tav tm="100000">
                                          <p:val>
                                            <p:strVal val="#ppt_w"/>
                                          </p:val>
                                        </p:tav>
                                      </p:tavLst>
                                    </p:anim>
                                    <p:anim calcmode="lin" valueType="num">
                                      <p:cBhvr>
                                        <p:cTn id="62" dur="500" fill="hold"/>
                                        <p:tgtEl>
                                          <p:spTgt spid="7">
                                            <p:txEl>
                                              <p:pRg st="9" end="9"/>
                                            </p:txEl>
                                          </p:spTgt>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7">
                                            <p:txEl>
                                              <p:pRg st="10" end="10"/>
                                            </p:txEl>
                                          </p:spTgt>
                                        </p:tgtEl>
                                        <p:attrNameLst>
                                          <p:attrName>style.visibility</p:attrName>
                                        </p:attrNameLst>
                                      </p:cBhvr>
                                      <p:to>
                                        <p:strVal val="visible"/>
                                      </p:to>
                                    </p:set>
                                    <p:anim calcmode="lin" valueType="num">
                                      <p:cBhvr>
                                        <p:cTn id="67" dur="500" fill="hold"/>
                                        <p:tgtEl>
                                          <p:spTgt spid="7">
                                            <p:txEl>
                                              <p:pRg st="10" end="10"/>
                                            </p:txEl>
                                          </p:spTgt>
                                        </p:tgtEl>
                                        <p:attrNameLst>
                                          <p:attrName>ppt_w</p:attrName>
                                        </p:attrNameLst>
                                      </p:cBhvr>
                                      <p:tavLst>
                                        <p:tav tm="0">
                                          <p:val>
                                            <p:fltVal val="0"/>
                                          </p:val>
                                        </p:tav>
                                        <p:tav tm="100000">
                                          <p:val>
                                            <p:strVal val="#ppt_w"/>
                                          </p:val>
                                        </p:tav>
                                      </p:tavLst>
                                    </p:anim>
                                    <p:anim calcmode="lin" valueType="num">
                                      <p:cBhvr>
                                        <p:cTn id="68" dur="500" fill="hold"/>
                                        <p:tgtEl>
                                          <p:spTgt spid="7">
                                            <p:txEl>
                                              <p:pRg st="10" end="1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2292864"/>
          </a:xfrm>
        </p:spPr>
        <p:txBody>
          <a:bodyPr>
            <a:normAutofit fontScale="90000"/>
          </a:bodyPr>
          <a:lstStyle/>
          <a:p>
            <a:pPr algn="ctr"/>
            <a:r>
              <a:rPr lang="cs-CZ" dirty="0" smtClean="0"/>
              <a:t>Komunikace není proces jednoduchý a přímočarý</a:t>
            </a:r>
            <a:br>
              <a:rPr lang="cs-CZ" dirty="0" smtClean="0"/>
            </a:br>
            <a:r>
              <a:rPr lang="cs-CZ" dirty="0" smtClean="0"/>
              <a:t/>
            </a:r>
            <a:br>
              <a:rPr lang="cs-CZ" dirty="0" smtClean="0"/>
            </a:br>
            <a:r>
              <a:rPr lang="cs-CZ" sz="2200" b="1" u="sng" dirty="0" smtClean="0">
                <a:solidFill>
                  <a:srgbClr val="C00000"/>
                </a:solidFill>
                <a:effectLst>
                  <a:outerShdw blurRad="38100" dist="38100" dir="2700000" algn="tl">
                    <a:srgbClr val="000000">
                      <a:alpha val="43137"/>
                    </a:srgbClr>
                  </a:outerShdw>
                </a:effectLst>
              </a:rPr>
              <a:t>věcný obsah</a:t>
            </a:r>
            <a:endParaRPr lang="cs-CZ" sz="2200" b="1" u="sng" dirty="0">
              <a:solidFill>
                <a:srgbClr val="C00000"/>
              </a:solidFill>
              <a:effectLst>
                <a:outerShdw blurRad="38100" dist="38100" dir="2700000" algn="tl">
                  <a:srgbClr val="000000">
                    <a:alpha val="43137"/>
                  </a:srgbClr>
                </a:outerShdw>
              </a:effectLst>
            </a:endParaRPr>
          </a:p>
        </p:txBody>
      </p:sp>
      <p:graphicFrame>
        <p:nvGraphicFramePr>
          <p:cNvPr id="6" name="Zástupný symbol pro obsah 5"/>
          <p:cNvGraphicFramePr>
            <a:graphicFrameLocks noGrp="1"/>
          </p:cNvGraphicFramePr>
          <p:nvPr>
            <p:ph sz="half" idx="1"/>
          </p:nvPr>
        </p:nvGraphicFramePr>
        <p:xfrm>
          <a:off x="457200" y="1920875"/>
          <a:ext cx="3754760" cy="4433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Zástupný symbol pro obsah 6"/>
          <p:cNvGraphicFramePr>
            <a:graphicFrameLocks noGrp="1"/>
          </p:cNvGraphicFramePr>
          <p:nvPr>
            <p:ph sz="half" idx="2"/>
          </p:nvPr>
        </p:nvGraphicFramePr>
        <p:xfrm>
          <a:off x="5076056" y="1920875"/>
          <a:ext cx="3610744" cy="44338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Picture 4" descr="C:\OS\Loga\logo_DEF_GIF.gif"/>
          <p:cNvPicPr>
            <a:picLocks noChangeAspect="1" noChangeArrowheads="1"/>
          </p:cNvPicPr>
          <p:nvPr/>
        </p:nvPicPr>
        <p:blipFill>
          <a:blip r:embed="rId12"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1">
        <p:bldAsOne/>
      </p:bldGraphic>
      <p:bldGraphic spid="7"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457200" y="548680"/>
            <a:ext cx="8229600" cy="1080120"/>
          </a:xfrm>
        </p:spPr>
        <p:txBody>
          <a:bodyPr/>
          <a:lstStyle/>
          <a:p>
            <a:pPr algn="ctr"/>
            <a:r>
              <a:rPr lang="cs-CZ" b="1" dirty="0" smtClean="0">
                <a:solidFill>
                  <a:srgbClr val="CC3300"/>
                </a:solidFill>
              </a:rPr>
              <a:t>Asertivní práva</a:t>
            </a:r>
            <a:endParaRPr lang="cs-CZ" b="1" dirty="0">
              <a:solidFill>
                <a:srgbClr val="CC3300"/>
              </a:solidFill>
            </a:endParaRPr>
          </a:p>
        </p:txBody>
      </p:sp>
      <p:sp>
        <p:nvSpPr>
          <p:cNvPr id="7" name="Zástupný symbol pro obsah 6"/>
          <p:cNvSpPr>
            <a:spLocks noGrp="1"/>
          </p:cNvSpPr>
          <p:nvPr>
            <p:ph idx="1"/>
          </p:nvPr>
        </p:nvSpPr>
        <p:spPr/>
        <p:txBody>
          <a:bodyPr/>
          <a:lstStyle/>
          <a:p>
            <a:r>
              <a:rPr lang="cs-CZ" dirty="0" smtClean="0">
                <a:latin typeface="+mj-lt"/>
              </a:rPr>
              <a:t>Jejich znalost je základem pro trénování schopnosti </a:t>
            </a:r>
            <a:r>
              <a:rPr lang="cs-CZ" b="1" dirty="0" err="1" smtClean="0">
                <a:latin typeface="+mj-lt"/>
              </a:rPr>
              <a:t>sebeprosazení</a:t>
            </a:r>
            <a:endParaRPr lang="cs-CZ" b="1" dirty="0" smtClean="0">
              <a:latin typeface="+mj-lt"/>
            </a:endParaRPr>
          </a:p>
          <a:p>
            <a:r>
              <a:rPr lang="cs-CZ" dirty="0" smtClean="0">
                <a:latin typeface="+mj-lt"/>
              </a:rPr>
              <a:t>Ke každému, tzv. </a:t>
            </a:r>
            <a:r>
              <a:rPr lang="cs-CZ" b="1" dirty="0" smtClean="0">
                <a:latin typeface="+mj-lt"/>
              </a:rPr>
              <a:t>asertivnímu právu </a:t>
            </a:r>
            <a:r>
              <a:rPr lang="cs-CZ" dirty="0" smtClean="0">
                <a:latin typeface="+mj-lt"/>
              </a:rPr>
              <a:t>se vztahuje </a:t>
            </a:r>
            <a:r>
              <a:rPr lang="cs-CZ" b="1" dirty="0" smtClean="0">
                <a:latin typeface="+mj-lt"/>
              </a:rPr>
              <a:t>manipulační pověra </a:t>
            </a:r>
            <a:r>
              <a:rPr lang="cs-CZ" dirty="0" smtClean="0">
                <a:latin typeface="+mj-lt"/>
              </a:rPr>
              <a:t>– tvrzení, podle kterých se často řídíme a které jsou často zdrojem našich vnitřních konfliktů</a:t>
            </a:r>
            <a:endParaRPr lang="cs-CZ" dirty="0">
              <a:latin typeface="+mj-lt"/>
            </a:endParaRPr>
          </a:p>
        </p:txBody>
      </p:sp>
      <p:pic>
        <p:nvPicPr>
          <p:cNvPr id="62466" name="Picture 2"/>
          <p:cNvPicPr>
            <a:picLocks noChangeAspect="1" noChangeArrowheads="1"/>
          </p:cNvPicPr>
          <p:nvPr/>
        </p:nvPicPr>
        <p:blipFill>
          <a:blip r:embed="rId2" cstate="print"/>
          <a:srcRect/>
          <a:stretch>
            <a:fillRect/>
          </a:stretch>
        </p:blipFill>
        <p:spPr bwMode="auto">
          <a:xfrm>
            <a:off x="3275856" y="4077072"/>
            <a:ext cx="2495550" cy="1828800"/>
          </a:xfrm>
          <a:prstGeom prst="rect">
            <a:avLst/>
          </a:prstGeom>
          <a:noFill/>
          <a:ln w="9525">
            <a:noFill/>
            <a:miter lim="800000"/>
            <a:headEnd/>
            <a:tailEnd/>
          </a:ln>
        </p:spPr>
      </p:pic>
      <p:pic>
        <p:nvPicPr>
          <p:cNvPr id="62467" name="Picture 3"/>
          <p:cNvPicPr>
            <a:picLocks noChangeAspect="1" noChangeArrowheads="1"/>
          </p:cNvPicPr>
          <p:nvPr/>
        </p:nvPicPr>
        <p:blipFill>
          <a:blip r:embed="rId3" cstate="print"/>
          <a:srcRect/>
          <a:stretch>
            <a:fillRect/>
          </a:stretch>
        </p:blipFill>
        <p:spPr bwMode="auto">
          <a:xfrm>
            <a:off x="5724128" y="4797152"/>
            <a:ext cx="2447925" cy="1866900"/>
          </a:xfrm>
          <a:prstGeom prst="rect">
            <a:avLst/>
          </a:prstGeom>
          <a:noFill/>
          <a:ln w="9525">
            <a:noFill/>
            <a:miter lim="800000"/>
            <a:headEnd/>
            <a:tailEnd/>
          </a:ln>
        </p:spPr>
      </p:pic>
      <p:pic>
        <p:nvPicPr>
          <p:cNvPr id="62468" name="Picture 4"/>
          <p:cNvPicPr>
            <a:picLocks noChangeAspect="1" noChangeArrowheads="1"/>
          </p:cNvPicPr>
          <p:nvPr/>
        </p:nvPicPr>
        <p:blipFill>
          <a:blip r:embed="rId4" cstate="print"/>
          <a:srcRect/>
          <a:stretch>
            <a:fillRect/>
          </a:stretch>
        </p:blipFill>
        <p:spPr bwMode="auto">
          <a:xfrm>
            <a:off x="611560" y="4941168"/>
            <a:ext cx="2809875" cy="1628775"/>
          </a:xfrm>
          <a:prstGeom prst="rect">
            <a:avLst/>
          </a:prstGeom>
          <a:noFill/>
          <a:ln w="9525">
            <a:noFill/>
            <a:miter lim="800000"/>
            <a:headEnd/>
            <a:tailEnd/>
          </a:ln>
        </p:spPr>
      </p:pic>
      <p:pic>
        <p:nvPicPr>
          <p:cNvPr id="8" name="Picture 4" descr="C:\OS\Loga\logo_DEF_GIF.gif"/>
          <p:cNvPicPr>
            <a:picLocks noChangeAspect="1" noChangeArrowheads="1"/>
          </p:cNvPicPr>
          <p:nvPr/>
        </p:nvPicPr>
        <p:blipFill>
          <a:blip r:embed="rId5"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p:cTn id="13"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4" presetClass="entr" presetSubtype="0" accel="100000" fill="hold" nodeType="clickEffect">
                                  <p:stCondLst>
                                    <p:cond delay="0"/>
                                  </p:stCondLst>
                                  <p:childTnLst>
                                    <p:set>
                                      <p:cBhvr>
                                        <p:cTn id="18" dur="1" fill="hold">
                                          <p:stCondLst>
                                            <p:cond delay="0"/>
                                          </p:stCondLst>
                                        </p:cTn>
                                        <p:tgtEl>
                                          <p:spTgt spid="62468"/>
                                        </p:tgtEl>
                                        <p:attrNameLst>
                                          <p:attrName>style.visibility</p:attrName>
                                        </p:attrNameLst>
                                      </p:cBhvr>
                                      <p:to>
                                        <p:strVal val="visible"/>
                                      </p:to>
                                    </p:set>
                                    <p:anim calcmode="lin" valueType="num">
                                      <p:cBhvr>
                                        <p:cTn id="19" dur="500" fill="hold"/>
                                        <p:tgtEl>
                                          <p:spTgt spid="62468"/>
                                        </p:tgtEl>
                                        <p:attrNameLst>
                                          <p:attrName>ppt_w</p:attrName>
                                        </p:attrNameLst>
                                      </p:cBhvr>
                                      <p:tavLst>
                                        <p:tav tm="0">
                                          <p:val>
                                            <p:strVal val="#ppt_w*0.05"/>
                                          </p:val>
                                        </p:tav>
                                        <p:tav tm="100000">
                                          <p:val>
                                            <p:strVal val="#ppt_w"/>
                                          </p:val>
                                        </p:tav>
                                      </p:tavLst>
                                    </p:anim>
                                    <p:anim calcmode="lin" valueType="num">
                                      <p:cBhvr>
                                        <p:cTn id="20" dur="500" fill="hold"/>
                                        <p:tgtEl>
                                          <p:spTgt spid="62468"/>
                                        </p:tgtEl>
                                        <p:attrNameLst>
                                          <p:attrName>ppt_h</p:attrName>
                                        </p:attrNameLst>
                                      </p:cBhvr>
                                      <p:tavLst>
                                        <p:tav tm="0">
                                          <p:val>
                                            <p:strVal val="#ppt_h"/>
                                          </p:val>
                                        </p:tav>
                                        <p:tav tm="100000">
                                          <p:val>
                                            <p:strVal val="#ppt_h"/>
                                          </p:val>
                                        </p:tav>
                                      </p:tavLst>
                                    </p:anim>
                                    <p:anim calcmode="lin" valueType="num">
                                      <p:cBhvr>
                                        <p:cTn id="21" dur="500" fill="hold"/>
                                        <p:tgtEl>
                                          <p:spTgt spid="62468"/>
                                        </p:tgtEl>
                                        <p:attrNameLst>
                                          <p:attrName>ppt_x</p:attrName>
                                        </p:attrNameLst>
                                      </p:cBhvr>
                                      <p:tavLst>
                                        <p:tav tm="0">
                                          <p:val>
                                            <p:strVal val="#ppt_x-.2"/>
                                          </p:val>
                                        </p:tav>
                                        <p:tav tm="100000">
                                          <p:val>
                                            <p:strVal val="#ppt_x"/>
                                          </p:val>
                                        </p:tav>
                                      </p:tavLst>
                                    </p:anim>
                                    <p:anim calcmode="lin" valueType="num">
                                      <p:cBhvr>
                                        <p:cTn id="22" dur="500" fill="hold"/>
                                        <p:tgtEl>
                                          <p:spTgt spid="62468"/>
                                        </p:tgtEl>
                                        <p:attrNameLst>
                                          <p:attrName>ppt_y</p:attrName>
                                        </p:attrNameLst>
                                      </p:cBhvr>
                                      <p:tavLst>
                                        <p:tav tm="0">
                                          <p:val>
                                            <p:strVal val="#ppt_y"/>
                                          </p:val>
                                        </p:tav>
                                        <p:tav tm="100000">
                                          <p:val>
                                            <p:strVal val="#ppt_y"/>
                                          </p:val>
                                        </p:tav>
                                      </p:tavLst>
                                    </p:anim>
                                    <p:animEffect transition="in" filter="fade">
                                      <p:cBhvr>
                                        <p:cTn id="23" dur="500"/>
                                        <p:tgtEl>
                                          <p:spTgt spid="62468"/>
                                        </p:tgtEl>
                                      </p:cBhvr>
                                    </p:animEffect>
                                  </p:childTnLst>
                                </p:cTn>
                              </p:par>
                            </p:childTnLst>
                          </p:cTn>
                        </p:par>
                      </p:childTnLst>
                    </p:cTn>
                  </p:par>
                  <p:par>
                    <p:cTn id="24" fill="hold">
                      <p:stCondLst>
                        <p:cond delay="indefinite"/>
                      </p:stCondLst>
                      <p:childTnLst>
                        <p:par>
                          <p:cTn id="25" fill="hold">
                            <p:stCondLst>
                              <p:cond delay="0"/>
                            </p:stCondLst>
                            <p:childTnLst>
                              <p:par>
                                <p:cTn id="26" presetID="54" presetClass="entr" presetSubtype="0" accel="100000" fill="hold" nodeType="clickEffect">
                                  <p:stCondLst>
                                    <p:cond delay="0"/>
                                  </p:stCondLst>
                                  <p:childTnLst>
                                    <p:set>
                                      <p:cBhvr>
                                        <p:cTn id="27" dur="1" fill="hold">
                                          <p:stCondLst>
                                            <p:cond delay="0"/>
                                          </p:stCondLst>
                                        </p:cTn>
                                        <p:tgtEl>
                                          <p:spTgt spid="62467"/>
                                        </p:tgtEl>
                                        <p:attrNameLst>
                                          <p:attrName>style.visibility</p:attrName>
                                        </p:attrNameLst>
                                      </p:cBhvr>
                                      <p:to>
                                        <p:strVal val="visible"/>
                                      </p:to>
                                    </p:set>
                                    <p:anim calcmode="lin" valueType="num">
                                      <p:cBhvr>
                                        <p:cTn id="28" dur="500" fill="hold"/>
                                        <p:tgtEl>
                                          <p:spTgt spid="62467"/>
                                        </p:tgtEl>
                                        <p:attrNameLst>
                                          <p:attrName>ppt_w</p:attrName>
                                        </p:attrNameLst>
                                      </p:cBhvr>
                                      <p:tavLst>
                                        <p:tav tm="0">
                                          <p:val>
                                            <p:strVal val="#ppt_w*0.05"/>
                                          </p:val>
                                        </p:tav>
                                        <p:tav tm="100000">
                                          <p:val>
                                            <p:strVal val="#ppt_w"/>
                                          </p:val>
                                        </p:tav>
                                      </p:tavLst>
                                    </p:anim>
                                    <p:anim calcmode="lin" valueType="num">
                                      <p:cBhvr>
                                        <p:cTn id="29" dur="500" fill="hold"/>
                                        <p:tgtEl>
                                          <p:spTgt spid="62467"/>
                                        </p:tgtEl>
                                        <p:attrNameLst>
                                          <p:attrName>ppt_h</p:attrName>
                                        </p:attrNameLst>
                                      </p:cBhvr>
                                      <p:tavLst>
                                        <p:tav tm="0">
                                          <p:val>
                                            <p:strVal val="#ppt_h"/>
                                          </p:val>
                                        </p:tav>
                                        <p:tav tm="100000">
                                          <p:val>
                                            <p:strVal val="#ppt_h"/>
                                          </p:val>
                                        </p:tav>
                                      </p:tavLst>
                                    </p:anim>
                                    <p:anim calcmode="lin" valueType="num">
                                      <p:cBhvr>
                                        <p:cTn id="30" dur="500" fill="hold"/>
                                        <p:tgtEl>
                                          <p:spTgt spid="62467"/>
                                        </p:tgtEl>
                                        <p:attrNameLst>
                                          <p:attrName>ppt_x</p:attrName>
                                        </p:attrNameLst>
                                      </p:cBhvr>
                                      <p:tavLst>
                                        <p:tav tm="0">
                                          <p:val>
                                            <p:strVal val="#ppt_x-.2"/>
                                          </p:val>
                                        </p:tav>
                                        <p:tav tm="100000">
                                          <p:val>
                                            <p:strVal val="#ppt_x"/>
                                          </p:val>
                                        </p:tav>
                                      </p:tavLst>
                                    </p:anim>
                                    <p:anim calcmode="lin" valueType="num">
                                      <p:cBhvr>
                                        <p:cTn id="31" dur="500" fill="hold"/>
                                        <p:tgtEl>
                                          <p:spTgt spid="62467"/>
                                        </p:tgtEl>
                                        <p:attrNameLst>
                                          <p:attrName>ppt_y</p:attrName>
                                        </p:attrNameLst>
                                      </p:cBhvr>
                                      <p:tavLst>
                                        <p:tav tm="0">
                                          <p:val>
                                            <p:strVal val="#ppt_y"/>
                                          </p:val>
                                        </p:tav>
                                        <p:tav tm="100000">
                                          <p:val>
                                            <p:strVal val="#ppt_y"/>
                                          </p:val>
                                        </p:tav>
                                      </p:tavLst>
                                    </p:anim>
                                    <p:animEffect transition="in" filter="fade">
                                      <p:cBhvr>
                                        <p:cTn id="32" dur="500"/>
                                        <p:tgtEl>
                                          <p:spTgt spid="62467"/>
                                        </p:tgtEl>
                                      </p:cBhvr>
                                    </p:animEffect>
                                  </p:childTnLst>
                                </p:cTn>
                              </p:par>
                            </p:childTnLst>
                          </p:cTn>
                        </p:par>
                      </p:childTnLst>
                    </p:cTn>
                  </p:par>
                  <p:par>
                    <p:cTn id="33" fill="hold">
                      <p:stCondLst>
                        <p:cond delay="indefinite"/>
                      </p:stCondLst>
                      <p:childTnLst>
                        <p:par>
                          <p:cTn id="34" fill="hold">
                            <p:stCondLst>
                              <p:cond delay="0"/>
                            </p:stCondLst>
                            <p:childTnLst>
                              <p:par>
                                <p:cTn id="35" presetID="54" presetClass="entr" presetSubtype="0" accel="100000" fill="hold" nodeType="clickEffect">
                                  <p:stCondLst>
                                    <p:cond delay="0"/>
                                  </p:stCondLst>
                                  <p:childTnLst>
                                    <p:set>
                                      <p:cBhvr>
                                        <p:cTn id="36" dur="1" fill="hold">
                                          <p:stCondLst>
                                            <p:cond delay="0"/>
                                          </p:stCondLst>
                                        </p:cTn>
                                        <p:tgtEl>
                                          <p:spTgt spid="62466"/>
                                        </p:tgtEl>
                                        <p:attrNameLst>
                                          <p:attrName>style.visibility</p:attrName>
                                        </p:attrNameLst>
                                      </p:cBhvr>
                                      <p:to>
                                        <p:strVal val="visible"/>
                                      </p:to>
                                    </p:set>
                                    <p:anim calcmode="lin" valueType="num">
                                      <p:cBhvr>
                                        <p:cTn id="37" dur="500" fill="hold"/>
                                        <p:tgtEl>
                                          <p:spTgt spid="62466"/>
                                        </p:tgtEl>
                                        <p:attrNameLst>
                                          <p:attrName>ppt_w</p:attrName>
                                        </p:attrNameLst>
                                      </p:cBhvr>
                                      <p:tavLst>
                                        <p:tav tm="0">
                                          <p:val>
                                            <p:strVal val="#ppt_w*0.05"/>
                                          </p:val>
                                        </p:tav>
                                        <p:tav tm="100000">
                                          <p:val>
                                            <p:strVal val="#ppt_w"/>
                                          </p:val>
                                        </p:tav>
                                      </p:tavLst>
                                    </p:anim>
                                    <p:anim calcmode="lin" valueType="num">
                                      <p:cBhvr>
                                        <p:cTn id="38" dur="500" fill="hold"/>
                                        <p:tgtEl>
                                          <p:spTgt spid="62466"/>
                                        </p:tgtEl>
                                        <p:attrNameLst>
                                          <p:attrName>ppt_h</p:attrName>
                                        </p:attrNameLst>
                                      </p:cBhvr>
                                      <p:tavLst>
                                        <p:tav tm="0">
                                          <p:val>
                                            <p:strVal val="#ppt_h"/>
                                          </p:val>
                                        </p:tav>
                                        <p:tav tm="100000">
                                          <p:val>
                                            <p:strVal val="#ppt_h"/>
                                          </p:val>
                                        </p:tav>
                                      </p:tavLst>
                                    </p:anim>
                                    <p:anim calcmode="lin" valueType="num">
                                      <p:cBhvr>
                                        <p:cTn id="39" dur="500" fill="hold"/>
                                        <p:tgtEl>
                                          <p:spTgt spid="62466"/>
                                        </p:tgtEl>
                                        <p:attrNameLst>
                                          <p:attrName>ppt_x</p:attrName>
                                        </p:attrNameLst>
                                      </p:cBhvr>
                                      <p:tavLst>
                                        <p:tav tm="0">
                                          <p:val>
                                            <p:strVal val="#ppt_x-.2"/>
                                          </p:val>
                                        </p:tav>
                                        <p:tav tm="100000">
                                          <p:val>
                                            <p:strVal val="#ppt_x"/>
                                          </p:val>
                                        </p:tav>
                                      </p:tavLst>
                                    </p:anim>
                                    <p:anim calcmode="lin" valueType="num">
                                      <p:cBhvr>
                                        <p:cTn id="40" dur="500" fill="hold"/>
                                        <p:tgtEl>
                                          <p:spTgt spid="62466"/>
                                        </p:tgtEl>
                                        <p:attrNameLst>
                                          <p:attrName>ppt_y</p:attrName>
                                        </p:attrNameLst>
                                      </p:cBhvr>
                                      <p:tavLst>
                                        <p:tav tm="0">
                                          <p:val>
                                            <p:strVal val="#ppt_y"/>
                                          </p:val>
                                        </p:tav>
                                        <p:tav tm="100000">
                                          <p:val>
                                            <p:strVal val="#ppt_y"/>
                                          </p:val>
                                        </p:tav>
                                      </p:tavLst>
                                    </p:anim>
                                    <p:animEffect transition="in" filter="fade">
                                      <p:cBhvr>
                                        <p:cTn id="41" dur="500"/>
                                        <p:tgtEl>
                                          <p:spTgt spid="62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457200" y="548680"/>
            <a:ext cx="8229600" cy="1080120"/>
          </a:xfrm>
        </p:spPr>
        <p:txBody>
          <a:bodyPr/>
          <a:lstStyle/>
          <a:p>
            <a:pPr algn="ctr"/>
            <a:r>
              <a:rPr lang="cs-CZ" b="1" dirty="0" smtClean="0">
                <a:solidFill>
                  <a:srgbClr val="CC3300"/>
                </a:solidFill>
              </a:rPr>
              <a:t>Asertivní práva</a:t>
            </a:r>
            <a:endParaRPr lang="cs-CZ" b="1" dirty="0">
              <a:solidFill>
                <a:srgbClr val="CC3300"/>
              </a:solidFill>
            </a:endParaRPr>
          </a:p>
        </p:txBody>
      </p:sp>
      <p:sp>
        <p:nvSpPr>
          <p:cNvPr id="7" name="Zástupný symbol pro obsah 6"/>
          <p:cNvSpPr>
            <a:spLocks noGrp="1"/>
          </p:cNvSpPr>
          <p:nvPr>
            <p:ph idx="1"/>
          </p:nvPr>
        </p:nvSpPr>
        <p:spPr/>
        <p:txBody>
          <a:bodyPr/>
          <a:lstStyle/>
          <a:p>
            <a:r>
              <a:rPr lang="cs-CZ" b="1" dirty="0" smtClean="0">
                <a:solidFill>
                  <a:srgbClr val="0070C0"/>
                </a:solidFill>
                <a:latin typeface="+mj-lt"/>
              </a:rPr>
              <a:t>Mám právo posuzovat své vlastní chování, myšlenky a pocity a být si za ně a jejich důsledky sám zodpovědný</a:t>
            </a:r>
          </a:p>
          <a:p>
            <a:endParaRPr lang="cs-CZ" dirty="0" smtClean="0">
              <a:latin typeface="+mj-lt"/>
            </a:endParaRPr>
          </a:p>
          <a:p>
            <a:r>
              <a:rPr lang="cs-CZ" dirty="0" smtClean="0">
                <a:solidFill>
                  <a:srgbClr val="92D050"/>
                </a:solidFill>
                <a:latin typeface="+mj-lt"/>
              </a:rPr>
              <a:t>Manipulační pověra:</a:t>
            </a:r>
          </a:p>
          <a:p>
            <a:pPr lvl="1"/>
            <a:r>
              <a:rPr lang="cs-CZ" i="1" dirty="0" smtClean="0">
                <a:solidFill>
                  <a:srgbClr val="92D050"/>
                </a:solidFill>
                <a:latin typeface="+mj-lt"/>
              </a:rPr>
              <a:t>„Neměl bys bezohledně a nezávisle na jiných na sebe posuzovat sebe a své chování. Musíš být ve skutečnosti zhodnocený a posouzený autoritou, která je moudřejší, než Ty sám“</a:t>
            </a:r>
            <a:endParaRPr lang="cs-CZ" i="1" dirty="0">
              <a:solidFill>
                <a:srgbClr val="92D050"/>
              </a:solidFill>
              <a:latin typeface="+mj-lt"/>
            </a:endParaRPr>
          </a:p>
        </p:txBody>
      </p:sp>
      <p:pic>
        <p:nvPicPr>
          <p:cNvPr id="1028" name="Picture 4" descr="http://www.znojemsko.cz/m2_photos/000000000/000000096g.jpg"/>
          <p:cNvPicPr>
            <a:picLocks noChangeAspect="1" noChangeArrowheads="1"/>
          </p:cNvPicPr>
          <p:nvPr/>
        </p:nvPicPr>
        <p:blipFill>
          <a:blip r:embed="rId2" cstate="print"/>
          <a:srcRect/>
          <a:stretch>
            <a:fillRect/>
          </a:stretch>
        </p:blipFill>
        <p:spPr bwMode="auto">
          <a:xfrm>
            <a:off x="3275856" y="4909727"/>
            <a:ext cx="2597696" cy="1948273"/>
          </a:xfrm>
          <a:prstGeom prst="rect">
            <a:avLst/>
          </a:prstGeom>
          <a:noFill/>
        </p:spPr>
      </p:pic>
      <p:pic>
        <p:nvPicPr>
          <p:cNvPr id="8" name="Picture 4" descr="C:\OS\Loga\logo_DEF_GIF.gif"/>
          <p:cNvPicPr>
            <a:picLocks noChangeAspect="1" noChangeArrowheads="1"/>
          </p:cNvPicPr>
          <p:nvPr/>
        </p:nvPicPr>
        <p:blipFill>
          <a:blip r:embed="rId3"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p:cTn id="13"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p:cTn id="19"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 calcmode="lin" valueType="num">
                                      <p:cBhvr>
                                        <p:cTn id="25" dur="1000" fill="hold"/>
                                        <p:tgtEl>
                                          <p:spTgt spid="1028"/>
                                        </p:tgtEl>
                                        <p:attrNameLst>
                                          <p:attrName>ppt_w</p:attrName>
                                        </p:attrNameLst>
                                      </p:cBhvr>
                                      <p:tavLst>
                                        <p:tav tm="0">
                                          <p:val>
                                            <p:fltVal val="0"/>
                                          </p:val>
                                        </p:tav>
                                        <p:tav tm="100000">
                                          <p:val>
                                            <p:strVal val="#ppt_w"/>
                                          </p:val>
                                        </p:tav>
                                      </p:tavLst>
                                    </p:anim>
                                    <p:anim calcmode="lin" valueType="num">
                                      <p:cBhvr>
                                        <p:cTn id="26" dur="1000" fill="hold"/>
                                        <p:tgtEl>
                                          <p:spTgt spid="1028"/>
                                        </p:tgtEl>
                                        <p:attrNameLst>
                                          <p:attrName>ppt_h</p:attrName>
                                        </p:attrNameLst>
                                      </p:cBhvr>
                                      <p:tavLst>
                                        <p:tav tm="0">
                                          <p:val>
                                            <p:fltVal val="0"/>
                                          </p:val>
                                        </p:tav>
                                        <p:tav tm="100000">
                                          <p:val>
                                            <p:strVal val="#ppt_h"/>
                                          </p:val>
                                        </p:tav>
                                      </p:tavLst>
                                    </p:anim>
                                    <p:anim calcmode="lin" valueType="num">
                                      <p:cBhvr>
                                        <p:cTn id="27" dur="1000" fill="hold"/>
                                        <p:tgtEl>
                                          <p:spTgt spid="102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02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457200" y="548680"/>
            <a:ext cx="8229600" cy="1080120"/>
          </a:xfrm>
        </p:spPr>
        <p:txBody>
          <a:bodyPr/>
          <a:lstStyle/>
          <a:p>
            <a:pPr algn="ctr"/>
            <a:r>
              <a:rPr lang="cs-CZ" b="1" dirty="0" smtClean="0">
                <a:solidFill>
                  <a:srgbClr val="CC3300"/>
                </a:solidFill>
              </a:rPr>
              <a:t>Asertivní práva</a:t>
            </a:r>
            <a:endParaRPr lang="cs-CZ" b="1" dirty="0">
              <a:solidFill>
                <a:srgbClr val="CC3300"/>
              </a:solidFill>
            </a:endParaRPr>
          </a:p>
        </p:txBody>
      </p:sp>
      <p:sp>
        <p:nvSpPr>
          <p:cNvPr id="7" name="Zástupný symbol pro obsah 6"/>
          <p:cNvSpPr>
            <a:spLocks noGrp="1"/>
          </p:cNvSpPr>
          <p:nvPr>
            <p:ph idx="1"/>
          </p:nvPr>
        </p:nvSpPr>
        <p:spPr/>
        <p:txBody>
          <a:bodyPr/>
          <a:lstStyle/>
          <a:p>
            <a:r>
              <a:rPr lang="cs-CZ" b="1" dirty="0" smtClean="0">
                <a:solidFill>
                  <a:srgbClr val="0070C0"/>
                </a:solidFill>
                <a:latin typeface="+mj-lt"/>
              </a:rPr>
              <a:t>Mám právo nenabízet žádné výmluvy , vysvětlení ani omluvy svého chování</a:t>
            </a:r>
          </a:p>
          <a:p>
            <a:endParaRPr lang="cs-CZ" dirty="0" smtClean="0">
              <a:latin typeface="+mj-lt"/>
            </a:endParaRPr>
          </a:p>
          <a:p>
            <a:r>
              <a:rPr lang="cs-CZ" dirty="0" smtClean="0">
                <a:solidFill>
                  <a:srgbClr val="92D050"/>
                </a:solidFill>
              </a:rPr>
              <a:t>Manipulační pověra:</a:t>
            </a:r>
          </a:p>
          <a:p>
            <a:pPr lvl="1"/>
            <a:r>
              <a:rPr lang="cs-CZ" i="1" dirty="0" smtClean="0">
                <a:solidFill>
                  <a:srgbClr val="92D050"/>
                </a:solidFill>
              </a:rPr>
              <a:t>„Za své chování jsi zodpovědný druhým lidem, máš jim skládat účty a měl bys všechno, co děláš vysvětlit a zdůvodnit“</a:t>
            </a:r>
          </a:p>
          <a:p>
            <a:endParaRPr lang="cs-CZ" dirty="0">
              <a:latin typeface="+mj-lt"/>
            </a:endParaRPr>
          </a:p>
        </p:txBody>
      </p:sp>
      <p:pic>
        <p:nvPicPr>
          <p:cNvPr id="2049" name="Picture 1"/>
          <p:cNvPicPr>
            <a:picLocks noChangeAspect="1" noChangeArrowheads="1"/>
          </p:cNvPicPr>
          <p:nvPr/>
        </p:nvPicPr>
        <p:blipFill>
          <a:blip r:embed="rId2" cstate="print"/>
          <a:srcRect/>
          <a:stretch>
            <a:fillRect/>
          </a:stretch>
        </p:blipFill>
        <p:spPr bwMode="auto">
          <a:xfrm>
            <a:off x="3131840" y="4581128"/>
            <a:ext cx="2190750" cy="2095500"/>
          </a:xfrm>
          <a:prstGeom prst="rect">
            <a:avLst/>
          </a:prstGeom>
          <a:noFill/>
          <a:ln w="9525">
            <a:noFill/>
            <a:miter lim="800000"/>
            <a:headEnd/>
            <a:tailEnd/>
          </a:ln>
        </p:spPr>
      </p:pic>
      <p:pic>
        <p:nvPicPr>
          <p:cNvPr id="8" name="Picture 4" descr="C:\OS\Loga\logo_DEF_GIF.gif"/>
          <p:cNvPicPr>
            <a:picLocks noChangeAspect="1" noChangeArrowheads="1"/>
          </p:cNvPicPr>
          <p:nvPr/>
        </p:nvPicPr>
        <p:blipFill>
          <a:blip r:embed="rId3"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p:cTn id="13"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p:cTn id="19"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049"/>
                                        </p:tgtEl>
                                        <p:attrNameLst>
                                          <p:attrName>style.visibility</p:attrName>
                                        </p:attrNameLst>
                                      </p:cBhvr>
                                      <p:to>
                                        <p:strVal val="visible"/>
                                      </p:to>
                                    </p:set>
                                    <p:animEffect transition="in" filter="wipe(down)">
                                      <p:cBhvr>
                                        <p:cTn id="25" dur="580">
                                          <p:stCondLst>
                                            <p:cond delay="0"/>
                                          </p:stCondLst>
                                        </p:cTn>
                                        <p:tgtEl>
                                          <p:spTgt spid="2049"/>
                                        </p:tgtEl>
                                      </p:cBhvr>
                                    </p:animEffect>
                                    <p:anim calcmode="lin" valueType="num">
                                      <p:cBhvr>
                                        <p:cTn id="26" dur="1822" tmFilter="0,0; 0.14,0.36; 0.43,0.73; 0.71,0.91; 1.0,1.0">
                                          <p:stCondLst>
                                            <p:cond delay="0"/>
                                          </p:stCondLst>
                                        </p:cTn>
                                        <p:tgtEl>
                                          <p:spTgt spid="204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04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04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04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049"/>
                                        </p:tgtEl>
                                        <p:attrNameLst>
                                          <p:attrName>ppt_y</p:attrName>
                                        </p:attrNameLst>
                                      </p:cBhvr>
                                      <p:tavLst>
                                        <p:tav tm="0" fmla="#ppt_y-sin(pi*$)/81">
                                          <p:val>
                                            <p:fltVal val="0"/>
                                          </p:val>
                                        </p:tav>
                                        <p:tav tm="100000">
                                          <p:val>
                                            <p:fltVal val="1"/>
                                          </p:val>
                                        </p:tav>
                                      </p:tavLst>
                                    </p:anim>
                                    <p:animScale>
                                      <p:cBhvr>
                                        <p:cTn id="31" dur="26">
                                          <p:stCondLst>
                                            <p:cond delay="650"/>
                                          </p:stCondLst>
                                        </p:cTn>
                                        <p:tgtEl>
                                          <p:spTgt spid="2049"/>
                                        </p:tgtEl>
                                      </p:cBhvr>
                                      <p:to x="100000" y="60000"/>
                                    </p:animScale>
                                    <p:animScale>
                                      <p:cBhvr>
                                        <p:cTn id="32" dur="166" decel="50000">
                                          <p:stCondLst>
                                            <p:cond delay="676"/>
                                          </p:stCondLst>
                                        </p:cTn>
                                        <p:tgtEl>
                                          <p:spTgt spid="2049"/>
                                        </p:tgtEl>
                                      </p:cBhvr>
                                      <p:to x="100000" y="100000"/>
                                    </p:animScale>
                                    <p:animScale>
                                      <p:cBhvr>
                                        <p:cTn id="33" dur="26">
                                          <p:stCondLst>
                                            <p:cond delay="1312"/>
                                          </p:stCondLst>
                                        </p:cTn>
                                        <p:tgtEl>
                                          <p:spTgt spid="2049"/>
                                        </p:tgtEl>
                                      </p:cBhvr>
                                      <p:to x="100000" y="80000"/>
                                    </p:animScale>
                                    <p:animScale>
                                      <p:cBhvr>
                                        <p:cTn id="34" dur="166" decel="50000">
                                          <p:stCondLst>
                                            <p:cond delay="1338"/>
                                          </p:stCondLst>
                                        </p:cTn>
                                        <p:tgtEl>
                                          <p:spTgt spid="2049"/>
                                        </p:tgtEl>
                                      </p:cBhvr>
                                      <p:to x="100000" y="100000"/>
                                    </p:animScale>
                                    <p:animScale>
                                      <p:cBhvr>
                                        <p:cTn id="35" dur="26">
                                          <p:stCondLst>
                                            <p:cond delay="1642"/>
                                          </p:stCondLst>
                                        </p:cTn>
                                        <p:tgtEl>
                                          <p:spTgt spid="2049"/>
                                        </p:tgtEl>
                                      </p:cBhvr>
                                      <p:to x="100000" y="90000"/>
                                    </p:animScale>
                                    <p:animScale>
                                      <p:cBhvr>
                                        <p:cTn id="36" dur="166" decel="50000">
                                          <p:stCondLst>
                                            <p:cond delay="1668"/>
                                          </p:stCondLst>
                                        </p:cTn>
                                        <p:tgtEl>
                                          <p:spTgt spid="2049"/>
                                        </p:tgtEl>
                                      </p:cBhvr>
                                      <p:to x="100000" y="100000"/>
                                    </p:animScale>
                                    <p:animScale>
                                      <p:cBhvr>
                                        <p:cTn id="37" dur="26">
                                          <p:stCondLst>
                                            <p:cond delay="1808"/>
                                          </p:stCondLst>
                                        </p:cTn>
                                        <p:tgtEl>
                                          <p:spTgt spid="2049"/>
                                        </p:tgtEl>
                                      </p:cBhvr>
                                      <p:to x="100000" y="95000"/>
                                    </p:animScale>
                                    <p:animScale>
                                      <p:cBhvr>
                                        <p:cTn id="38" dur="166" decel="50000">
                                          <p:stCondLst>
                                            <p:cond delay="1834"/>
                                          </p:stCondLst>
                                        </p:cTn>
                                        <p:tgtEl>
                                          <p:spTgt spid="204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457200" y="548680"/>
            <a:ext cx="8229600" cy="1080120"/>
          </a:xfrm>
        </p:spPr>
        <p:txBody>
          <a:bodyPr/>
          <a:lstStyle/>
          <a:p>
            <a:pPr algn="ctr"/>
            <a:r>
              <a:rPr lang="cs-CZ" b="1" dirty="0" smtClean="0">
                <a:solidFill>
                  <a:srgbClr val="CC3300"/>
                </a:solidFill>
              </a:rPr>
              <a:t>Asertivní práva</a:t>
            </a:r>
            <a:endParaRPr lang="cs-CZ" b="1" dirty="0">
              <a:solidFill>
                <a:srgbClr val="CC3300"/>
              </a:solidFill>
            </a:endParaRPr>
          </a:p>
        </p:txBody>
      </p:sp>
      <p:sp>
        <p:nvSpPr>
          <p:cNvPr id="7" name="Zástupný symbol pro obsah 6"/>
          <p:cNvSpPr>
            <a:spLocks noGrp="1"/>
          </p:cNvSpPr>
          <p:nvPr>
            <p:ph idx="1"/>
          </p:nvPr>
        </p:nvSpPr>
        <p:spPr/>
        <p:txBody>
          <a:bodyPr/>
          <a:lstStyle/>
          <a:p>
            <a:r>
              <a:rPr lang="cs-CZ" b="1" dirty="0" smtClean="0">
                <a:solidFill>
                  <a:srgbClr val="0070C0"/>
                </a:solidFill>
                <a:latin typeface="+mj-lt"/>
              </a:rPr>
              <a:t>Mám právo posoudit, na kolik jsem zodpovědný za řešení problémů druhých lidí</a:t>
            </a:r>
          </a:p>
          <a:p>
            <a:endParaRPr lang="cs-CZ" dirty="0" smtClean="0">
              <a:latin typeface="+mj-lt"/>
            </a:endParaRPr>
          </a:p>
          <a:p>
            <a:r>
              <a:rPr lang="cs-CZ" dirty="0" smtClean="0">
                <a:solidFill>
                  <a:srgbClr val="92D050"/>
                </a:solidFill>
              </a:rPr>
              <a:t>Manipulační pověra:</a:t>
            </a:r>
          </a:p>
          <a:p>
            <a:pPr lvl="1"/>
            <a:r>
              <a:rPr lang="cs-CZ" i="1" dirty="0" smtClean="0">
                <a:solidFill>
                  <a:srgbClr val="92D050"/>
                </a:solidFill>
              </a:rPr>
              <a:t>„Vůči některým lidem a institucím máš větší závazky, než vůči sobě. Měl bys obětovat své vlastní hodnoty a přizpůsobit se“</a:t>
            </a:r>
          </a:p>
          <a:p>
            <a:endParaRPr lang="cs-CZ" dirty="0">
              <a:latin typeface="+mj-lt"/>
            </a:endParaRPr>
          </a:p>
        </p:txBody>
      </p:sp>
      <p:pic>
        <p:nvPicPr>
          <p:cNvPr id="69634" name="Picture 2"/>
          <p:cNvPicPr>
            <a:picLocks noChangeAspect="1" noChangeArrowheads="1"/>
          </p:cNvPicPr>
          <p:nvPr/>
        </p:nvPicPr>
        <p:blipFill>
          <a:blip r:embed="rId2" cstate="print"/>
          <a:srcRect/>
          <a:stretch>
            <a:fillRect/>
          </a:stretch>
        </p:blipFill>
        <p:spPr bwMode="auto">
          <a:xfrm>
            <a:off x="3275856" y="4581128"/>
            <a:ext cx="3600400" cy="2137738"/>
          </a:xfrm>
          <a:prstGeom prst="rect">
            <a:avLst/>
          </a:prstGeom>
          <a:noFill/>
          <a:ln w="9525">
            <a:noFill/>
            <a:miter lim="800000"/>
            <a:headEnd/>
            <a:tailEnd/>
          </a:ln>
        </p:spPr>
      </p:pic>
      <p:pic>
        <p:nvPicPr>
          <p:cNvPr id="8" name="Picture 4" descr="C:\OS\Loga\logo_DEF_GIF.gif"/>
          <p:cNvPicPr>
            <a:picLocks noChangeAspect="1" noChangeArrowheads="1"/>
          </p:cNvPicPr>
          <p:nvPr/>
        </p:nvPicPr>
        <p:blipFill>
          <a:blip r:embed="rId3"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p:cTn id="13"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p:cTn id="19"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39" presetClass="entr" presetSubtype="0" accel="100000" fill="hold" nodeType="clickEffect">
                                  <p:stCondLst>
                                    <p:cond delay="0"/>
                                  </p:stCondLst>
                                  <p:childTnLst>
                                    <p:set>
                                      <p:cBhvr>
                                        <p:cTn id="24" dur="1" fill="hold">
                                          <p:stCondLst>
                                            <p:cond delay="0"/>
                                          </p:stCondLst>
                                        </p:cTn>
                                        <p:tgtEl>
                                          <p:spTgt spid="69634"/>
                                        </p:tgtEl>
                                        <p:attrNameLst>
                                          <p:attrName>style.visibility</p:attrName>
                                        </p:attrNameLst>
                                      </p:cBhvr>
                                      <p:to>
                                        <p:strVal val="visible"/>
                                      </p:to>
                                    </p:set>
                                    <p:anim calcmode="lin" valueType="num">
                                      <p:cBhvr>
                                        <p:cTn id="25" dur="500" fill="hold"/>
                                        <p:tgtEl>
                                          <p:spTgt spid="69634"/>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69634"/>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69634"/>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696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457200" y="548680"/>
            <a:ext cx="8229600" cy="1080120"/>
          </a:xfrm>
        </p:spPr>
        <p:txBody>
          <a:bodyPr/>
          <a:lstStyle/>
          <a:p>
            <a:pPr algn="ctr"/>
            <a:r>
              <a:rPr lang="cs-CZ" b="1" dirty="0" smtClean="0">
                <a:solidFill>
                  <a:srgbClr val="CC3300"/>
                </a:solidFill>
              </a:rPr>
              <a:t>Asertivní práva</a:t>
            </a:r>
            <a:endParaRPr lang="cs-CZ" b="1" dirty="0">
              <a:solidFill>
                <a:srgbClr val="CC3300"/>
              </a:solidFill>
            </a:endParaRPr>
          </a:p>
        </p:txBody>
      </p:sp>
      <p:sp>
        <p:nvSpPr>
          <p:cNvPr id="7" name="Zástupný symbol pro obsah 6"/>
          <p:cNvSpPr>
            <a:spLocks noGrp="1"/>
          </p:cNvSpPr>
          <p:nvPr>
            <p:ph idx="1"/>
          </p:nvPr>
        </p:nvSpPr>
        <p:spPr/>
        <p:txBody>
          <a:bodyPr/>
          <a:lstStyle/>
          <a:p>
            <a:r>
              <a:rPr lang="cs-CZ" b="1" dirty="0" smtClean="0">
                <a:solidFill>
                  <a:srgbClr val="0070C0"/>
                </a:solidFill>
                <a:latin typeface="+mj-lt"/>
              </a:rPr>
              <a:t>Mám právo změnit svůj názor</a:t>
            </a:r>
          </a:p>
          <a:p>
            <a:endParaRPr lang="cs-CZ" dirty="0" smtClean="0">
              <a:latin typeface="+mj-lt"/>
            </a:endParaRPr>
          </a:p>
          <a:p>
            <a:endParaRPr lang="cs-CZ" dirty="0" smtClean="0">
              <a:latin typeface="+mj-lt"/>
            </a:endParaRPr>
          </a:p>
          <a:p>
            <a:endParaRPr lang="cs-CZ" dirty="0" smtClean="0">
              <a:latin typeface="+mj-lt"/>
            </a:endParaRPr>
          </a:p>
          <a:p>
            <a:r>
              <a:rPr lang="cs-CZ" dirty="0" smtClean="0">
                <a:solidFill>
                  <a:srgbClr val="92D050"/>
                </a:solidFill>
              </a:rPr>
              <a:t>Manipulační pověra:</a:t>
            </a:r>
          </a:p>
          <a:p>
            <a:pPr lvl="1"/>
            <a:r>
              <a:rPr lang="cs-CZ" i="1" dirty="0" smtClean="0">
                <a:solidFill>
                  <a:srgbClr val="92D050"/>
                </a:solidFill>
              </a:rPr>
              <a:t>„Jakmile sis už jednou přisvojil svůj názor na věc, nikdy bys ho už neměl měnit. Musel by ses omluvit nebo přiznat, že ses mýlit, tzn. že jsi nezodpovědný, budeš se častěji mýlit a jsi neschopný vlastního rozhodnutí“</a:t>
            </a:r>
          </a:p>
          <a:p>
            <a:endParaRPr lang="cs-CZ" dirty="0">
              <a:latin typeface="+mj-lt"/>
            </a:endParaRPr>
          </a:p>
        </p:txBody>
      </p:sp>
      <p:pic>
        <p:nvPicPr>
          <p:cNvPr id="70658" name="Picture 2"/>
          <p:cNvPicPr>
            <a:picLocks noChangeAspect="1" noChangeArrowheads="1"/>
          </p:cNvPicPr>
          <p:nvPr/>
        </p:nvPicPr>
        <p:blipFill>
          <a:blip r:embed="rId2" cstate="print"/>
          <a:srcRect/>
          <a:stretch>
            <a:fillRect/>
          </a:stretch>
        </p:blipFill>
        <p:spPr bwMode="auto">
          <a:xfrm>
            <a:off x="5652120" y="1772816"/>
            <a:ext cx="2586259" cy="2376264"/>
          </a:xfrm>
          <a:prstGeom prst="rect">
            <a:avLst/>
          </a:prstGeom>
          <a:noFill/>
          <a:ln w="9525">
            <a:noFill/>
            <a:miter lim="800000"/>
            <a:headEnd/>
            <a:tailEnd/>
          </a:ln>
        </p:spPr>
      </p:pic>
      <p:pic>
        <p:nvPicPr>
          <p:cNvPr id="8" name="Picture 4" descr="C:\OS\Loga\logo_DEF_GIF.gif"/>
          <p:cNvPicPr>
            <a:picLocks noChangeAspect="1" noChangeArrowheads="1"/>
          </p:cNvPicPr>
          <p:nvPr/>
        </p:nvPicPr>
        <p:blipFill>
          <a:blip r:embed="rId3"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4" presetClass="entr" presetSubtype="0" accel="100000" fill="hold" nodeType="clickEffect">
                                  <p:stCondLst>
                                    <p:cond delay="0"/>
                                  </p:stCondLst>
                                  <p:childTnLst>
                                    <p:set>
                                      <p:cBhvr>
                                        <p:cTn id="12" dur="1" fill="hold">
                                          <p:stCondLst>
                                            <p:cond delay="0"/>
                                          </p:stCondLst>
                                        </p:cTn>
                                        <p:tgtEl>
                                          <p:spTgt spid="70658"/>
                                        </p:tgtEl>
                                        <p:attrNameLst>
                                          <p:attrName>style.visibility</p:attrName>
                                        </p:attrNameLst>
                                      </p:cBhvr>
                                      <p:to>
                                        <p:strVal val="visible"/>
                                      </p:to>
                                    </p:set>
                                    <p:anim calcmode="lin" valueType="num">
                                      <p:cBhvr>
                                        <p:cTn id="13" dur="500" fill="hold"/>
                                        <p:tgtEl>
                                          <p:spTgt spid="70658"/>
                                        </p:tgtEl>
                                        <p:attrNameLst>
                                          <p:attrName>ppt_w</p:attrName>
                                        </p:attrNameLst>
                                      </p:cBhvr>
                                      <p:tavLst>
                                        <p:tav tm="0">
                                          <p:val>
                                            <p:strVal val="#ppt_w*0.05"/>
                                          </p:val>
                                        </p:tav>
                                        <p:tav tm="100000">
                                          <p:val>
                                            <p:strVal val="#ppt_w"/>
                                          </p:val>
                                        </p:tav>
                                      </p:tavLst>
                                    </p:anim>
                                    <p:anim calcmode="lin" valueType="num">
                                      <p:cBhvr>
                                        <p:cTn id="14" dur="500" fill="hold"/>
                                        <p:tgtEl>
                                          <p:spTgt spid="70658"/>
                                        </p:tgtEl>
                                        <p:attrNameLst>
                                          <p:attrName>ppt_h</p:attrName>
                                        </p:attrNameLst>
                                      </p:cBhvr>
                                      <p:tavLst>
                                        <p:tav tm="0">
                                          <p:val>
                                            <p:strVal val="#ppt_h"/>
                                          </p:val>
                                        </p:tav>
                                        <p:tav tm="100000">
                                          <p:val>
                                            <p:strVal val="#ppt_h"/>
                                          </p:val>
                                        </p:tav>
                                      </p:tavLst>
                                    </p:anim>
                                    <p:anim calcmode="lin" valueType="num">
                                      <p:cBhvr>
                                        <p:cTn id="15" dur="500" fill="hold"/>
                                        <p:tgtEl>
                                          <p:spTgt spid="70658"/>
                                        </p:tgtEl>
                                        <p:attrNameLst>
                                          <p:attrName>ppt_x</p:attrName>
                                        </p:attrNameLst>
                                      </p:cBhvr>
                                      <p:tavLst>
                                        <p:tav tm="0">
                                          <p:val>
                                            <p:strVal val="#ppt_x-.2"/>
                                          </p:val>
                                        </p:tav>
                                        <p:tav tm="100000">
                                          <p:val>
                                            <p:strVal val="#ppt_x"/>
                                          </p:val>
                                        </p:tav>
                                      </p:tavLst>
                                    </p:anim>
                                    <p:anim calcmode="lin" valueType="num">
                                      <p:cBhvr>
                                        <p:cTn id="16" dur="500" fill="hold"/>
                                        <p:tgtEl>
                                          <p:spTgt spid="70658"/>
                                        </p:tgtEl>
                                        <p:attrNameLst>
                                          <p:attrName>ppt_y</p:attrName>
                                        </p:attrNameLst>
                                      </p:cBhvr>
                                      <p:tavLst>
                                        <p:tav tm="0">
                                          <p:val>
                                            <p:strVal val="#ppt_y"/>
                                          </p:val>
                                        </p:tav>
                                        <p:tav tm="100000">
                                          <p:val>
                                            <p:strVal val="#ppt_y"/>
                                          </p:val>
                                        </p:tav>
                                      </p:tavLst>
                                    </p:anim>
                                    <p:animEffect transition="in" filter="fade">
                                      <p:cBhvr>
                                        <p:cTn id="17" dur="500"/>
                                        <p:tgtEl>
                                          <p:spTgt spid="70658"/>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 calcmode="lin" valueType="num">
                                      <p:cBhvr>
                                        <p:cTn id="22"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 calcmode="lin" valueType="num">
                                      <p:cBhvr>
                                        <p:cTn id="28"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7">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457200" y="548680"/>
            <a:ext cx="8229600" cy="1080120"/>
          </a:xfrm>
        </p:spPr>
        <p:txBody>
          <a:bodyPr/>
          <a:lstStyle/>
          <a:p>
            <a:pPr algn="ctr"/>
            <a:r>
              <a:rPr lang="cs-CZ" b="1" dirty="0" smtClean="0">
                <a:solidFill>
                  <a:srgbClr val="CC3300"/>
                </a:solidFill>
              </a:rPr>
              <a:t>Asertivní práva</a:t>
            </a:r>
            <a:endParaRPr lang="cs-CZ" b="1" dirty="0">
              <a:solidFill>
                <a:srgbClr val="CC3300"/>
              </a:solidFill>
            </a:endParaRPr>
          </a:p>
        </p:txBody>
      </p:sp>
      <p:sp>
        <p:nvSpPr>
          <p:cNvPr id="7" name="Zástupný symbol pro obsah 6"/>
          <p:cNvSpPr>
            <a:spLocks noGrp="1"/>
          </p:cNvSpPr>
          <p:nvPr>
            <p:ph idx="1"/>
          </p:nvPr>
        </p:nvSpPr>
        <p:spPr/>
        <p:txBody>
          <a:bodyPr/>
          <a:lstStyle/>
          <a:p>
            <a:r>
              <a:rPr lang="cs-CZ" b="1" dirty="0" smtClean="0">
                <a:solidFill>
                  <a:srgbClr val="0070C0"/>
                </a:solidFill>
                <a:latin typeface="+mj-lt"/>
              </a:rPr>
              <a:t>Mám právo dělat chyby a být za ně zodpovědný</a:t>
            </a:r>
          </a:p>
          <a:p>
            <a:endParaRPr lang="cs-CZ" dirty="0" smtClean="0">
              <a:latin typeface="+mj-lt"/>
            </a:endParaRPr>
          </a:p>
          <a:p>
            <a:r>
              <a:rPr lang="cs-CZ" dirty="0" smtClean="0">
                <a:solidFill>
                  <a:srgbClr val="92D050"/>
                </a:solidFill>
              </a:rPr>
              <a:t>Manipulační pověra:</a:t>
            </a:r>
          </a:p>
          <a:p>
            <a:pPr lvl="1"/>
            <a:r>
              <a:rPr lang="cs-CZ" i="1" dirty="0" smtClean="0">
                <a:solidFill>
                  <a:srgbClr val="92D050"/>
                </a:solidFill>
              </a:rPr>
              <a:t>„Nesmíš dělat chyby. Jakmile je děláš, musíš mít pocit viny. Jiní by Tě kvůli tomu měli kontrolovat – Tebe i Tvá rozhodnutí!“</a:t>
            </a:r>
          </a:p>
          <a:p>
            <a:endParaRPr lang="cs-CZ" dirty="0">
              <a:latin typeface="+mj-lt"/>
            </a:endParaRPr>
          </a:p>
        </p:txBody>
      </p:sp>
      <p:pic>
        <p:nvPicPr>
          <p:cNvPr id="71682" name="Picture 2" descr="http://pozirac.bloguje.cz/img/20091031-ovce.jpg"/>
          <p:cNvPicPr>
            <a:picLocks noChangeAspect="1" noChangeArrowheads="1"/>
          </p:cNvPicPr>
          <p:nvPr/>
        </p:nvPicPr>
        <p:blipFill>
          <a:blip r:embed="rId2" cstate="print"/>
          <a:srcRect/>
          <a:stretch>
            <a:fillRect/>
          </a:stretch>
        </p:blipFill>
        <p:spPr bwMode="auto">
          <a:xfrm>
            <a:off x="3203848" y="4221088"/>
            <a:ext cx="3901312" cy="2462809"/>
          </a:xfrm>
          <a:prstGeom prst="rect">
            <a:avLst/>
          </a:prstGeom>
          <a:noFill/>
        </p:spPr>
      </p:pic>
      <p:pic>
        <p:nvPicPr>
          <p:cNvPr id="8" name="Picture 4" descr="C:\OS\Loga\logo_DEF_GIF.gif"/>
          <p:cNvPicPr>
            <a:picLocks noChangeAspect="1" noChangeArrowheads="1"/>
          </p:cNvPicPr>
          <p:nvPr/>
        </p:nvPicPr>
        <p:blipFill>
          <a:blip r:embed="rId3"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p:cTn id="13"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p:cTn id="19"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39" presetClass="entr" presetSubtype="0" accel="100000" fill="hold" nodeType="clickEffect">
                                  <p:stCondLst>
                                    <p:cond delay="0"/>
                                  </p:stCondLst>
                                  <p:childTnLst>
                                    <p:set>
                                      <p:cBhvr>
                                        <p:cTn id="24" dur="1" fill="hold">
                                          <p:stCondLst>
                                            <p:cond delay="0"/>
                                          </p:stCondLst>
                                        </p:cTn>
                                        <p:tgtEl>
                                          <p:spTgt spid="71682"/>
                                        </p:tgtEl>
                                        <p:attrNameLst>
                                          <p:attrName>style.visibility</p:attrName>
                                        </p:attrNameLst>
                                      </p:cBhvr>
                                      <p:to>
                                        <p:strVal val="visible"/>
                                      </p:to>
                                    </p:set>
                                    <p:anim calcmode="lin" valueType="num">
                                      <p:cBhvr>
                                        <p:cTn id="25" dur="500" fill="hold"/>
                                        <p:tgtEl>
                                          <p:spTgt spid="71682"/>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71682"/>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71682"/>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716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457200" y="548680"/>
            <a:ext cx="8229600" cy="1080120"/>
          </a:xfrm>
        </p:spPr>
        <p:txBody>
          <a:bodyPr/>
          <a:lstStyle/>
          <a:p>
            <a:pPr algn="ctr"/>
            <a:r>
              <a:rPr lang="cs-CZ" b="1" dirty="0" smtClean="0">
                <a:solidFill>
                  <a:srgbClr val="CC3300"/>
                </a:solidFill>
              </a:rPr>
              <a:t>Asertivní práva</a:t>
            </a:r>
            <a:endParaRPr lang="cs-CZ" b="1" dirty="0">
              <a:solidFill>
                <a:srgbClr val="CC3300"/>
              </a:solidFill>
            </a:endParaRPr>
          </a:p>
        </p:txBody>
      </p:sp>
      <p:sp>
        <p:nvSpPr>
          <p:cNvPr id="7" name="Zástupný symbol pro obsah 6"/>
          <p:cNvSpPr>
            <a:spLocks noGrp="1"/>
          </p:cNvSpPr>
          <p:nvPr>
            <p:ph idx="1"/>
          </p:nvPr>
        </p:nvSpPr>
        <p:spPr/>
        <p:txBody>
          <a:bodyPr/>
          <a:lstStyle/>
          <a:p>
            <a:r>
              <a:rPr lang="cs-CZ" b="1" dirty="0" smtClean="0">
                <a:solidFill>
                  <a:srgbClr val="0070C0"/>
                </a:solidFill>
                <a:latin typeface="+mj-lt"/>
              </a:rPr>
              <a:t>Mám právo říct „Já nevím“</a:t>
            </a:r>
          </a:p>
          <a:p>
            <a:endParaRPr lang="cs-CZ" dirty="0" smtClean="0">
              <a:latin typeface="+mj-lt"/>
            </a:endParaRPr>
          </a:p>
          <a:p>
            <a:r>
              <a:rPr lang="cs-CZ" dirty="0" smtClean="0">
                <a:solidFill>
                  <a:srgbClr val="92D050"/>
                </a:solidFill>
              </a:rPr>
              <a:t>Manipulační pověra:</a:t>
            </a:r>
          </a:p>
          <a:p>
            <a:pPr lvl="1"/>
            <a:r>
              <a:rPr lang="cs-CZ" i="1" dirty="0" smtClean="0">
                <a:solidFill>
                  <a:srgbClr val="92D050"/>
                </a:solidFill>
              </a:rPr>
              <a:t>„Měl bys umět odpovědět na každou otázku s ohledem důsledků Tvého chování, jinak si nezodpovědný a špatný!“</a:t>
            </a:r>
          </a:p>
          <a:p>
            <a:endParaRPr lang="cs-CZ" dirty="0">
              <a:latin typeface="+mj-lt"/>
            </a:endParaRPr>
          </a:p>
        </p:txBody>
      </p:sp>
      <p:pic>
        <p:nvPicPr>
          <p:cNvPr id="72708" name="Picture 4" descr="http://img.cas.sk/img/8/article/394599_usta-ustna-dutina-ochorenia-choroby-zuby-jazyk-udiv.jpg"/>
          <p:cNvPicPr>
            <a:picLocks noChangeAspect="1" noChangeArrowheads="1"/>
          </p:cNvPicPr>
          <p:nvPr/>
        </p:nvPicPr>
        <p:blipFill>
          <a:blip r:embed="rId2" cstate="print"/>
          <a:srcRect/>
          <a:stretch>
            <a:fillRect/>
          </a:stretch>
        </p:blipFill>
        <p:spPr bwMode="auto">
          <a:xfrm>
            <a:off x="2483768" y="4171949"/>
            <a:ext cx="4572000" cy="2686051"/>
          </a:xfrm>
          <a:prstGeom prst="rect">
            <a:avLst/>
          </a:prstGeom>
          <a:noFill/>
        </p:spPr>
      </p:pic>
      <p:pic>
        <p:nvPicPr>
          <p:cNvPr id="8" name="Picture 4" descr="C:\OS\Loga\logo_DEF_GIF.gif"/>
          <p:cNvPicPr>
            <a:picLocks noChangeAspect="1" noChangeArrowheads="1"/>
          </p:cNvPicPr>
          <p:nvPr/>
        </p:nvPicPr>
        <p:blipFill>
          <a:blip r:embed="rId3"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p:cTn id="13"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p:cTn id="19"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nodeType="clickEffect">
                                  <p:stCondLst>
                                    <p:cond delay="0"/>
                                  </p:stCondLst>
                                  <p:childTnLst>
                                    <p:set>
                                      <p:cBhvr>
                                        <p:cTn id="24" dur="1" fill="hold">
                                          <p:stCondLst>
                                            <p:cond delay="0"/>
                                          </p:stCondLst>
                                        </p:cTn>
                                        <p:tgtEl>
                                          <p:spTgt spid="72708"/>
                                        </p:tgtEl>
                                        <p:attrNameLst>
                                          <p:attrName>style.visibility</p:attrName>
                                        </p:attrNameLst>
                                      </p:cBhvr>
                                      <p:to>
                                        <p:strVal val="visible"/>
                                      </p:to>
                                    </p:set>
                                    <p:anim calcmode="lin" valueType="num">
                                      <p:cBhvr>
                                        <p:cTn id="25" dur="500" fill="hold"/>
                                        <p:tgtEl>
                                          <p:spTgt spid="72708"/>
                                        </p:tgtEl>
                                        <p:attrNameLst>
                                          <p:attrName>ppt_w</p:attrName>
                                        </p:attrNameLst>
                                      </p:cBhvr>
                                      <p:tavLst>
                                        <p:tav tm="0">
                                          <p:val>
                                            <p:strVal val="#ppt_w*2.5"/>
                                          </p:val>
                                        </p:tav>
                                        <p:tav tm="100000">
                                          <p:val>
                                            <p:strVal val="#ppt_w"/>
                                          </p:val>
                                        </p:tav>
                                      </p:tavLst>
                                    </p:anim>
                                    <p:anim calcmode="lin" valueType="num">
                                      <p:cBhvr>
                                        <p:cTn id="26" dur="500" fill="hold"/>
                                        <p:tgtEl>
                                          <p:spTgt spid="72708"/>
                                        </p:tgtEl>
                                        <p:attrNameLst>
                                          <p:attrName>ppt_h</p:attrName>
                                        </p:attrNameLst>
                                      </p:cBhvr>
                                      <p:tavLst>
                                        <p:tav tm="0">
                                          <p:val>
                                            <p:strVal val="#ppt_h*0.01"/>
                                          </p:val>
                                        </p:tav>
                                        <p:tav tm="100000">
                                          <p:val>
                                            <p:strVal val="#ppt_h"/>
                                          </p:val>
                                        </p:tav>
                                      </p:tavLst>
                                    </p:anim>
                                    <p:anim calcmode="lin" valueType="num">
                                      <p:cBhvr>
                                        <p:cTn id="27" dur="500" fill="hold"/>
                                        <p:tgtEl>
                                          <p:spTgt spid="72708"/>
                                        </p:tgtEl>
                                        <p:attrNameLst>
                                          <p:attrName>ppt_x</p:attrName>
                                        </p:attrNameLst>
                                      </p:cBhvr>
                                      <p:tavLst>
                                        <p:tav tm="0">
                                          <p:val>
                                            <p:strVal val="#ppt_x"/>
                                          </p:val>
                                        </p:tav>
                                        <p:tav tm="100000">
                                          <p:val>
                                            <p:strVal val="#ppt_x"/>
                                          </p:val>
                                        </p:tav>
                                      </p:tavLst>
                                    </p:anim>
                                    <p:anim calcmode="lin" valueType="num">
                                      <p:cBhvr>
                                        <p:cTn id="28" dur="500" fill="hold"/>
                                        <p:tgtEl>
                                          <p:spTgt spid="72708"/>
                                        </p:tgtEl>
                                        <p:attrNameLst>
                                          <p:attrName>ppt_y</p:attrName>
                                        </p:attrNameLst>
                                      </p:cBhvr>
                                      <p:tavLst>
                                        <p:tav tm="0">
                                          <p:val>
                                            <p:strVal val="#ppt_h+1"/>
                                          </p:val>
                                        </p:tav>
                                        <p:tav tm="100000">
                                          <p:val>
                                            <p:strVal val="#ppt_y"/>
                                          </p:val>
                                        </p:tav>
                                      </p:tavLst>
                                    </p:anim>
                                    <p:animEffect transition="in" filter="fade">
                                      <p:cBhvr>
                                        <p:cTn id="29" dur="500"/>
                                        <p:tgtEl>
                                          <p:spTgt spid="72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457200" y="548680"/>
            <a:ext cx="8229600" cy="1080120"/>
          </a:xfrm>
        </p:spPr>
        <p:txBody>
          <a:bodyPr/>
          <a:lstStyle/>
          <a:p>
            <a:pPr algn="ctr"/>
            <a:r>
              <a:rPr lang="cs-CZ" b="1" dirty="0" smtClean="0">
                <a:solidFill>
                  <a:srgbClr val="CC3300"/>
                </a:solidFill>
              </a:rPr>
              <a:t>Asertivní práva</a:t>
            </a:r>
            <a:endParaRPr lang="cs-CZ" b="1" dirty="0">
              <a:solidFill>
                <a:srgbClr val="CC3300"/>
              </a:solidFill>
            </a:endParaRPr>
          </a:p>
        </p:txBody>
      </p:sp>
      <p:sp>
        <p:nvSpPr>
          <p:cNvPr id="7" name="Zástupný symbol pro obsah 6"/>
          <p:cNvSpPr>
            <a:spLocks noGrp="1"/>
          </p:cNvSpPr>
          <p:nvPr>
            <p:ph idx="1"/>
          </p:nvPr>
        </p:nvSpPr>
        <p:spPr/>
        <p:txBody>
          <a:bodyPr/>
          <a:lstStyle/>
          <a:p>
            <a:r>
              <a:rPr lang="cs-CZ" b="1" dirty="0" smtClean="0">
                <a:solidFill>
                  <a:srgbClr val="0070C0"/>
                </a:solidFill>
                <a:latin typeface="+mj-lt"/>
              </a:rPr>
              <a:t>Mám právo být nezávislý na dobré vůli ostatních lidí</a:t>
            </a:r>
          </a:p>
          <a:p>
            <a:endParaRPr lang="cs-CZ" dirty="0" smtClean="0">
              <a:latin typeface="+mj-lt"/>
            </a:endParaRPr>
          </a:p>
          <a:p>
            <a:r>
              <a:rPr lang="cs-CZ" dirty="0" smtClean="0">
                <a:solidFill>
                  <a:srgbClr val="92D050"/>
                </a:solidFill>
              </a:rPr>
              <a:t>Manipulační pověra:</a:t>
            </a:r>
          </a:p>
          <a:p>
            <a:pPr lvl="1"/>
            <a:r>
              <a:rPr lang="cs-CZ" i="1" dirty="0" smtClean="0">
                <a:solidFill>
                  <a:srgbClr val="92D050"/>
                </a:solidFill>
              </a:rPr>
              <a:t>„Lidé ve Tvém okolí by k Tobě měli mít kladný vztah, potřebuješ druhé, bez nich se žít nedá! Je velmi důležité, aby Tě všichni měli rádi!“</a:t>
            </a:r>
          </a:p>
        </p:txBody>
      </p:sp>
      <p:pic>
        <p:nvPicPr>
          <p:cNvPr id="73732" name="Picture 4" descr="http://i.idnes.cz/10/102/gal/HRU23372f_42_18087516.jpg"/>
          <p:cNvPicPr>
            <a:picLocks noChangeAspect="1" noChangeArrowheads="1"/>
          </p:cNvPicPr>
          <p:nvPr/>
        </p:nvPicPr>
        <p:blipFill>
          <a:blip r:embed="rId2" cstate="print"/>
          <a:srcRect/>
          <a:stretch>
            <a:fillRect/>
          </a:stretch>
        </p:blipFill>
        <p:spPr bwMode="auto">
          <a:xfrm>
            <a:off x="4427984" y="4105275"/>
            <a:ext cx="4176464" cy="2623909"/>
          </a:xfrm>
          <a:prstGeom prst="rect">
            <a:avLst/>
          </a:prstGeom>
          <a:noFill/>
        </p:spPr>
      </p:pic>
      <p:pic>
        <p:nvPicPr>
          <p:cNvPr id="8" name="Picture 4" descr="C:\OS\Loga\logo_DEF_GIF.gif"/>
          <p:cNvPicPr>
            <a:picLocks noChangeAspect="1" noChangeArrowheads="1"/>
          </p:cNvPicPr>
          <p:nvPr/>
        </p:nvPicPr>
        <p:blipFill>
          <a:blip r:embed="rId3" cstate="print"/>
          <a:srcRect/>
          <a:stretch>
            <a:fillRect/>
          </a:stretch>
        </p:blipFill>
        <p:spPr bwMode="auto">
          <a:xfrm>
            <a:off x="7524328" y="-27384"/>
            <a:ext cx="1619672" cy="7939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p:cTn id="13"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p:cTn id="19"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39" presetClass="entr" presetSubtype="0" accel="100000" fill="hold" nodeType="clickEffect">
                                  <p:stCondLst>
                                    <p:cond delay="0"/>
                                  </p:stCondLst>
                                  <p:childTnLst>
                                    <p:set>
                                      <p:cBhvr>
                                        <p:cTn id="24" dur="1" fill="hold">
                                          <p:stCondLst>
                                            <p:cond delay="0"/>
                                          </p:stCondLst>
                                        </p:cTn>
                                        <p:tgtEl>
                                          <p:spTgt spid="73732"/>
                                        </p:tgtEl>
                                        <p:attrNameLst>
                                          <p:attrName>style.visibility</p:attrName>
                                        </p:attrNameLst>
                                      </p:cBhvr>
                                      <p:to>
                                        <p:strVal val="visible"/>
                                      </p:to>
                                    </p:set>
                                    <p:anim calcmode="lin" valueType="num">
                                      <p:cBhvr>
                                        <p:cTn id="25" dur="500" fill="hold"/>
                                        <p:tgtEl>
                                          <p:spTgt spid="73732"/>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73732"/>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73732"/>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737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457200" y="548680"/>
            <a:ext cx="8229600" cy="1080120"/>
          </a:xfrm>
        </p:spPr>
        <p:txBody>
          <a:bodyPr/>
          <a:lstStyle/>
          <a:p>
            <a:pPr algn="ctr"/>
            <a:r>
              <a:rPr lang="cs-CZ" b="1" dirty="0" smtClean="0">
                <a:solidFill>
                  <a:srgbClr val="CC3300"/>
                </a:solidFill>
              </a:rPr>
              <a:t>Asertivní práva</a:t>
            </a:r>
            <a:endParaRPr lang="cs-CZ" b="1" dirty="0">
              <a:solidFill>
                <a:srgbClr val="CC3300"/>
              </a:solidFill>
            </a:endParaRPr>
          </a:p>
        </p:txBody>
      </p:sp>
      <p:sp>
        <p:nvSpPr>
          <p:cNvPr id="7" name="Zástupný symbol pro obsah 6"/>
          <p:cNvSpPr>
            <a:spLocks noGrp="1"/>
          </p:cNvSpPr>
          <p:nvPr>
            <p:ph idx="1"/>
          </p:nvPr>
        </p:nvSpPr>
        <p:spPr/>
        <p:txBody>
          <a:bodyPr/>
          <a:lstStyle/>
          <a:p>
            <a:r>
              <a:rPr lang="cs-CZ" b="1" dirty="0" smtClean="0">
                <a:solidFill>
                  <a:srgbClr val="0070C0"/>
                </a:solidFill>
                <a:latin typeface="+mj-lt"/>
              </a:rPr>
              <a:t>Mám právo dělat nelogická rozhodnutí</a:t>
            </a:r>
          </a:p>
          <a:p>
            <a:endParaRPr lang="cs-CZ" dirty="0" smtClean="0">
              <a:latin typeface="+mj-lt"/>
            </a:endParaRPr>
          </a:p>
          <a:p>
            <a:r>
              <a:rPr lang="cs-CZ" dirty="0" smtClean="0">
                <a:solidFill>
                  <a:srgbClr val="92D050"/>
                </a:solidFill>
              </a:rPr>
              <a:t>Manipulační pověra:</a:t>
            </a:r>
          </a:p>
          <a:p>
            <a:pPr lvl="1"/>
            <a:r>
              <a:rPr lang="cs-CZ" i="1" dirty="0" smtClean="0">
                <a:solidFill>
                  <a:srgbClr val="92D050"/>
                </a:solidFill>
              </a:rPr>
              <a:t>„Měl by ses držet logiky, rozumnosti, racionality a zdůvodňování toho, co děláš! Platí přece, že logické je i rozumné!“</a:t>
            </a:r>
          </a:p>
        </p:txBody>
      </p:sp>
      <p:pic>
        <p:nvPicPr>
          <p:cNvPr id="74754" name="Picture 2" descr="http://www.logika.szm.com/opticke_klamy2/Logika01.jpg"/>
          <p:cNvPicPr>
            <a:picLocks noChangeAspect="1" noChangeArrowheads="1"/>
          </p:cNvPicPr>
          <p:nvPr/>
        </p:nvPicPr>
        <p:blipFill>
          <a:blip r:embed="rId2" cstate="print"/>
          <a:srcRect/>
          <a:stretch>
            <a:fillRect/>
          </a:stretch>
        </p:blipFill>
        <p:spPr bwMode="auto">
          <a:xfrm>
            <a:off x="6444208" y="4149080"/>
            <a:ext cx="2513100" cy="2520280"/>
          </a:xfrm>
          <a:prstGeom prst="rect">
            <a:avLst/>
          </a:prstGeom>
          <a:noFill/>
        </p:spPr>
      </p:pic>
      <p:pic>
        <p:nvPicPr>
          <p:cNvPr id="74756" name="Picture 4" descr="http://t3.gstatic.com/images?q=tbn:ANd9GcTATfMoPKfDrUft9tTnFu3KZltSknwOlkjZD5IEA9gwNh4Y9SfV"/>
          <p:cNvPicPr>
            <a:picLocks noChangeAspect="1" noChangeArrowheads="1"/>
          </p:cNvPicPr>
          <p:nvPr/>
        </p:nvPicPr>
        <p:blipFill>
          <a:blip r:embed="rId3" cstate="print"/>
          <a:srcRect/>
          <a:stretch>
            <a:fillRect/>
          </a:stretch>
        </p:blipFill>
        <p:spPr bwMode="auto">
          <a:xfrm>
            <a:off x="179512" y="4581128"/>
            <a:ext cx="2181225" cy="2095501"/>
          </a:xfrm>
          <a:prstGeom prst="rect">
            <a:avLst/>
          </a:prstGeom>
          <a:noFill/>
        </p:spPr>
      </p:pic>
      <p:pic>
        <p:nvPicPr>
          <p:cNvPr id="74758" name="Picture 6" descr="http://davidbraunstein.byl.cz/vtipy/ostatni/zenska_logika.jpg"/>
          <p:cNvPicPr>
            <a:picLocks noChangeAspect="1" noChangeArrowheads="1"/>
          </p:cNvPicPr>
          <p:nvPr/>
        </p:nvPicPr>
        <p:blipFill>
          <a:blip r:embed="rId4" cstate="print"/>
          <a:srcRect/>
          <a:stretch>
            <a:fillRect/>
          </a:stretch>
        </p:blipFill>
        <p:spPr bwMode="auto">
          <a:xfrm>
            <a:off x="3131840" y="4221088"/>
            <a:ext cx="2823220" cy="2413398"/>
          </a:xfrm>
          <a:prstGeom prst="rect">
            <a:avLst/>
          </a:prstGeom>
          <a:noFill/>
        </p:spPr>
      </p:pic>
      <p:pic>
        <p:nvPicPr>
          <p:cNvPr id="8" name="Picture 4" descr="C:\OS\Loga\logo_DEF_GIF.gif"/>
          <p:cNvPicPr>
            <a:picLocks noChangeAspect="1" noChangeArrowheads="1"/>
          </p:cNvPicPr>
          <p:nvPr/>
        </p:nvPicPr>
        <p:blipFill>
          <a:blip r:embed="rId5"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p:cTn id="13"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p:cTn id="19"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74756"/>
                                        </p:tgtEl>
                                        <p:attrNameLst>
                                          <p:attrName>style.visibility</p:attrName>
                                        </p:attrNameLst>
                                      </p:cBhvr>
                                      <p:to>
                                        <p:strVal val="visible"/>
                                      </p:to>
                                    </p:set>
                                    <p:animEffect transition="in" filter="dissolve">
                                      <p:cBhvr>
                                        <p:cTn id="25" dur="500"/>
                                        <p:tgtEl>
                                          <p:spTgt spid="74756"/>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74754"/>
                                        </p:tgtEl>
                                        <p:attrNameLst>
                                          <p:attrName>style.visibility</p:attrName>
                                        </p:attrNameLst>
                                      </p:cBhvr>
                                      <p:to>
                                        <p:strVal val="visible"/>
                                      </p:to>
                                    </p:set>
                                    <p:animEffect transition="in" filter="dissolve">
                                      <p:cBhvr>
                                        <p:cTn id="30" dur="500"/>
                                        <p:tgtEl>
                                          <p:spTgt spid="74754"/>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74758"/>
                                        </p:tgtEl>
                                        <p:attrNameLst>
                                          <p:attrName>style.visibility</p:attrName>
                                        </p:attrNameLst>
                                      </p:cBhvr>
                                      <p:to>
                                        <p:strVal val="visible"/>
                                      </p:to>
                                    </p:set>
                                    <p:animEffect transition="in" filter="dissolve">
                                      <p:cBhvr>
                                        <p:cTn id="35" dur="500"/>
                                        <p:tgtEl>
                                          <p:spTgt spid="74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457200" y="548680"/>
            <a:ext cx="8229600" cy="1080120"/>
          </a:xfrm>
        </p:spPr>
        <p:txBody>
          <a:bodyPr/>
          <a:lstStyle/>
          <a:p>
            <a:pPr algn="ctr"/>
            <a:r>
              <a:rPr lang="cs-CZ" b="1" dirty="0" smtClean="0">
                <a:solidFill>
                  <a:srgbClr val="CC3300"/>
                </a:solidFill>
              </a:rPr>
              <a:t>Asertivní práva</a:t>
            </a:r>
            <a:endParaRPr lang="cs-CZ" b="1" dirty="0">
              <a:solidFill>
                <a:srgbClr val="CC3300"/>
              </a:solidFill>
            </a:endParaRPr>
          </a:p>
        </p:txBody>
      </p:sp>
      <p:sp>
        <p:nvSpPr>
          <p:cNvPr id="7" name="Zástupný symbol pro obsah 6"/>
          <p:cNvSpPr>
            <a:spLocks noGrp="1"/>
          </p:cNvSpPr>
          <p:nvPr>
            <p:ph idx="1"/>
          </p:nvPr>
        </p:nvSpPr>
        <p:spPr/>
        <p:txBody>
          <a:bodyPr/>
          <a:lstStyle/>
          <a:p>
            <a:r>
              <a:rPr lang="cs-CZ" b="1" dirty="0" smtClean="0">
                <a:solidFill>
                  <a:srgbClr val="0070C0"/>
                </a:solidFill>
                <a:latin typeface="+mj-lt"/>
              </a:rPr>
              <a:t>Mám právo říct „já Ti nerozumím“</a:t>
            </a:r>
          </a:p>
          <a:p>
            <a:endParaRPr lang="cs-CZ" dirty="0" smtClean="0">
              <a:latin typeface="+mj-lt"/>
            </a:endParaRPr>
          </a:p>
          <a:p>
            <a:endParaRPr lang="cs-CZ" dirty="0" smtClean="0">
              <a:latin typeface="+mj-lt"/>
            </a:endParaRPr>
          </a:p>
          <a:p>
            <a:endParaRPr lang="cs-CZ" dirty="0" smtClean="0">
              <a:latin typeface="+mj-lt"/>
            </a:endParaRPr>
          </a:p>
          <a:p>
            <a:r>
              <a:rPr lang="cs-CZ" dirty="0" smtClean="0">
                <a:solidFill>
                  <a:srgbClr val="92D050"/>
                </a:solidFill>
              </a:rPr>
              <a:t>Manipulační pověra:</a:t>
            </a:r>
          </a:p>
          <a:p>
            <a:pPr lvl="1"/>
            <a:r>
              <a:rPr lang="cs-CZ" i="1" dirty="0" smtClean="0">
                <a:solidFill>
                  <a:srgbClr val="92D050"/>
                </a:solidFill>
              </a:rPr>
              <a:t>„Musíš být vnímavý a citlivý na potřeby blízkých a druhých lidí a ‚číst jejich myšlenky‘! Neděláš-li to, jsi bezcitný ignorant a nikdo Tě nemůže mít rád““</a:t>
            </a:r>
          </a:p>
          <a:p>
            <a:endParaRPr lang="cs-CZ" dirty="0">
              <a:latin typeface="+mj-lt"/>
            </a:endParaRPr>
          </a:p>
        </p:txBody>
      </p:sp>
      <p:pic>
        <p:nvPicPr>
          <p:cNvPr id="75778" name="Picture 2" descr="http://www.f-mobil.cz/User_Files/otazn%C3%ADk.jpg"/>
          <p:cNvPicPr>
            <a:picLocks noChangeAspect="1" noChangeArrowheads="1"/>
          </p:cNvPicPr>
          <p:nvPr/>
        </p:nvPicPr>
        <p:blipFill>
          <a:blip r:embed="rId2" cstate="print"/>
          <a:srcRect/>
          <a:stretch>
            <a:fillRect/>
          </a:stretch>
        </p:blipFill>
        <p:spPr bwMode="auto">
          <a:xfrm>
            <a:off x="6084168" y="1916832"/>
            <a:ext cx="2095500" cy="2095501"/>
          </a:xfrm>
          <a:prstGeom prst="rect">
            <a:avLst/>
          </a:prstGeom>
          <a:noFill/>
        </p:spPr>
      </p:pic>
      <p:pic>
        <p:nvPicPr>
          <p:cNvPr id="8" name="Picture 4" descr="C:\OS\Loga\logo_DEF_GIF.gif"/>
          <p:cNvPicPr>
            <a:picLocks noChangeAspect="1" noChangeArrowheads="1"/>
          </p:cNvPicPr>
          <p:nvPr/>
        </p:nvPicPr>
        <p:blipFill>
          <a:blip r:embed="rId3"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75778"/>
                                        </p:tgtEl>
                                        <p:attrNameLst>
                                          <p:attrName>style.visibility</p:attrName>
                                        </p:attrNameLst>
                                      </p:cBhvr>
                                      <p:to>
                                        <p:strVal val="visible"/>
                                      </p:to>
                                    </p:set>
                                    <p:animEffect transition="in" filter="dissolve">
                                      <p:cBhvr>
                                        <p:cTn id="13" dur="500"/>
                                        <p:tgtEl>
                                          <p:spTgt spid="75778"/>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 calcmode="lin" valueType="num">
                                      <p:cBhvr>
                                        <p:cTn id="18"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19" dur="500" fill="hold"/>
                                        <p:tgtEl>
                                          <p:spTgt spid="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 calcmode="lin" valueType="num">
                                      <p:cBhvr>
                                        <p:cTn id="24"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25" dur="500" fill="hold"/>
                                        <p:tgtEl>
                                          <p:spTgt spid="7">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852704"/>
          </a:xfrm>
        </p:spPr>
        <p:txBody>
          <a:bodyPr>
            <a:normAutofit/>
          </a:bodyPr>
          <a:lstStyle/>
          <a:p>
            <a:pPr algn="ctr"/>
            <a:r>
              <a:rPr lang="cs-CZ" sz="2800" dirty="0" smtClean="0"/>
              <a:t>Každé sdělení má dvě roviny – obsahovou a vztahovou</a:t>
            </a:r>
            <a:endParaRPr lang="cs-CZ" sz="2800" dirty="0"/>
          </a:p>
        </p:txBody>
      </p:sp>
      <p:sp>
        <p:nvSpPr>
          <p:cNvPr id="3" name="Zástupný symbol pro obsah 2"/>
          <p:cNvSpPr>
            <a:spLocks noGrp="1"/>
          </p:cNvSpPr>
          <p:nvPr>
            <p:ph sz="half" idx="1"/>
          </p:nvPr>
        </p:nvSpPr>
        <p:spPr/>
        <p:txBody>
          <a:bodyPr/>
          <a:lstStyle/>
          <a:p>
            <a:r>
              <a:rPr lang="cs-CZ" dirty="0" smtClean="0">
                <a:latin typeface="+mj-lt"/>
              </a:rPr>
              <a:t>Obsahová rovina</a:t>
            </a:r>
          </a:p>
          <a:p>
            <a:pPr lvl="1">
              <a:buNone/>
            </a:pPr>
            <a:r>
              <a:rPr lang="cs-CZ" dirty="0" smtClean="0">
                <a:latin typeface="+mj-lt"/>
              </a:rPr>
              <a:t>= věcná informovanost</a:t>
            </a:r>
          </a:p>
          <a:p>
            <a:pPr>
              <a:buNone/>
            </a:pPr>
            <a:endParaRPr lang="cs-CZ" dirty="0">
              <a:latin typeface="+mj-lt"/>
            </a:endParaRPr>
          </a:p>
        </p:txBody>
      </p:sp>
      <p:sp>
        <p:nvSpPr>
          <p:cNvPr id="4" name="Zástupný symbol pro obsah 3"/>
          <p:cNvSpPr>
            <a:spLocks noGrp="1"/>
          </p:cNvSpPr>
          <p:nvPr>
            <p:ph sz="half" idx="2"/>
          </p:nvPr>
        </p:nvSpPr>
        <p:spPr/>
        <p:txBody>
          <a:bodyPr/>
          <a:lstStyle/>
          <a:p>
            <a:r>
              <a:rPr lang="cs-CZ" dirty="0" smtClean="0">
                <a:latin typeface="+mj-lt"/>
              </a:rPr>
              <a:t>Vztahová rovina</a:t>
            </a:r>
          </a:p>
          <a:p>
            <a:pPr lvl="1"/>
            <a:r>
              <a:rPr lang="cs-CZ" dirty="0" smtClean="0">
                <a:latin typeface="+mj-lt"/>
              </a:rPr>
              <a:t>Charakterizuje:</a:t>
            </a:r>
          </a:p>
          <a:p>
            <a:pPr lvl="1"/>
            <a:r>
              <a:rPr lang="cs-CZ" sz="2000" dirty="0" smtClean="0">
                <a:latin typeface="+mj-lt"/>
              </a:rPr>
              <a:t>Vzájemný vztah komunikujících</a:t>
            </a:r>
          </a:p>
          <a:p>
            <a:pPr lvl="1"/>
            <a:r>
              <a:rPr lang="cs-CZ" sz="2000" dirty="0" smtClean="0">
                <a:latin typeface="+mj-lt"/>
              </a:rPr>
              <a:t>Význam informace v kontextu tohoto vztahu</a:t>
            </a:r>
          </a:p>
          <a:p>
            <a:pPr lvl="2"/>
            <a:r>
              <a:rPr lang="cs-CZ" sz="1600" dirty="0" smtClean="0">
                <a:latin typeface="+mj-lt"/>
              </a:rPr>
              <a:t>Nařizování</a:t>
            </a:r>
          </a:p>
          <a:p>
            <a:pPr lvl="2"/>
            <a:r>
              <a:rPr lang="cs-CZ" sz="1600" dirty="0" smtClean="0">
                <a:latin typeface="+mj-lt"/>
              </a:rPr>
              <a:t>Žádání</a:t>
            </a:r>
          </a:p>
          <a:p>
            <a:pPr lvl="2"/>
            <a:r>
              <a:rPr lang="cs-CZ" sz="1600" dirty="0" smtClean="0">
                <a:latin typeface="+mj-lt"/>
              </a:rPr>
              <a:t>Zákaz</a:t>
            </a:r>
          </a:p>
          <a:p>
            <a:pPr lvl="2"/>
            <a:endParaRPr lang="cs-CZ" sz="1600" dirty="0">
              <a:latin typeface="+mj-lt"/>
            </a:endParaRPr>
          </a:p>
        </p:txBody>
      </p:sp>
      <p:pic>
        <p:nvPicPr>
          <p:cNvPr id="53250" name="Picture 2" descr="http://www.mineralfit.cz/images/prace-a-kariera/obrazek/3982.jpg"/>
          <p:cNvPicPr>
            <a:picLocks noChangeAspect="1" noChangeArrowheads="1"/>
          </p:cNvPicPr>
          <p:nvPr/>
        </p:nvPicPr>
        <p:blipFill>
          <a:blip r:embed="rId2" cstate="print"/>
          <a:srcRect/>
          <a:stretch>
            <a:fillRect/>
          </a:stretch>
        </p:blipFill>
        <p:spPr bwMode="auto">
          <a:xfrm>
            <a:off x="467544" y="3212976"/>
            <a:ext cx="3686175" cy="2133601"/>
          </a:xfrm>
          <a:prstGeom prst="rect">
            <a:avLst/>
          </a:prstGeom>
          <a:noFill/>
        </p:spPr>
      </p:pic>
      <p:pic>
        <p:nvPicPr>
          <p:cNvPr id="7" name="Picture 4" descr="C:\OS\Loga\logo_DEF_GIF.gif"/>
          <p:cNvPicPr>
            <a:picLocks noChangeAspect="1" noChangeArrowheads="1"/>
          </p:cNvPicPr>
          <p:nvPr/>
        </p:nvPicPr>
        <p:blipFill>
          <a:blip r:embed="rId3"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p:cTn id="25"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p:cTn id="3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p:cTn id="37"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p:cTn id="43"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4">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 calcmode="lin" valueType="num">
                                      <p:cBhvr>
                                        <p:cTn id="49"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 calcmode="lin" valueType="num">
                                      <p:cBhvr>
                                        <p:cTn id="55"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6" dur="500" fill="hold"/>
                                        <p:tgtEl>
                                          <p:spTgt spid="4">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457200" y="548680"/>
            <a:ext cx="8229600" cy="1080120"/>
          </a:xfrm>
        </p:spPr>
        <p:txBody>
          <a:bodyPr/>
          <a:lstStyle/>
          <a:p>
            <a:pPr algn="ctr"/>
            <a:r>
              <a:rPr lang="cs-CZ" b="1" dirty="0" smtClean="0">
                <a:solidFill>
                  <a:srgbClr val="CC3300"/>
                </a:solidFill>
              </a:rPr>
              <a:t>Asertivní práva</a:t>
            </a:r>
            <a:endParaRPr lang="cs-CZ" b="1" dirty="0">
              <a:solidFill>
                <a:srgbClr val="CC3300"/>
              </a:solidFill>
            </a:endParaRPr>
          </a:p>
        </p:txBody>
      </p:sp>
      <p:sp>
        <p:nvSpPr>
          <p:cNvPr id="7" name="Zástupný symbol pro obsah 6"/>
          <p:cNvSpPr>
            <a:spLocks noGrp="1"/>
          </p:cNvSpPr>
          <p:nvPr>
            <p:ph idx="1"/>
          </p:nvPr>
        </p:nvSpPr>
        <p:spPr/>
        <p:txBody>
          <a:bodyPr/>
          <a:lstStyle/>
          <a:p>
            <a:r>
              <a:rPr lang="cs-CZ" b="1" dirty="0" smtClean="0">
                <a:solidFill>
                  <a:srgbClr val="0070C0"/>
                </a:solidFill>
                <a:latin typeface="+mj-lt"/>
              </a:rPr>
              <a:t>Mám právo říct „je mi to jedno“</a:t>
            </a:r>
          </a:p>
          <a:p>
            <a:r>
              <a:rPr lang="cs-CZ" dirty="0" smtClean="0">
                <a:solidFill>
                  <a:srgbClr val="92D050"/>
                </a:solidFill>
              </a:rPr>
              <a:t>Manipulační pověra:</a:t>
            </a:r>
          </a:p>
          <a:p>
            <a:pPr lvl="1"/>
            <a:r>
              <a:rPr lang="cs-CZ" i="1" dirty="0" smtClean="0">
                <a:solidFill>
                  <a:srgbClr val="92D050"/>
                </a:solidFill>
              </a:rPr>
              <a:t>„Musíš se snažit být lepší a dokonalejší. Asi se Ti to nepodaří, ale musíš se o to ze všech sil neustále snažit! Neuposlechneš-li, jsi líný, bezcenný a nezasloužíš si ničí respekt ani úctu“</a:t>
            </a:r>
          </a:p>
        </p:txBody>
      </p:sp>
      <p:pic>
        <p:nvPicPr>
          <p:cNvPr id="73734" name="Picture 6" descr="http://www.zaria.cz/content/articles/975/article-zklamani.jpg"/>
          <p:cNvPicPr>
            <a:picLocks noChangeAspect="1" noChangeArrowheads="1"/>
          </p:cNvPicPr>
          <p:nvPr/>
        </p:nvPicPr>
        <p:blipFill>
          <a:blip r:embed="rId2" cstate="print"/>
          <a:srcRect/>
          <a:stretch>
            <a:fillRect/>
          </a:stretch>
        </p:blipFill>
        <p:spPr bwMode="auto">
          <a:xfrm>
            <a:off x="4572000" y="4149080"/>
            <a:ext cx="3810000" cy="2524126"/>
          </a:xfrm>
          <a:prstGeom prst="rect">
            <a:avLst/>
          </a:prstGeom>
          <a:noFill/>
        </p:spPr>
      </p:pic>
      <p:pic>
        <p:nvPicPr>
          <p:cNvPr id="8" name="Picture 4" descr="C:\OS\Loga\logo_DEF_GIF.gif"/>
          <p:cNvPicPr>
            <a:picLocks noChangeAspect="1" noChangeArrowheads="1"/>
          </p:cNvPicPr>
          <p:nvPr/>
        </p:nvPicPr>
        <p:blipFill>
          <a:blip r:embed="rId3"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p:cTn id="13"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p:cTn id="19"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39" presetClass="entr" presetSubtype="0" accel="100000" fill="hold" nodeType="clickEffect">
                                  <p:stCondLst>
                                    <p:cond delay="0"/>
                                  </p:stCondLst>
                                  <p:childTnLst>
                                    <p:set>
                                      <p:cBhvr>
                                        <p:cTn id="24" dur="1" fill="hold">
                                          <p:stCondLst>
                                            <p:cond delay="0"/>
                                          </p:stCondLst>
                                        </p:cTn>
                                        <p:tgtEl>
                                          <p:spTgt spid="73734"/>
                                        </p:tgtEl>
                                        <p:attrNameLst>
                                          <p:attrName>style.visibility</p:attrName>
                                        </p:attrNameLst>
                                      </p:cBhvr>
                                      <p:to>
                                        <p:strVal val="visible"/>
                                      </p:to>
                                    </p:set>
                                    <p:anim calcmode="lin" valueType="num">
                                      <p:cBhvr>
                                        <p:cTn id="25" dur="500" fill="hold"/>
                                        <p:tgtEl>
                                          <p:spTgt spid="73734"/>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73734"/>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73734"/>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737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457200" y="548680"/>
            <a:ext cx="8229600" cy="1080120"/>
          </a:xfrm>
        </p:spPr>
        <p:txBody>
          <a:bodyPr/>
          <a:lstStyle/>
          <a:p>
            <a:pPr algn="ctr"/>
            <a:r>
              <a:rPr lang="cs-CZ" b="1" dirty="0" smtClean="0">
                <a:solidFill>
                  <a:srgbClr val="CC3300"/>
                </a:solidFill>
              </a:rPr>
              <a:t>Asertivní práva</a:t>
            </a:r>
            <a:endParaRPr lang="cs-CZ" b="1" dirty="0">
              <a:solidFill>
                <a:srgbClr val="CC3300"/>
              </a:solidFill>
            </a:endParaRPr>
          </a:p>
        </p:txBody>
      </p:sp>
      <p:sp>
        <p:nvSpPr>
          <p:cNvPr id="7" name="Zástupný symbol pro obsah 6"/>
          <p:cNvSpPr>
            <a:spLocks noGrp="1"/>
          </p:cNvSpPr>
          <p:nvPr>
            <p:ph idx="1"/>
          </p:nvPr>
        </p:nvSpPr>
        <p:spPr>
          <a:xfrm>
            <a:off x="457200" y="1935480"/>
            <a:ext cx="7715200" cy="4389120"/>
          </a:xfrm>
        </p:spPr>
        <p:txBody>
          <a:bodyPr/>
          <a:lstStyle/>
          <a:p>
            <a:r>
              <a:rPr lang="cs-CZ" b="1" dirty="0" smtClean="0">
                <a:solidFill>
                  <a:srgbClr val="0070C0"/>
                </a:solidFill>
                <a:latin typeface="+mj-lt"/>
              </a:rPr>
              <a:t>Mám právo rozhodnout se, zda budu jednat asertivně, či nikoliv</a:t>
            </a:r>
          </a:p>
          <a:p>
            <a:endParaRPr lang="cs-CZ" dirty="0" smtClean="0">
              <a:latin typeface="+mj-lt"/>
            </a:endParaRPr>
          </a:p>
          <a:p>
            <a:endParaRPr lang="cs-CZ" dirty="0" smtClean="0">
              <a:latin typeface="+mj-lt"/>
            </a:endParaRPr>
          </a:p>
          <a:p>
            <a:endParaRPr lang="cs-CZ" dirty="0" smtClean="0">
              <a:latin typeface="+mj-lt"/>
            </a:endParaRPr>
          </a:p>
          <a:p>
            <a:r>
              <a:rPr lang="cs-CZ" dirty="0" smtClean="0">
                <a:solidFill>
                  <a:srgbClr val="92D050"/>
                </a:solidFill>
              </a:rPr>
              <a:t>Manipulační pověra:</a:t>
            </a:r>
          </a:p>
          <a:p>
            <a:pPr lvl="1"/>
            <a:r>
              <a:rPr lang="cs-CZ" i="1" dirty="0" smtClean="0">
                <a:solidFill>
                  <a:srgbClr val="92D050"/>
                </a:solidFill>
              </a:rPr>
              <a:t>„Asertivní jednání je správné a proto je potřeba užívat ho vždy a všude. Jinak manipuluji a jsem agresivní““</a:t>
            </a:r>
          </a:p>
          <a:p>
            <a:endParaRPr lang="cs-CZ" dirty="0">
              <a:latin typeface="+mj-lt"/>
            </a:endParaRPr>
          </a:p>
        </p:txBody>
      </p:sp>
      <p:pic>
        <p:nvPicPr>
          <p:cNvPr id="77826" name="Picture 2" descr="http://t3.gstatic.com/images?q=tbn:ANd9GcRHyrPxCb5tTnEKDg_5nNAnfw8rcnRBhbK9wLbuBRbaNwJNu7sf"/>
          <p:cNvPicPr>
            <a:picLocks noChangeAspect="1" noChangeArrowheads="1"/>
          </p:cNvPicPr>
          <p:nvPr/>
        </p:nvPicPr>
        <p:blipFill>
          <a:blip r:embed="rId2" cstate="print"/>
          <a:srcRect/>
          <a:stretch>
            <a:fillRect/>
          </a:stretch>
        </p:blipFill>
        <p:spPr bwMode="auto">
          <a:xfrm>
            <a:off x="7092280" y="1988840"/>
            <a:ext cx="1800225" cy="2543175"/>
          </a:xfrm>
          <a:prstGeom prst="rect">
            <a:avLst/>
          </a:prstGeom>
          <a:noFill/>
        </p:spPr>
      </p:pic>
      <p:pic>
        <p:nvPicPr>
          <p:cNvPr id="8" name="Picture 4" descr="C:\OS\Loga\logo_DEF_GIF.gif"/>
          <p:cNvPicPr>
            <a:picLocks noChangeAspect="1" noChangeArrowheads="1"/>
          </p:cNvPicPr>
          <p:nvPr/>
        </p:nvPicPr>
        <p:blipFill>
          <a:blip r:embed="rId3"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77826"/>
                                        </p:tgtEl>
                                        <p:attrNameLst>
                                          <p:attrName>style.visibility</p:attrName>
                                        </p:attrNameLst>
                                      </p:cBhvr>
                                      <p:to>
                                        <p:strVal val="visible"/>
                                      </p:to>
                                    </p:set>
                                    <p:animEffect transition="in" filter="dissolve">
                                      <p:cBhvr>
                                        <p:cTn id="13" dur="500"/>
                                        <p:tgtEl>
                                          <p:spTgt spid="77826"/>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 calcmode="lin" valueType="num">
                                      <p:cBhvr>
                                        <p:cTn id="18"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19" dur="500" fill="hold"/>
                                        <p:tgtEl>
                                          <p:spTgt spid="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 calcmode="lin" valueType="num">
                                      <p:cBhvr>
                                        <p:cTn id="24"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25" dur="500" fill="hold"/>
                                        <p:tgtEl>
                                          <p:spTgt spid="7">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457200" y="548680"/>
            <a:ext cx="8229600" cy="1080120"/>
          </a:xfrm>
        </p:spPr>
        <p:txBody>
          <a:bodyPr/>
          <a:lstStyle/>
          <a:p>
            <a:pPr algn="ctr"/>
            <a:r>
              <a:rPr lang="cs-CZ" b="1" dirty="0" smtClean="0">
                <a:solidFill>
                  <a:srgbClr val="CC3300"/>
                </a:solidFill>
              </a:rPr>
              <a:t>Aktivní naslouchání</a:t>
            </a:r>
            <a:endParaRPr lang="cs-CZ" b="1" dirty="0">
              <a:solidFill>
                <a:srgbClr val="CC3300"/>
              </a:solidFill>
            </a:endParaRPr>
          </a:p>
        </p:txBody>
      </p:sp>
      <p:sp>
        <p:nvSpPr>
          <p:cNvPr id="7" name="Zástupný symbol pro obsah 6"/>
          <p:cNvSpPr>
            <a:spLocks noGrp="1"/>
          </p:cNvSpPr>
          <p:nvPr>
            <p:ph idx="1"/>
          </p:nvPr>
        </p:nvSpPr>
        <p:spPr/>
        <p:txBody>
          <a:bodyPr/>
          <a:lstStyle/>
          <a:p>
            <a:r>
              <a:rPr lang="cs-CZ" dirty="0" smtClean="0">
                <a:latin typeface="+mj-lt"/>
              </a:rPr>
              <a:t>Podstatná schopnost manažerů při vyjednávání</a:t>
            </a:r>
          </a:p>
          <a:p>
            <a:r>
              <a:rPr lang="cs-CZ" dirty="0" smtClean="0">
                <a:latin typeface="+mj-lt"/>
              </a:rPr>
              <a:t>Nejpoužívanější techniky aktivního naslouchání, které </a:t>
            </a:r>
            <a:r>
              <a:rPr lang="cs-CZ" dirty="0" err="1" smtClean="0">
                <a:latin typeface="+mj-lt"/>
              </a:rPr>
              <a:t>facilitují</a:t>
            </a:r>
            <a:r>
              <a:rPr lang="cs-CZ" dirty="0" smtClean="0">
                <a:latin typeface="+mj-lt"/>
              </a:rPr>
              <a:t> konflikty a pomáhají jim předcházet:</a:t>
            </a:r>
          </a:p>
          <a:p>
            <a:pPr lvl="1"/>
            <a:r>
              <a:rPr lang="cs-CZ" dirty="0" smtClean="0">
                <a:solidFill>
                  <a:srgbClr val="92D050"/>
                </a:solidFill>
                <a:latin typeface="+mj-lt"/>
              </a:rPr>
              <a:t>Povzbuzování</a:t>
            </a:r>
          </a:p>
          <a:p>
            <a:pPr lvl="1"/>
            <a:r>
              <a:rPr lang="cs-CZ" dirty="0" smtClean="0">
                <a:solidFill>
                  <a:srgbClr val="92D050"/>
                </a:solidFill>
                <a:latin typeface="+mj-lt"/>
              </a:rPr>
              <a:t>Objasňování</a:t>
            </a:r>
          </a:p>
          <a:p>
            <a:pPr lvl="1"/>
            <a:r>
              <a:rPr lang="cs-CZ" dirty="0" smtClean="0">
                <a:solidFill>
                  <a:srgbClr val="92D050"/>
                </a:solidFill>
                <a:latin typeface="+mj-lt"/>
              </a:rPr>
              <a:t>Parafrázování</a:t>
            </a:r>
          </a:p>
          <a:p>
            <a:pPr lvl="1"/>
            <a:r>
              <a:rPr lang="cs-CZ" dirty="0" smtClean="0">
                <a:solidFill>
                  <a:srgbClr val="92D050"/>
                </a:solidFill>
                <a:latin typeface="+mj-lt"/>
              </a:rPr>
              <a:t>Zrcadlení pocitu</a:t>
            </a:r>
          </a:p>
          <a:p>
            <a:pPr lvl="1"/>
            <a:r>
              <a:rPr lang="cs-CZ" dirty="0" smtClean="0">
                <a:solidFill>
                  <a:srgbClr val="92D050"/>
                </a:solidFill>
                <a:latin typeface="+mj-lt"/>
              </a:rPr>
              <a:t>Shrnutí</a:t>
            </a:r>
          </a:p>
          <a:p>
            <a:pPr lvl="1"/>
            <a:r>
              <a:rPr lang="cs-CZ" dirty="0" smtClean="0">
                <a:solidFill>
                  <a:srgbClr val="92D050"/>
                </a:solidFill>
                <a:latin typeface="+mj-lt"/>
              </a:rPr>
              <a:t>Ocenění</a:t>
            </a:r>
          </a:p>
        </p:txBody>
      </p:sp>
      <p:pic>
        <p:nvPicPr>
          <p:cNvPr id="1026" name="Picture 2"/>
          <p:cNvPicPr>
            <a:picLocks noChangeAspect="1" noChangeArrowheads="1"/>
          </p:cNvPicPr>
          <p:nvPr/>
        </p:nvPicPr>
        <p:blipFill>
          <a:blip r:embed="rId2" cstate="print"/>
          <a:srcRect/>
          <a:stretch>
            <a:fillRect/>
          </a:stretch>
        </p:blipFill>
        <p:spPr bwMode="auto">
          <a:xfrm>
            <a:off x="4644008" y="3429000"/>
            <a:ext cx="1800225" cy="2543175"/>
          </a:xfrm>
          <a:prstGeom prst="rect">
            <a:avLst/>
          </a:prstGeom>
          <a:noFill/>
          <a:ln w="9525">
            <a:noFill/>
            <a:miter lim="800000"/>
            <a:headEnd/>
            <a:tailEnd/>
          </a:ln>
        </p:spPr>
      </p:pic>
      <p:pic>
        <p:nvPicPr>
          <p:cNvPr id="8" name="Picture 4" descr="C:\OS\Loga\logo_DEF_GIF.gif"/>
          <p:cNvPicPr>
            <a:picLocks noChangeAspect="1" noChangeArrowheads="1"/>
          </p:cNvPicPr>
          <p:nvPr/>
        </p:nvPicPr>
        <p:blipFill>
          <a:blip r:embed="rId3"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457200" y="548680"/>
            <a:ext cx="8229600" cy="1080120"/>
          </a:xfrm>
        </p:spPr>
        <p:txBody>
          <a:bodyPr/>
          <a:lstStyle/>
          <a:p>
            <a:pPr algn="ctr"/>
            <a:r>
              <a:rPr lang="cs-CZ" b="1" dirty="0" smtClean="0">
                <a:solidFill>
                  <a:srgbClr val="CC3300"/>
                </a:solidFill>
              </a:rPr>
              <a:t>Povzbuzování</a:t>
            </a:r>
            <a:endParaRPr lang="cs-CZ" b="1" dirty="0">
              <a:solidFill>
                <a:srgbClr val="CC3300"/>
              </a:solidFill>
            </a:endParaRPr>
          </a:p>
        </p:txBody>
      </p:sp>
      <p:sp>
        <p:nvSpPr>
          <p:cNvPr id="7" name="Zástupný symbol pro obsah 6"/>
          <p:cNvSpPr>
            <a:spLocks noGrp="1"/>
          </p:cNvSpPr>
          <p:nvPr>
            <p:ph idx="1"/>
          </p:nvPr>
        </p:nvSpPr>
        <p:spPr>
          <a:xfrm>
            <a:off x="1691680" y="1935480"/>
            <a:ext cx="6995120" cy="4389120"/>
          </a:xfrm>
        </p:spPr>
        <p:txBody>
          <a:bodyPr>
            <a:normAutofit/>
          </a:bodyPr>
          <a:lstStyle/>
          <a:p>
            <a:pPr lvl="8"/>
            <a:r>
              <a:rPr lang="cs-CZ" sz="2800" dirty="0" smtClean="0">
                <a:latin typeface="+mj-lt"/>
              </a:rPr>
              <a:t>Projevení zájmu</a:t>
            </a:r>
          </a:p>
          <a:p>
            <a:pPr lvl="8"/>
            <a:r>
              <a:rPr lang="cs-CZ" sz="2800" dirty="0" smtClean="0">
                <a:latin typeface="+mj-lt"/>
              </a:rPr>
              <a:t>Povzbuzení mluvčího k dalšímu hovoru</a:t>
            </a:r>
          </a:p>
          <a:p>
            <a:pPr lvl="8"/>
            <a:r>
              <a:rPr lang="cs-CZ" sz="2800" dirty="0" smtClean="0">
                <a:latin typeface="+mj-lt"/>
              </a:rPr>
              <a:t>Používání neutrálních slov</a:t>
            </a:r>
          </a:p>
          <a:p>
            <a:pPr lvl="8"/>
            <a:r>
              <a:rPr lang="cs-CZ" sz="2800" dirty="0" smtClean="0">
                <a:latin typeface="+mj-lt"/>
              </a:rPr>
              <a:t>Nevyslovujte souhlas ani nesouhlas</a:t>
            </a:r>
          </a:p>
          <a:p>
            <a:pPr lvl="8"/>
            <a:endParaRPr lang="cs-CZ" sz="2800" dirty="0" smtClean="0">
              <a:latin typeface="+mj-lt"/>
            </a:endParaRPr>
          </a:p>
          <a:p>
            <a:r>
              <a:rPr lang="cs-CZ" sz="2800" i="1" dirty="0" smtClean="0">
                <a:solidFill>
                  <a:srgbClr val="92D050"/>
                </a:solidFill>
                <a:latin typeface="+mj-lt"/>
              </a:rPr>
              <a:t>Např.: „Řekněte mi o tom více prosím…“</a:t>
            </a:r>
          </a:p>
        </p:txBody>
      </p:sp>
      <p:pic>
        <p:nvPicPr>
          <p:cNvPr id="2050" name="Picture 2"/>
          <p:cNvPicPr>
            <a:picLocks noChangeAspect="1" noChangeArrowheads="1"/>
          </p:cNvPicPr>
          <p:nvPr/>
        </p:nvPicPr>
        <p:blipFill>
          <a:blip r:embed="rId2" cstate="print"/>
          <a:srcRect/>
          <a:stretch>
            <a:fillRect/>
          </a:stretch>
        </p:blipFill>
        <p:spPr bwMode="auto">
          <a:xfrm>
            <a:off x="1043608" y="2492896"/>
            <a:ext cx="2466975" cy="1847850"/>
          </a:xfrm>
          <a:prstGeom prst="rect">
            <a:avLst/>
          </a:prstGeom>
          <a:noFill/>
          <a:ln w="9525">
            <a:noFill/>
            <a:miter lim="800000"/>
            <a:headEnd/>
            <a:tailEnd/>
          </a:ln>
        </p:spPr>
      </p:pic>
      <p:pic>
        <p:nvPicPr>
          <p:cNvPr id="8" name="Picture 4" descr="C:\OS\Loga\logo_DEF_GIF.gif"/>
          <p:cNvPicPr>
            <a:picLocks noChangeAspect="1" noChangeArrowheads="1"/>
          </p:cNvPicPr>
          <p:nvPr/>
        </p:nvPicPr>
        <p:blipFill>
          <a:blip r:embed="rId3"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457200" y="548680"/>
            <a:ext cx="8229600" cy="1080120"/>
          </a:xfrm>
        </p:spPr>
        <p:txBody>
          <a:bodyPr/>
          <a:lstStyle/>
          <a:p>
            <a:pPr algn="ctr"/>
            <a:r>
              <a:rPr lang="cs-CZ" b="1" dirty="0" smtClean="0">
                <a:solidFill>
                  <a:srgbClr val="CC3300"/>
                </a:solidFill>
              </a:rPr>
              <a:t>Objasňování</a:t>
            </a:r>
            <a:endParaRPr lang="cs-CZ" b="1" dirty="0">
              <a:solidFill>
                <a:srgbClr val="CC3300"/>
              </a:solidFill>
            </a:endParaRPr>
          </a:p>
        </p:txBody>
      </p:sp>
      <p:sp>
        <p:nvSpPr>
          <p:cNvPr id="7" name="Zástupný symbol pro obsah 6"/>
          <p:cNvSpPr>
            <a:spLocks noGrp="1"/>
          </p:cNvSpPr>
          <p:nvPr>
            <p:ph idx="1"/>
          </p:nvPr>
        </p:nvSpPr>
        <p:spPr>
          <a:xfrm>
            <a:off x="1691680" y="1935480"/>
            <a:ext cx="6995120" cy="4389120"/>
          </a:xfrm>
        </p:spPr>
        <p:txBody>
          <a:bodyPr>
            <a:normAutofit/>
          </a:bodyPr>
          <a:lstStyle/>
          <a:p>
            <a:pPr lvl="8"/>
            <a:r>
              <a:rPr lang="cs-CZ" sz="2800" dirty="0" smtClean="0">
                <a:latin typeface="+mj-lt"/>
              </a:rPr>
              <a:t>Objasníme, co druhý říká</a:t>
            </a:r>
          </a:p>
          <a:p>
            <a:pPr lvl="8"/>
            <a:r>
              <a:rPr lang="cs-CZ" sz="2800" dirty="0" smtClean="0">
                <a:latin typeface="+mj-lt"/>
              </a:rPr>
              <a:t>Získáváme víc informací</a:t>
            </a:r>
          </a:p>
          <a:p>
            <a:pPr lvl="8"/>
            <a:r>
              <a:rPr lang="cs-CZ" sz="2800" dirty="0" smtClean="0">
                <a:latin typeface="+mj-lt"/>
              </a:rPr>
              <a:t>Pomoc mluvčímu, aby viděl víc hledisek problému</a:t>
            </a:r>
          </a:p>
          <a:p>
            <a:pPr lvl="8"/>
            <a:r>
              <a:rPr lang="cs-CZ" sz="2800" dirty="0" smtClean="0">
                <a:latin typeface="+mj-lt"/>
              </a:rPr>
              <a:t>Otevřené otázky napomáhají mluvčímu k dalšímu vysvětlování</a:t>
            </a:r>
          </a:p>
          <a:p>
            <a:pPr lvl="8"/>
            <a:endParaRPr lang="cs-CZ" sz="2800" dirty="0" smtClean="0">
              <a:latin typeface="+mj-lt"/>
            </a:endParaRPr>
          </a:p>
          <a:p>
            <a:r>
              <a:rPr lang="cs-CZ" sz="2800" i="1" dirty="0" smtClean="0">
                <a:solidFill>
                  <a:srgbClr val="92D050"/>
                </a:solidFill>
                <a:latin typeface="+mj-lt"/>
              </a:rPr>
              <a:t>Např.: „Co jste si o tom myslel?“</a:t>
            </a:r>
          </a:p>
        </p:txBody>
      </p:sp>
      <p:pic>
        <p:nvPicPr>
          <p:cNvPr id="3074" name="Picture 2"/>
          <p:cNvPicPr>
            <a:picLocks noChangeAspect="1" noChangeArrowheads="1"/>
          </p:cNvPicPr>
          <p:nvPr/>
        </p:nvPicPr>
        <p:blipFill>
          <a:blip r:embed="rId2" cstate="print"/>
          <a:srcRect/>
          <a:stretch>
            <a:fillRect/>
          </a:stretch>
        </p:blipFill>
        <p:spPr bwMode="auto">
          <a:xfrm>
            <a:off x="1043608" y="2420888"/>
            <a:ext cx="1943100" cy="2352675"/>
          </a:xfrm>
          <a:prstGeom prst="rect">
            <a:avLst/>
          </a:prstGeom>
          <a:noFill/>
          <a:ln w="9525">
            <a:noFill/>
            <a:miter lim="800000"/>
            <a:headEnd/>
            <a:tailEnd/>
          </a:ln>
        </p:spPr>
      </p:pic>
      <p:pic>
        <p:nvPicPr>
          <p:cNvPr id="8" name="Picture 4" descr="C:\OS\Loga\logo_DEF_GIF.gif"/>
          <p:cNvPicPr>
            <a:picLocks noChangeAspect="1" noChangeArrowheads="1"/>
          </p:cNvPicPr>
          <p:nvPr/>
        </p:nvPicPr>
        <p:blipFill>
          <a:blip r:embed="rId3"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457200" y="548680"/>
            <a:ext cx="8229600" cy="1080120"/>
          </a:xfrm>
        </p:spPr>
        <p:txBody>
          <a:bodyPr/>
          <a:lstStyle/>
          <a:p>
            <a:pPr algn="ctr"/>
            <a:r>
              <a:rPr lang="cs-CZ" b="1" dirty="0" smtClean="0">
                <a:solidFill>
                  <a:srgbClr val="CC3300"/>
                </a:solidFill>
              </a:rPr>
              <a:t>Parafrázování</a:t>
            </a:r>
            <a:endParaRPr lang="cs-CZ" b="1" dirty="0">
              <a:solidFill>
                <a:srgbClr val="CC3300"/>
              </a:solidFill>
            </a:endParaRPr>
          </a:p>
        </p:txBody>
      </p:sp>
      <p:sp>
        <p:nvSpPr>
          <p:cNvPr id="7" name="Zástupný symbol pro obsah 6"/>
          <p:cNvSpPr>
            <a:spLocks noGrp="1"/>
          </p:cNvSpPr>
          <p:nvPr>
            <p:ph idx="1"/>
          </p:nvPr>
        </p:nvSpPr>
        <p:spPr>
          <a:xfrm>
            <a:off x="1691680" y="1935480"/>
            <a:ext cx="6995120" cy="4389120"/>
          </a:xfrm>
        </p:spPr>
        <p:txBody>
          <a:bodyPr>
            <a:normAutofit/>
          </a:bodyPr>
          <a:lstStyle/>
          <a:p>
            <a:pPr lvl="8"/>
            <a:r>
              <a:rPr lang="cs-CZ" sz="2800" dirty="0" smtClean="0">
                <a:latin typeface="+mj-lt"/>
              </a:rPr>
              <a:t>Ukažme, že nasloucháme a rozumíme tomu, co říká</a:t>
            </a:r>
          </a:p>
          <a:p>
            <a:pPr lvl="8"/>
            <a:r>
              <a:rPr lang="cs-CZ" sz="2800" dirty="0" smtClean="0">
                <a:latin typeface="+mj-lt"/>
              </a:rPr>
              <a:t>Ověříme, zda jej chápeme</a:t>
            </a:r>
          </a:p>
          <a:p>
            <a:pPr lvl="8"/>
            <a:r>
              <a:rPr lang="cs-CZ" sz="2800" dirty="0" smtClean="0">
                <a:latin typeface="+mj-lt"/>
              </a:rPr>
              <a:t>Svými slovy stručně zopakujeme, co bylo řečeno</a:t>
            </a:r>
          </a:p>
          <a:p>
            <a:pPr lvl="8"/>
            <a:endParaRPr lang="cs-CZ" sz="2800" dirty="0" smtClean="0">
              <a:latin typeface="+mj-lt"/>
            </a:endParaRPr>
          </a:p>
          <a:p>
            <a:pPr lvl="8"/>
            <a:endParaRPr lang="cs-CZ" sz="2800" dirty="0" smtClean="0">
              <a:latin typeface="+mj-lt"/>
            </a:endParaRPr>
          </a:p>
          <a:p>
            <a:r>
              <a:rPr lang="cs-CZ" sz="2800" i="1" dirty="0" smtClean="0">
                <a:solidFill>
                  <a:srgbClr val="92D050"/>
                </a:solidFill>
                <a:latin typeface="+mj-lt"/>
              </a:rPr>
              <a:t>Např.: „Pochopil jsem správně, že…?“</a:t>
            </a:r>
          </a:p>
        </p:txBody>
      </p:sp>
      <p:pic>
        <p:nvPicPr>
          <p:cNvPr id="4098" name="Picture 2"/>
          <p:cNvPicPr>
            <a:picLocks noChangeAspect="1" noChangeArrowheads="1"/>
          </p:cNvPicPr>
          <p:nvPr/>
        </p:nvPicPr>
        <p:blipFill>
          <a:blip r:embed="rId2" cstate="print"/>
          <a:srcRect/>
          <a:stretch>
            <a:fillRect/>
          </a:stretch>
        </p:blipFill>
        <p:spPr bwMode="auto">
          <a:xfrm>
            <a:off x="467544" y="2132856"/>
            <a:ext cx="3408254" cy="2520280"/>
          </a:xfrm>
          <a:prstGeom prst="rect">
            <a:avLst/>
          </a:prstGeom>
          <a:noFill/>
          <a:ln w="9525">
            <a:noFill/>
            <a:miter lim="800000"/>
            <a:headEnd/>
            <a:tailEnd/>
          </a:ln>
        </p:spPr>
      </p:pic>
      <p:pic>
        <p:nvPicPr>
          <p:cNvPr id="8" name="Picture 4" descr="C:\OS\Loga\logo_DEF_GIF.gif"/>
          <p:cNvPicPr>
            <a:picLocks noChangeAspect="1" noChangeArrowheads="1"/>
          </p:cNvPicPr>
          <p:nvPr/>
        </p:nvPicPr>
        <p:blipFill>
          <a:blip r:embed="rId3"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457200" y="548680"/>
            <a:ext cx="8229600" cy="1080120"/>
          </a:xfrm>
        </p:spPr>
        <p:txBody>
          <a:bodyPr/>
          <a:lstStyle/>
          <a:p>
            <a:pPr algn="ctr"/>
            <a:r>
              <a:rPr lang="cs-CZ" b="1" dirty="0" smtClean="0">
                <a:solidFill>
                  <a:srgbClr val="CC3300"/>
                </a:solidFill>
              </a:rPr>
              <a:t>Zrcadlení pocitu</a:t>
            </a:r>
            <a:endParaRPr lang="cs-CZ" b="1" dirty="0">
              <a:solidFill>
                <a:srgbClr val="CC3300"/>
              </a:solidFill>
            </a:endParaRPr>
          </a:p>
        </p:txBody>
      </p:sp>
      <p:sp>
        <p:nvSpPr>
          <p:cNvPr id="7" name="Zástupný symbol pro obsah 6"/>
          <p:cNvSpPr>
            <a:spLocks noGrp="1"/>
          </p:cNvSpPr>
          <p:nvPr>
            <p:ph idx="1"/>
          </p:nvPr>
        </p:nvSpPr>
        <p:spPr>
          <a:xfrm>
            <a:off x="1691680" y="1935480"/>
            <a:ext cx="6995120" cy="4389120"/>
          </a:xfrm>
        </p:spPr>
        <p:txBody>
          <a:bodyPr>
            <a:normAutofit/>
          </a:bodyPr>
          <a:lstStyle/>
          <a:p>
            <a:pPr lvl="8"/>
            <a:r>
              <a:rPr lang="cs-CZ" sz="2800" dirty="0" smtClean="0">
                <a:latin typeface="+mj-lt"/>
              </a:rPr>
              <a:t>Ukažme, že se snažíme rozumět pocitům, emocím mluvčího a tak mu je pomůžeme zvládat</a:t>
            </a:r>
          </a:p>
          <a:p>
            <a:pPr lvl="8"/>
            <a:r>
              <a:rPr lang="cs-CZ" sz="2800" dirty="0" smtClean="0">
                <a:latin typeface="+mj-lt"/>
              </a:rPr>
              <a:t>Vyjádříme emoce mluvčího</a:t>
            </a:r>
          </a:p>
          <a:p>
            <a:pPr lvl="8"/>
            <a:endParaRPr lang="cs-CZ" sz="2800" dirty="0" smtClean="0">
              <a:latin typeface="+mj-lt"/>
            </a:endParaRPr>
          </a:p>
          <a:p>
            <a:pPr lvl="8"/>
            <a:endParaRPr lang="cs-CZ" sz="2800" dirty="0" smtClean="0">
              <a:latin typeface="+mj-lt"/>
            </a:endParaRPr>
          </a:p>
          <a:p>
            <a:r>
              <a:rPr lang="cs-CZ" sz="2800" i="1" dirty="0" smtClean="0">
                <a:solidFill>
                  <a:srgbClr val="92D050"/>
                </a:solidFill>
                <a:latin typeface="+mj-lt"/>
              </a:rPr>
              <a:t>Např.: „Vidím, že Vás to velmi rozzlobilo.“</a:t>
            </a:r>
          </a:p>
        </p:txBody>
      </p:sp>
      <p:pic>
        <p:nvPicPr>
          <p:cNvPr id="5122" name="Picture 2"/>
          <p:cNvPicPr>
            <a:picLocks noChangeAspect="1" noChangeArrowheads="1"/>
          </p:cNvPicPr>
          <p:nvPr/>
        </p:nvPicPr>
        <p:blipFill>
          <a:blip r:embed="rId2" cstate="print"/>
          <a:srcRect/>
          <a:stretch>
            <a:fillRect/>
          </a:stretch>
        </p:blipFill>
        <p:spPr bwMode="auto">
          <a:xfrm>
            <a:off x="755576" y="2132856"/>
            <a:ext cx="2884032" cy="2160240"/>
          </a:xfrm>
          <a:prstGeom prst="rect">
            <a:avLst/>
          </a:prstGeom>
          <a:noFill/>
          <a:ln w="9525">
            <a:noFill/>
            <a:miter lim="800000"/>
            <a:headEnd/>
            <a:tailEnd/>
          </a:ln>
        </p:spPr>
      </p:pic>
      <p:pic>
        <p:nvPicPr>
          <p:cNvPr id="8" name="Picture 4" descr="C:\OS\Loga\logo_DEF_GIF.gif"/>
          <p:cNvPicPr>
            <a:picLocks noChangeAspect="1" noChangeArrowheads="1"/>
          </p:cNvPicPr>
          <p:nvPr/>
        </p:nvPicPr>
        <p:blipFill>
          <a:blip r:embed="rId3"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457200" y="548680"/>
            <a:ext cx="8229600" cy="1080120"/>
          </a:xfrm>
        </p:spPr>
        <p:txBody>
          <a:bodyPr/>
          <a:lstStyle/>
          <a:p>
            <a:pPr algn="ctr"/>
            <a:endParaRPr lang="cs-CZ" b="1" dirty="0">
              <a:solidFill>
                <a:srgbClr val="CC3300"/>
              </a:solidFill>
            </a:endParaRPr>
          </a:p>
        </p:txBody>
      </p:sp>
      <p:sp>
        <p:nvSpPr>
          <p:cNvPr id="7" name="Zástupný symbol pro obsah 6"/>
          <p:cNvSpPr>
            <a:spLocks noGrp="1"/>
          </p:cNvSpPr>
          <p:nvPr>
            <p:ph idx="1"/>
          </p:nvPr>
        </p:nvSpPr>
        <p:spPr/>
        <p:txBody>
          <a:bodyPr/>
          <a:lstStyle/>
          <a:p>
            <a:r>
              <a:rPr lang="cs-CZ" dirty="0" smtClean="0"/>
              <a:t>Až ti bude v životě nejhůř, otoč se ke slunci a všechny stíny padnou za tebe</a:t>
            </a:r>
          </a:p>
          <a:p>
            <a:r>
              <a:rPr lang="cs-CZ" dirty="0" smtClean="0"/>
              <a:t>John Lennon</a:t>
            </a:r>
          </a:p>
          <a:p>
            <a:endParaRPr lang="cs-CZ" dirty="0" smtClean="0"/>
          </a:p>
          <a:p>
            <a:r>
              <a:rPr lang="cs-CZ" dirty="0" smtClean="0"/>
              <a:t>Děkuji za pozornost </a:t>
            </a:r>
            <a:r>
              <a:rPr lang="cs-CZ" dirty="0" smtClean="0">
                <a:sym typeface="Wingdings" pitchFamily="2" charset="2"/>
              </a:rPr>
              <a:t></a:t>
            </a:r>
          </a:p>
          <a:p>
            <a:endParaRPr lang="cs-CZ" dirty="0" smtClean="0">
              <a:sym typeface="Wingdings" pitchFamily="2" charset="2"/>
            </a:endParaRPr>
          </a:p>
          <a:p>
            <a:pPr lvl="1"/>
            <a:r>
              <a:rPr lang="cs-CZ" dirty="0" smtClean="0">
                <a:sym typeface="Wingdings" pitchFamily="2" charset="2"/>
              </a:rPr>
              <a:t>Mgr. Ladislav </a:t>
            </a:r>
            <a:r>
              <a:rPr lang="cs-CZ" dirty="0" err="1" smtClean="0">
                <a:sym typeface="Wingdings" pitchFamily="2" charset="2"/>
              </a:rPr>
              <a:t>Kucharský</a:t>
            </a:r>
            <a:endParaRPr lang="cs-CZ" dirty="0"/>
          </a:p>
        </p:txBody>
      </p:sp>
      <p:pic>
        <p:nvPicPr>
          <p:cNvPr id="8" name="Picture 4" descr="C:\OS\Loga\logo_DEF_GIF.gif"/>
          <p:cNvPicPr>
            <a:picLocks noChangeAspect="1" noChangeArrowheads="1"/>
          </p:cNvPicPr>
          <p:nvPr/>
        </p:nvPicPr>
        <p:blipFill>
          <a:blip r:embed="rId2"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p:txBody>
          <a:bodyPr>
            <a:normAutofit/>
          </a:bodyPr>
          <a:lstStyle/>
          <a:p>
            <a:pPr algn="ctr"/>
            <a:r>
              <a:rPr lang="cs-CZ" sz="2800" dirty="0" smtClean="0"/>
              <a:t>Každé sdělení má dvě roviny – obsahovou a vztahovou</a:t>
            </a:r>
            <a:endParaRPr lang="cs-CZ" sz="2800" dirty="0"/>
          </a:p>
        </p:txBody>
      </p:sp>
      <p:sp>
        <p:nvSpPr>
          <p:cNvPr id="10" name="Zástupný symbol pro obsah 9"/>
          <p:cNvSpPr>
            <a:spLocks noGrp="1"/>
          </p:cNvSpPr>
          <p:nvPr>
            <p:ph idx="1"/>
          </p:nvPr>
        </p:nvSpPr>
        <p:spPr/>
        <p:txBody>
          <a:bodyPr/>
          <a:lstStyle/>
          <a:p>
            <a:r>
              <a:rPr lang="cs-CZ" dirty="0" smtClean="0">
                <a:latin typeface="+mj-lt"/>
              </a:rPr>
              <a:t>Pokud dochází ke konfliktům mezi lidmi, jedná se většinou o záležitost </a:t>
            </a:r>
            <a:r>
              <a:rPr lang="cs-CZ" b="1" dirty="0" smtClean="0">
                <a:latin typeface="+mj-lt"/>
              </a:rPr>
              <a:t>vztahovou</a:t>
            </a:r>
            <a:r>
              <a:rPr lang="cs-CZ" dirty="0" smtClean="0">
                <a:latin typeface="+mj-lt"/>
              </a:rPr>
              <a:t>. Málokdy nám vadí, že partner má jiný názor než my, ale vadí nám, jakým způsobem jej prezentuje – shazuje nás, popírá náš pohled, je agresivní apod.</a:t>
            </a:r>
          </a:p>
          <a:p>
            <a:r>
              <a:rPr lang="cs-CZ" dirty="0" smtClean="0">
                <a:latin typeface="+mj-lt"/>
              </a:rPr>
              <a:t>Oba typy signálů (obsahový i vztahový) se objevují současně.</a:t>
            </a:r>
          </a:p>
          <a:p>
            <a:r>
              <a:rPr lang="cs-CZ" b="1" dirty="0" smtClean="0">
                <a:latin typeface="+mj-lt"/>
              </a:rPr>
              <a:t>Vztahová složka komunikace je ale převažující</a:t>
            </a:r>
            <a:endParaRPr lang="cs-CZ" b="1" dirty="0">
              <a:latin typeface="+mj-lt"/>
            </a:endParaRPr>
          </a:p>
        </p:txBody>
      </p:sp>
      <p:pic>
        <p:nvPicPr>
          <p:cNvPr id="6" name="Picture 4" descr="C:\OS\Loga\logo_DEF_GIF.gif"/>
          <p:cNvPicPr>
            <a:picLocks noChangeAspect="1" noChangeArrowheads="1"/>
          </p:cNvPicPr>
          <p:nvPr/>
        </p:nvPicPr>
        <p:blipFill>
          <a:blip r:embed="rId2"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p:cTn id="13"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p:cTn id="19"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pPr algn="ctr"/>
            <a:r>
              <a:rPr lang="cs-CZ" dirty="0" smtClean="0"/>
              <a:t>Efektivní komunikace</a:t>
            </a:r>
            <a:endParaRPr lang="cs-CZ" dirty="0"/>
          </a:p>
        </p:txBody>
      </p:sp>
      <p:sp>
        <p:nvSpPr>
          <p:cNvPr id="7" name="Zástupný symbol pro obsah 6"/>
          <p:cNvSpPr>
            <a:spLocks noGrp="1"/>
          </p:cNvSpPr>
          <p:nvPr>
            <p:ph sz="half" idx="1"/>
          </p:nvPr>
        </p:nvSpPr>
        <p:spPr>
          <a:xfrm>
            <a:off x="457200" y="2204864"/>
            <a:ext cx="8075240" cy="2016224"/>
          </a:xfrm>
        </p:spPr>
        <p:txBody>
          <a:bodyPr/>
          <a:lstStyle/>
          <a:p>
            <a:pPr algn="ctr"/>
            <a:r>
              <a:rPr lang="cs-CZ" dirty="0" smtClean="0">
                <a:latin typeface="+mj-lt"/>
              </a:rPr>
              <a:t>Umění rozlišovat mezi </a:t>
            </a:r>
            <a:r>
              <a:rPr lang="cs-CZ" b="1" dirty="0" smtClean="0">
                <a:latin typeface="+mj-lt"/>
              </a:rPr>
              <a:t>věcnou</a:t>
            </a:r>
            <a:r>
              <a:rPr lang="cs-CZ" dirty="0" smtClean="0">
                <a:latin typeface="+mj-lt"/>
              </a:rPr>
              <a:t> a </a:t>
            </a:r>
            <a:r>
              <a:rPr lang="cs-CZ" b="1" dirty="0" smtClean="0">
                <a:latin typeface="+mj-lt"/>
              </a:rPr>
              <a:t>vztahovou</a:t>
            </a:r>
            <a:r>
              <a:rPr lang="cs-CZ" dirty="0" smtClean="0">
                <a:latin typeface="+mj-lt"/>
              </a:rPr>
              <a:t> složkou komunikace má zcela zásadní význam pro její </a:t>
            </a:r>
            <a:r>
              <a:rPr lang="cs-CZ" b="1" dirty="0" smtClean="0">
                <a:latin typeface="+mj-lt"/>
              </a:rPr>
              <a:t>efektivnost</a:t>
            </a:r>
            <a:r>
              <a:rPr lang="cs-CZ" dirty="0" smtClean="0">
                <a:latin typeface="+mj-lt"/>
              </a:rPr>
              <a:t>.</a:t>
            </a:r>
            <a:endParaRPr lang="cs-CZ" b="1" dirty="0" smtClean="0">
              <a:latin typeface="+mj-lt"/>
            </a:endParaRPr>
          </a:p>
        </p:txBody>
      </p:sp>
      <p:pic>
        <p:nvPicPr>
          <p:cNvPr id="10" name="Picture 2" descr="http://t0.gstatic.com/images?q=tbn:ANd9GcREbxx6vnhwhQBHRzWtd7FKKIoY07k2oiQd-66S7xC4FoAfIHj7"/>
          <p:cNvPicPr>
            <a:picLocks noGrp="1" noChangeAspect="1" noChangeArrowheads="1"/>
          </p:cNvPicPr>
          <p:nvPr>
            <p:ph sz="half" idx="2"/>
          </p:nvPr>
        </p:nvPicPr>
        <p:blipFill>
          <a:blip r:embed="rId2" cstate="print"/>
          <a:srcRect/>
          <a:stretch>
            <a:fillRect/>
          </a:stretch>
        </p:blipFill>
        <p:spPr bwMode="auto">
          <a:xfrm>
            <a:off x="3131840" y="3933056"/>
            <a:ext cx="2736304" cy="2736304"/>
          </a:xfrm>
          <a:prstGeom prst="rect">
            <a:avLst/>
          </a:prstGeom>
          <a:noFill/>
        </p:spPr>
      </p:pic>
      <p:pic>
        <p:nvPicPr>
          <p:cNvPr id="8" name="Picture 4" descr="C:\OS\Loga\logo_DEF_GIF.gif"/>
          <p:cNvPicPr>
            <a:picLocks noChangeAspect="1" noChangeArrowheads="1"/>
          </p:cNvPicPr>
          <p:nvPr/>
        </p:nvPicPr>
        <p:blipFill>
          <a:blip r:embed="rId3"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3000" fill="hold"/>
                                        <p:tgtEl>
                                          <p:spTgt spid="10"/>
                                        </p:tgtEl>
                                        <p:attrNameLst>
                                          <p:attrName>ppt_w</p:attrName>
                                        </p:attrNameLst>
                                      </p:cBhvr>
                                      <p:tavLst>
                                        <p:tav tm="0">
                                          <p:val>
                                            <p:fltVal val="0"/>
                                          </p:val>
                                        </p:tav>
                                        <p:tav tm="100000">
                                          <p:val>
                                            <p:strVal val="#ppt_w"/>
                                          </p:val>
                                        </p:tav>
                                      </p:tavLst>
                                    </p:anim>
                                    <p:anim calcmode="lin" valueType="num">
                                      <p:cBhvr>
                                        <p:cTn id="15" dur="3000" fill="hold"/>
                                        <p:tgtEl>
                                          <p:spTgt spid="10"/>
                                        </p:tgtEl>
                                        <p:attrNameLst>
                                          <p:attrName>ppt_h</p:attrName>
                                        </p:attrNameLst>
                                      </p:cBhvr>
                                      <p:tavLst>
                                        <p:tav tm="0">
                                          <p:val>
                                            <p:fltVal val="0"/>
                                          </p:val>
                                        </p:tav>
                                        <p:tav tm="100000">
                                          <p:val>
                                            <p:strVal val="#ppt_h"/>
                                          </p:val>
                                        </p:tav>
                                      </p:tavLst>
                                    </p:anim>
                                    <p:anim calcmode="lin" valueType="num">
                                      <p:cBhvr>
                                        <p:cTn id="16" dur="3000" fill="hold"/>
                                        <p:tgtEl>
                                          <p:spTgt spid="10"/>
                                        </p:tgtEl>
                                        <p:attrNameLst>
                                          <p:attrName>style.rotation</p:attrName>
                                        </p:attrNameLst>
                                      </p:cBhvr>
                                      <p:tavLst>
                                        <p:tav tm="0">
                                          <p:val>
                                            <p:fltVal val="360"/>
                                          </p:val>
                                        </p:tav>
                                        <p:tav tm="100000">
                                          <p:val>
                                            <p:fltVal val="0"/>
                                          </p:val>
                                        </p:tav>
                                      </p:tavLst>
                                    </p:anim>
                                    <p:animEffect transition="in" filter="fade">
                                      <p:cBhvr>
                                        <p:cTn id="17"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pPr algn="ctr"/>
            <a:r>
              <a:rPr lang="cs-CZ" dirty="0" smtClean="0">
                <a:solidFill>
                  <a:schemeClr val="accent3">
                    <a:lumMod val="75000"/>
                  </a:schemeClr>
                </a:solidFill>
              </a:rPr>
              <a:t>Vztahová rovina</a:t>
            </a:r>
            <a:endParaRPr lang="cs-CZ" dirty="0">
              <a:solidFill>
                <a:schemeClr val="accent3">
                  <a:lumMod val="75000"/>
                </a:schemeClr>
              </a:solidFill>
            </a:endParaRPr>
          </a:p>
        </p:txBody>
      </p:sp>
      <p:sp>
        <p:nvSpPr>
          <p:cNvPr id="7" name="Zástupný symbol pro obsah 6"/>
          <p:cNvSpPr>
            <a:spLocks noGrp="1"/>
          </p:cNvSpPr>
          <p:nvPr>
            <p:ph idx="1"/>
          </p:nvPr>
        </p:nvSpPr>
        <p:spPr/>
        <p:txBody>
          <a:bodyPr/>
          <a:lstStyle/>
          <a:p>
            <a:r>
              <a:rPr lang="cs-CZ" dirty="0" smtClean="0">
                <a:latin typeface="+mj-lt"/>
              </a:rPr>
              <a:t>Nositelem vztahové komunikace je především neverbální komunikace:</a:t>
            </a:r>
          </a:p>
          <a:p>
            <a:pPr lvl="1"/>
            <a:r>
              <a:rPr lang="cs-CZ" dirty="0" smtClean="0">
                <a:latin typeface="+mj-lt"/>
              </a:rPr>
              <a:t>Paralingvistické charakteristiky řeči (barva hlasu, tón hlasu, intenzita hlasu, tempo řeči</a:t>
            </a:r>
          </a:p>
          <a:p>
            <a:pPr lvl="1"/>
            <a:r>
              <a:rPr lang="cs-CZ" dirty="0" smtClean="0">
                <a:latin typeface="+mj-lt"/>
              </a:rPr>
              <a:t>Mimika</a:t>
            </a:r>
          </a:p>
          <a:p>
            <a:pPr lvl="1"/>
            <a:r>
              <a:rPr lang="cs-CZ" dirty="0" smtClean="0">
                <a:latin typeface="+mj-lt"/>
              </a:rPr>
              <a:t>Oční kontakt</a:t>
            </a:r>
          </a:p>
          <a:p>
            <a:pPr lvl="1"/>
            <a:r>
              <a:rPr lang="cs-CZ" dirty="0" smtClean="0">
                <a:latin typeface="+mj-lt"/>
              </a:rPr>
              <a:t>Gestikulace</a:t>
            </a:r>
          </a:p>
          <a:p>
            <a:pPr lvl="1"/>
            <a:r>
              <a:rPr lang="cs-CZ" dirty="0" smtClean="0">
                <a:latin typeface="+mj-lt"/>
              </a:rPr>
              <a:t>Vzdálenost a postavení mezi komunikujícími</a:t>
            </a:r>
            <a:endParaRPr lang="cs-CZ" dirty="0">
              <a:latin typeface="+mj-lt"/>
            </a:endParaRPr>
          </a:p>
        </p:txBody>
      </p:sp>
      <p:pic>
        <p:nvPicPr>
          <p:cNvPr id="3073" name="Picture 1"/>
          <p:cNvPicPr>
            <a:picLocks noChangeAspect="1" noChangeArrowheads="1"/>
          </p:cNvPicPr>
          <p:nvPr/>
        </p:nvPicPr>
        <p:blipFill>
          <a:blip r:embed="rId2" cstate="print"/>
          <a:srcRect/>
          <a:stretch>
            <a:fillRect/>
          </a:stretch>
        </p:blipFill>
        <p:spPr bwMode="auto">
          <a:xfrm>
            <a:off x="3995936" y="3573016"/>
            <a:ext cx="2108464" cy="1367856"/>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2771800" y="5373216"/>
            <a:ext cx="2281436" cy="1277604"/>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6732240" y="4581128"/>
            <a:ext cx="2266950" cy="2019300"/>
          </a:xfrm>
          <a:prstGeom prst="rect">
            <a:avLst/>
          </a:prstGeom>
          <a:noFill/>
          <a:ln w="9525">
            <a:noFill/>
            <a:miter lim="800000"/>
            <a:headEnd/>
            <a:tailEnd/>
          </a:ln>
        </p:spPr>
      </p:pic>
      <p:pic>
        <p:nvPicPr>
          <p:cNvPr id="8" name="Picture 4" descr="C:\OS\Loga\logo_DEF_GIF.gif"/>
          <p:cNvPicPr>
            <a:picLocks noChangeAspect="1" noChangeArrowheads="1"/>
          </p:cNvPicPr>
          <p:nvPr/>
        </p:nvPicPr>
        <p:blipFill>
          <a:blip r:embed="rId5" cstate="print"/>
          <a:srcRect/>
          <a:stretch>
            <a:fillRect/>
          </a:stretch>
        </p:blipFill>
        <p:spPr bwMode="auto">
          <a:xfrm>
            <a:off x="7524328" y="0"/>
            <a:ext cx="1619672" cy="7939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p:cTn id="13"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073"/>
                                        </p:tgtEl>
                                        <p:attrNameLst>
                                          <p:attrName>style.visibility</p:attrName>
                                        </p:attrNameLst>
                                      </p:cBhvr>
                                      <p:to>
                                        <p:strVal val="visible"/>
                                      </p:to>
                                    </p:set>
                                    <p:anim calcmode="lin" valueType="num">
                                      <p:cBhvr>
                                        <p:cTn id="19" dur="500" fill="hold"/>
                                        <p:tgtEl>
                                          <p:spTgt spid="3073"/>
                                        </p:tgtEl>
                                        <p:attrNameLst>
                                          <p:attrName>ppt_w</p:attrName>
                                        </p:attrNameLst>
                                      </p:cBhvr>
                                      <p:tavLst>
                                        <p:tav tm="0">
                                          <p:val>
                                            <p:fltVal val="0"/>
                                          </p:val>
                                        </p:tav>
                                        <p:tav tm="100000">
                                          <p:val>
                                            <p:strVal val="#ppt_w"/>
                                          </p:val>
                                        </p:tav>
                                      </p:tavLst>
                                    </p:anim>
                                    <p:anim calcmode="lin" valueType="num">
                                      <p:cBhvr>
                                        <p:cTn id="20" dur="500" fill="hold"/>
                                        <p:tgtEl>
                                          <p:spTgt spid="307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p:cTn id="25"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p:cTn id="31"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3075"/>
                                        </p:tgtEl>
                                        <p:attrNameLst>
                                          <p:attrName>style.visibility</p:attrName>
                                        </p:attrNameLst>
                                      </p:cBhvr>
                                      <p:to>
                                        <p:strVal val="visible"/>
                                      </p:to>
                                    </p:set>
                                    <p:anim calcmode="lin" valueType="num">
                                      <p:cBhvr>
                                        <p:cTn id="37" dur="500" fill="hold"/>
                                        <p:tgtEl>
                                          <p:spTgt spid="3075"/>
                                        </p:tgtEl>
                                        <p:attrNameLst>
                                          <p:attrName>ppt_w</p:attrName>
                                        </p:attrNameLst>
                                      </p:cBhvr>
                                      <p:tavLst>
                                        <p:tav tm="0">
                                          <p:val>
                                            <p:fltVal val="0"/>
                                          </p:val>
                                        </p:tav>
                                        <p:tav tm="100000">
                                          <p:val>
                                            <p:strVal val="#ppt_w"/>
                                          </p:val>
                                        </p:tav>
                                      </p:tavLst>
                                    </p:anim>
                                    <p:anim calcmode="lin" valueType="num">
                                      <p:cBhvr>
                                        <p:cTn id="38" dur="500" fill="hold"/>
                                        <p:tgtEl>
                                          <p:spTgt spid="3075"/>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 calcmode="lin" valueType="num">
                                      <p:cBhvr>
                                        <p:cTn id="43"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44" dur="1000" fill="hold"/>
                                        <p:tgtEl>
                                          <p:spTgt spid="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7">
                                            <p:txEl>
                                              <p:pRg st="5" end="5"/>
                                            </p:txEl>
                                          </p:spTgt>
                                        </p:tgtEl>
                                        <p:attrNameLst>
                                          <p:attrName>style.visibility</p:attrName>
                                        </p:attrNameLst>
                                      </p:cBhvr>
                                      <p:to>
                                        <p:strVal val="visible"/>
                                      </p:to>
                                    </p:set>
                                    <p:anim calcmode="lin" valueType="num">
                                      <p:cBhvr>
                                        <p:cTn id="49" dur="1000" fill="hold"/>
                                        <p:tgtEl>
                                          <p:spTgt spid="7">
                                            <p:txEl>
                                              <p:pRg st="5" end="5"/>
                                            </p:txEl>
                                          </p:spTgt>
                                        </p:tgtEl>
                                        <p:attrNameLst>
                                          <p:attrName>ppt_w</p:attrName>
                                        </p:attrNameLst>
                                      </p:cBhvr>
                                      <p:tavLst>
                                        <p:tav tm="0">
                                          <p:val>
                                            <p:fltVal val="0"/>
                                          </p:val>
                                        </p:tav>
                                        <p:tav tm="100000">
                                          <p:val>
                                            <p:strVal val="#ppt_w"/>
                                          </p:val>
                                        </p:tav>
                                      </p:tavLst>
                                    </p:anim>
                                    <p:anim calcmode="lin" valueType="num">
                                      <p:cBhvr>
                                        <p:cTn id="50" dur="1000" fill="hold"/>
                                        <p:tgtEl>
                                          <p:spTgt spid="7">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3074"/>
                                        </p:tgtEl>
                                        <p:attrNameLst>
                                          <p:attrName>style.visibility</p:attrName>
                                        </p:attrNameLst>
                                      </p:cBhvr>
                                      <p:to>
                                        <p:strVal val="visible"/>
                                      </p:to>
                                    </p:set>
                                    <p:anim calcmode="lin" valueType="num">
                                      <p:cBhvr>
                                        <p:cTn id="55" dur="500" fill="hold"/>
                                        <p:tgtEl>
                                          <p:spTgt spid="3074"/>
                                        </p:tgtEl>
                                        <p:attrNameLst>
                                          <p:attrName>ppt_w</p:attrName>
                                        </p:attrNameLst>
                                      </p:cBhvr>
                                      <p:tavLst>
                                        <p:tav tm="0">
                                          <p:val>
                                            <p:fltVal val="0"/>
                                          </p:val>
                                        </p:tav>
                                        <p:tav tm="100000">
                                          <p:val>
                                            <p:strVal val="#ppt_w"/>
                                          </p:val>
                                        </p:tav>
                                      </p:tavLst>
                                    </p:anim>
                                    <p:anim calcmode="lin" valueType="num">
                                      <p:cBhvr>
                                        <p:cTn id="56"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ok">
  <a:themeElements>
    <a:clrScheme name="Původ">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To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o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1255</TotalTime>
  <Words>2891</Words>
  <Application>Microsoft Office PowerPoint</Application>
  <PresentationFormat>Předvádění na obrazovce (4:3)</PresentationFormat>
  <Paragraphs>419</Paragraphs>
  <Slides>67</Slides>
  <Notes>0</Notes>
  <HiddenSlides>0</HiddenSlides>
  <MMClips>0</MMClips>
  <ScaleCrop>false</ScaleCrop>
  <HeadingPairs>
    <vt:vector size="4" baseType="variant">
      <vt:variant>
        <vt:lpstr>Motiv</vt:lpstr>
      </vt:variant>
      <vt:variant>
        <vt:i4>1</vt:i4>
      </vt:variant>
      <vt:variant>
        <vt:lpstr>Nadpisy snímků</vt:lpstr>
      </vt:variant>
      <vt:variant>
        <vt:i4>67</vt:i4>
      </vt:variant>
    </vt:vector>
  </HeadingPairs>
  <TitlesOfParts>
    <vt:vector size="68" baseType="lpstr">
      <vt:lpstr>Tok</vt:lpstr>
      <vt:lpstr>Efektivní komunikace a zpětná vazba</vt:lpstr>
      <vt:lpstr>Snímek 2</vt:lpstr>
      <vt:lpstr>Snímek 3</vt:lpstr>
      <vt:lpstr>Naše komunikace mnohdy  probíhá asi takhle:</vt:lpstr>
      <vt:lpstr>Komunikace není proces jednoduchý a přímočarý  věcný obsah</vt:lpstr>
      <vt:lpstr>Každé sdělení má dvě roviny – obsahovou a vztahovou</vt:lpstr>
      <vt:lpstr>Každé sdělení má dvě roviny – obsahovou a vztahovou</vt:lpstr>
      <vt:lpstr>Efektivní komunikace</vt:lpstr>
      <vt:lpstr>Vztahová rovina</vt:lpstr>
      <vt:lpstr>Vztahová rovina</vt:lpstr>
      <vt:lpstr>Vztahová rovina</vt:lpstr>
      <vt:lpstr>Zpětná vazba</vt:lpstr>
      <vt:lpstr>Proč je zpětná vazba potřebná?</vt:lpstr>
      <vt:lpstr>Efektivní zpětná vazba</vt:lpstr>
      <vt:lpstr>Efektivní zpětná vazba</vt:lpstr>
      <vt:lpstr>Efektivní zpětná vazba</vt:lpstr>
      <vt:lpstr>Motto na závěr kapitoly:</vt:lpstr>
      <vt:lpstr>Zvládání konfliktů</vt:lpstr>
      <vt:lpstr>Motto:</vt:lpstr>
      <vt:lpstr>Konflikt – následek neřešené příčiny</vt:lpstr>
      <vt:lpstr>Mnohé konflikty lze vytušit v relativně raném stádiu ještě před jejich vypuknutím, ale jsou z mnoha různých důvodů příliš dlouho „zametány pod koberec“.</vt:lpstr>
      <vt:lpstr>Hlavní body – naše osnova</vt:lpstr>
      <vt:lpstr>Symptomy signalizující konflikty</vt:lpstr>
      <vt:lpstr>Symptomy signalizující konflikty</vt:lpstr>
      <vt:lpstr>Skryté konflikty</vt:lpstr>
      <vt:lpstr>Skryté konflikty</vt:lpstr>
      <vt:lpstr>Konflikty a výkonnost</vt:lpstr>
      <vt:lpstr>Konflikty a výkonnost</vt:lpstr>
      <vt:lpstr>Proč se zabývat konflikty?</vt:lpstr>
      <vt:lpstr>Proč se zabývat konflikty?</vt:lpstr>
      <vt:lpstr>Příčiny konfliktů</vt:lpstr>
      <vt:lpstr>Různé úhly pohledu</vt:lpstr>
      <vt:lpstr>Funkce konfliktů</vt:lpstr>
      <vt:lpstr>Přijetí kritiky</vt:lpstr>
      <vt:lpstr>První reakce na kritiku</vt:lpstr>
      <vt:lpstr>Přijetí oprávněné kritiky</vt:lpstr>
      <vt:lpstr>Přijetí oprávněné kritiky</vt:lpstr>
      <vt:lpstr> Přijetí oprávněné kritiky Jestliže necítím potřebu parafrázováním mírnit emocionální dopad kritiky, volíme následující postup:</vt:lpstr>
      <vt:lpstr> Reakce na nepravdivou kritiku  Jestliže necítím potřebu parafrázováním mírnit emocionální dopad kritiky, volíme následující postup:</vt:lpstr>
      <vt:lpstr> Reakce na nepravdivou kritiku </vt:lpstr>
      <vt:lpstr>Identifikace citlivých míst</vt:lpstr>
      <vt:lpstr>Identifikace citlivých míst</vt:lpstr>
      <vt:lpstr>Manipulace</vt:lpstr>
      <vt:lpstr>3 druhy sdělení, jež mají povahu manipulace</vt:lpstr>
      <vt:lpstr>3 druhy sdělení, jež mají povahu manipulace</vt:lpstr>
      <vt:lpstr>3 druhy sdělení, jež mají povahu manipulace</vt:lpstr>
      <vt:lpstr>Asertivita</vt:lpstr>
      <vt:lpstr>V čem pomáhá asertivita?</vt:lpstr>
      <vt:lpstr>Asertivní zásady</vt:lpstr>
      <vt:lpstr>Asertivní práva</vt:lpstr>
      <vt:lpstr>Asertivní práva</vt:lpstr>
      <vt:lpstr>Asertivní práva</vt:lpstr>
      <vt:lpstr>Asertivní práva</vt:lpstr>
      <vt:lpstr>Asertivní práva</vt:lpstr>
      <vt:lpstr>Asertivní práva</vt:lpstr>
      <vt:lpstr>Asertivní práva</vt:lpstr>
      <vt:lpstr>Asertivní práva</vt:lpstr>
      <vt:lpstr>Asertivní práva</vt:lpstr>
      <vt:lpstr>Asertivní práva</vt:lpstr>
      <vt:lpstr>Asertivní práva</vt:lpstr>
      <vt:lpstr>Asertivní práva</vt:lpstr>
      <vt:lpstr>Aktivní naslouchání</vt:lpstr>
      <vt:lpstr>Povzbuzování</vt:lpstr>
      <vt:lpstr>Objasňování</vt:lpstr>
      <vt:lpstr>Parafrázování</vt:lpstr>
      <vt:lpstr>Zrcadlení pocitu</vt:lpstr>
      <vt:lpstr>Snímek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Komunikace a zpětná vazba</dc:title>
  <dc:creator>kucharsky1</dc:creator>
  <cp:lastModifiedBy>Kucharsky</cp:lastModifiedBy>
  <cp:revision>115</cp:revision>
  <dcterms:created xsi:type="dcterms:W3CDTF">2011-03-11T09:08:53Z</dcterms:created>
  <dcterms:modified xsi:type="dcterms:W3CDTF">2014-10-08T08:58:26Z</dcterms:modified>
</cp:coreProperties>
</file>