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47" r:id="rId2"/>
    <p:sldId id="266" r:id="rId3"/>
    <p:sldId id="269" r:id="rId4"/>
    <p:sldId id="337" r:id="rId5"/>
    <p:sldId id="317" r:id="rId6"/>
    <p:sldId id="265" r:id="rId7"/>
    <p:sldId id="267" r:id="rId8"/>
    <p:sldId id="342" r:id="rId9"/>
    <p:sldId id="341" r:id="rId10"/>
    <p:sldId id="270" r:id="rId11"/>
    <p:sldId id="309" r:id="rId12"/>
    <p:sldId id="343" r:id="rId13"/>
    <p:sldId id="345" r:id="rId14"/>
    <p:sldId id="344" r:id="rId15"/>
    <p:sldId id="348" r:id="rId16"/>
    <p:sldId id="34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F409"/>
    <a:srgbClr val="F47F23"/>
    <a:srgbClr val="FF7D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FE561-C534-D245-AE4D-145C25D7E886}" type="datetimeFigureOut">
              <a:rPr lang="es-ES" smtClean="0"/>
              <a:pPr/>
              <a:t>09/11/2015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8CC84-7754-274E-91FB-1688DCA99C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6292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one.org/article/info:doi/10.1371/journal.pone.002599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err="1" smtClean="0">
                <a:cs typeface="+mn-cs"/>
              </a:rPr>
              <a:t>Vitali</a:t>
            </a:r>
            <a:r>
              <a:rPr lang="en-US" sz="1200" dirty="0" smtClean="0">
                <a:cs typeface="+mn-cs"/>
              </a:rPr>
              <a:t> S, </a:t>
            </a:r>
            <a:r>
              <a:rPr lang="en-US" sz="1200" dirty="0" err="1" smtClean="0">
                <a:cs typeface="+mn-cs"/>
              </a:rPr>
              <a:t>Glattfelder</a:t>
            </a:r>
            <a:r>
              <a:rPr lang="en-US" sz="1200" dirty="0" smtClean="0">
                <a:cs typeface="+mn-cs"/>
              </a:rPr>
              <a:t> JB, </a:t>
            </a:r>
            <a:r>
              <a:rPr lang="en-US" sz="1200" dirty="0" err="1" smtClean="0">
                <a:cs typeface="+mn-cs"/>
              </a:rPr>
              <a:t>Battiston</a:t>
            </a:r>
            <a:r>
              <a:rPr lang="en-US" sz="1200" dirty="0" smtClean="0">
                <a:cs typeface="+mn-cs"/>
              </a:rPr>
              <a:t> S (2011) The Network of Global Corporate Control. </a:t>
            </a:r>
            <a:r>
              <a:rPr lang="en-US" sz="1200" dirty="0" err="1" smtClean="0">
                <a:cs typeface="+mn-cs"/>
              </a:rPr>
              <a:t>PLoS</a:t>
            </a:r>
            <a:r>
              <a:rPr lang="en-US" sz="1200" dirty="0" smtClean="0">
                <a:cs typeface="+mn-cs"/>
              </a:rPr>
              <a:t> ONE 6(10): e25995. doi:10.1371/journal.pone.0025995</a:t>
            </a:r>
          </a:p>
          <a:p>
            <a:pPr eaLnBrk="1" hangingPunct="1">
              <a:defRPr/>
            </a:pPr>
            <a:r>
              <a:rPr lang="en-US" sz="1200" dirty="0" smtClean="0">
                <a:cs typeface="+mn-cs"/>
                <a:hlinkClick r:id="rId3"/>
              </a:rPr>
              <a:t>http://www.plosone.org/article/info:doi/10.1371/journal.pone.0025995</a:t>
            </a:r>
            <a:endParaRPr lang="en-US" sz="1200" dirty="0" smtClean="0">
              <a:cs typeface="+mn-cs"/>
            </a:endParaRPr>
          </a:p>
          <a:p>
            <a:pPr eaLnBrk="1" hangingPunct="1">
              <a:defRPr/>
            </a:pPr>
            <a:endParaRPr lang="en-US" sz="1200" dirty="0" smtClean="0"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8CC84-7754-274E-91FB-1688DCA99CB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7462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Fuente: Gráfica de </a:t>
            </a:r>
            <a:r>
              <a:rPr lang="es-ES" dirty="0" err="1" smtClean="0"/>
              <a:t>Piketty</a:t>
            </a:r>
            <a:r>
              <a:rPr lang="es-ES" dirty="0" smtClean="0"/>
              <a:t>, 2014. La Escala de la derecha es</a:t>
            </a:r>
            <a:r>
              <a:rPr lang="es-ES" baseline="0" dirty="0" smtClean="0"/>
              <a:t> del número de multimillonarios, la escala de la izquierda con miles de millones de dólares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8CC84-7754-274E-91FB-1688DCA99CB7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7583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8CC84-7754-274E-91FB-1688DCA99CB7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1436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Offshore Shell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2014.The Use of Offshore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Havens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Fortune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500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Companies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CTJ.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June 4, 2014</a:t>
            </a:r>
            <a:r>
              <a:rPr lang="es-ES_tradnl" dirty="0" smtClean="0">
                <a:effectLst/>
              </a:rPr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8CC84-7754-274E-91FB-1688DCA99CB7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52434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000" dirty="0" smtClean="0">
                <a:latin typeface="Arial Narrow"/>
                <a:cs typeface="Arial Narrow"/>
              </a:rPr>
              <a:t>Fuentes: Original A.V. con datos de: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House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of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Commons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Committee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of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Public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Accounts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Tax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Avoidance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–Google. June, 2013. http://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www.publications.parliament.uk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/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pa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/cm201314/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cmselect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/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cmpubacc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/112/112.pdf</a:t>
            </a:r>
            <a:r>
              <a:rPr lang="es-ES" sz="1000" dirty="0" smtClean="0">
                <a:latin typeface="Arial Narrow"/>
                <a:cs typeface="Arial Narrow"/>
              </a:rPr>
              <a:t> ; 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HM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Revenue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and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Customs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: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Annual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Report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and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Accounts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-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Public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Accounts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Committee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Contents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1 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Tax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avoidance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by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multinational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companies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. 2013. http://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www.publications.parliament.uk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/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pa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/cm201213/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cmselect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/</a:t>
            </a:r>
            <a:r>
              <a:rPr lang="es-ES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cmpubacc</a:t>
            </a:r>
            <a:r>
              <a:rPr lang="es-ES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/716/71605.htm ; </a:t>
            </a:r>
            <a:r>
              <a:rPr lang="es-ES_tradnl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Public</a:t>
            </a:r>
            <a:r>
              <a:rPr lang="es-ES_tradnl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</a:t>
            </a:r>
            <a:r>
              <a:rPr lang="es-ES_tradnl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Accounts</a:t>
            </a:r>
            <a:r>
              <a:rPr lang="es-ES_tradnl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</a:t>
            </a:r>
            <a:r>
              <a:rPr lang="es-ES_tradnl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Committee</a:t>
            </a:r>
            <a:r>
              <a:rPr lang="es-ES_tradnl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- </a:t>
            </a:r>
            <a:r>
              <a:rPr lang="es-ES_tradnl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Forty-Fourth</a:t>
            </a:r>
            <a:r>
              <a:rPr lang="es-ES_tradnl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</a:t>
            </a:r>
            <a:r>
              <a:rPr lang="es-ES_tradnl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Report</a:t>
            </a:r>
            <a:r>
              <a:rPr lang="es-ES_tradnl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</a:t>
            </a:r>
            <a:r>
              <a:rPr lang="es-ES_tradnl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Tax</a:t>
            </a:r>
            <a:r>
              <a:rPr lang="es-ES_tradnl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</a:t>
            </a:r>
            <a:r>
              <a:rPr lang="es-ES_tradnl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avoidance</a:t>
            </a:r>
            <a:r>
              <a:rPr lang="es-ES_tradnl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: </a:t>
            </a:r>
            <a:r>
              <a:rPr lang="es-ES_tradnl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the</a:t>
            </a:r>
            <a:r>
              <a:rPr lang="es-ES_tradnl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role of </a:t>
            </a:r>
            <a:r>
              <a:rPr lang="es-ES_tradnl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large</a:t>
            </a:r>
            <a:r>
              <a:rPr lang="es-ES_tradnl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</a:t>
            </a:r>
            <a:r>
              <a:rPr lang="es-ES_tradnl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accountancy</a:t>
            </a:r>
            <a:r>
              <a:rPr lang="es-ES_tradnl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 </a:t>
            </a:r>
            <a:r>
              <a:rPr lang="es-ES_tradnl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firms</a:t>
            </a:r>
            <a:r>
              <a:rPr lang="es-ES_tradnl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. </a:t>
            </a:r>
            <a:r>
              <a:rPr lang="es-ES_tradnl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April</a:t>
            </a:r>
            <a:r>
              <a:rPr lang="es-ES_tradnl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, 2013. http://</a:t>
            </a:r>
            <a:r>
              <a:rPr lang="es-ES_tradnl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www.publications.parliament.uk</a:t>
            </a:r>
            <a:r>
              <a:rPr lang="es-ES_tradnl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/</a:t>
            </a:r>
            <a:r>
              <a:rPr lang="es-ES_tradnl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pa</a:t>
            </a:r>
            <a:r>
              <a:rPr lang="es-ES_tradnl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/cm201213/</a:t>
            </a:r>
            <a:r>
              <a:rPr lang="es-ES_tradnl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cmselect</a:t>
            </a:r>
            <a:r>
              <a:rPr lang="es-ES_tradnl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/</a:t>
            </a:r>
            <a:r>
              <a:rPr lang="es-ES_tradnl" sz="1000" b="0" i="0" u="none" strike="noStrike" kern="1200" dirty="0" err="1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cmpubacc</a:t>
            </a:r>
            <a:r>
              <a:rPr lang="es-ES_tradnl" sz="1000" b="0" i="0" u="none" strike="noStrike" kern="1200" dirty="0" smtClean="0">
                <a:solidFill>
                  <a:schemeClr val="tx1"/>
                </a:solidFill>
                <a:effectLst/>
                <a:latin typeface="Arial Narrow"/>
                <a:ea typeface="+mn-ea"/>
                <a:cs typeface="Arial Narrow"/>
              </a:rPr>
              <a:t>/870/87002.htm</a:t>
            </a:r>
            <a:r>
              <a:rPr lang="es-ES_tradnl" sz="1000" dirty="0" smtClean="0">
                <a:effectLst/>
                <a:latin typeface="Arial Narrow"/>
                <a:cs typeface="Arial Narrow"/>
              </a:rPr>
              <a:t> </a:t>
            </a:r>
            <a:endParaRPr lang="es-ES" sz="1000" dirty="0">
              <a:latin typeface="Arial Narrow"/>
              <a:cs typeface="Arial Narrow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8CC84-7754-274E-91FB-1688DCA99CB7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7485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/>
            </a:r>
            <a:br>
              <a:rPr lang="en-GB" sz="3200" dirty="0" smtClean="0">
                <a:latin typeface="Calibri" panose="020F0502020204030204" pitchFamily="34" charset="0"/>
              </a:rPr>
            </a:br>
            <a:r>
              <a:rPr lang="en-GB" sz="3200" dirty="0" err="1" smtClean="0">
                <a:latin typeface="Calibri" panose="020F0502020204030204" pitchFamily="34" charset="0"/>
              </a:rPr>
              <a:t>Corporaciones</a:t>
            </a:r>
            <a:r>
              <a:rPr lang="en-GB" sz="3200" dirty="0" smtClean="0">
                <a:latin typeface="Calibri" panose="020F0502020204030204" pitchFamily="34" charset="0"/>
              </a:rPr>
              <a:t> que </a:t>
            </a:r>
            <a:r>
              <a:rPr lang="en-GB" sz="3200" dirty="0" err="1" smtClean="0">
                <a:latin typeface="Calibri" panose="020F0502020204030204" pitchFamily="34" charset="0"/>
              </a:rPr>
              <a:t>basicamente</a:t>
            </a:r>
            <a:r>
              <a:rPr lang="en-GB" sz="3200" dirty="0" smtClean="0">
                <a:latin typeface="Calibri" panose="020F0502020204030204" pitchFamily="34" charset="0"/>
              </a:rPr>
              <a:t> </a:t>
            </a:r>
            <a:r>
              <a:rPr lang="en-GB" sz="3200" dirty="0" err="1" smtClean="0">
                <a:latin typeface="Calibri" panose="020F0502020204030204" pitchFamily="34" charset="0"/>
              </a:rPr>
              <a:t>pararan</a:t>
            </a:r>
            <a:r>
              <a:rPr lang="en-GB" sz="3200" dirty="0" smtClean="0">
                <a:latin typeface="Calibri" panose="020F0502020204030204" pitchFamily="34" charset="0"/>
              </a:rPr>
              <a:t> de </a:t>
            </a:r>
            <a:r>
              <a:rPr lang="en-GB" sz="3200" dirty="0" err="1" smtClean="0">
                <a:latin typeface="Calibri" panose="020F0502020204030204" pitchFamily="34" charset="0"/>
              </a:rPr>
              <a:t>pagar</a:t>
            </a:r>
            <a:r>
              <a:rPr lang="en-GB" sz="3200" dirty="0" smtClean="0">
                <a:latin typeface="Calibri" panose="020F0502020204030204" pitchFamily="34" charset="0"/>
              </a:rPr>
              <a:t> </a:t>
            </a:r>
            <a:r>
              <a:rPr lang="en-GB" sz="3200" dirty="0" err="1" smtClean="0">
                <a:latin typeface="Calibri" panose="020F0502020204030204" pitchFamily="34" charset="0"/>
              </a:rPr>
              <a:t>impuestos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</a:rPr>
              <a:t>General Electric; Boeing; Exxon Mobil; Verizon; Kraft Foods; Citigroup; Dow Chemical; IBM; FedEx; Honeywell; Apple; Pfizer; Google; Microsoft; Merck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93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TRATADOS…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2432" y="1882588"/>
            <a:ext cx="7868931" cy="3953436"/>
          </a:xfrm>
        </p:spPr>
        <p:txBody>
          <a:bodyPr>
            <a:normAutofit fontScale="32500" lnSpcReduction="20000"/>
          </a:bodyPr>
          <a:lstStyle/>
          <a:p>
            <a:endParaRPr lang="es-ES_tradnl" dirty="0">
              <a:effectLst/>
            </a:endParaRPr>
          </a:p>
          <a:p>
            <a:r>
              <a:rPr lang="es-ES" dirty="0">
                <a:effectLst/>
              </a:rPr>
              <a:t> </a:t>
            </a:r>
            <a:endParaRPr lang="es-ES_tradnl" dirty="0">
              <a:effectLst/>
            </a:endParaRPr>
          </a:p>
          <a:p>
            <a:r>
              <a:rPr lang="es-ES_tradnl" dirty="0">
                <a:effectLst/>
              </a:rPr>
              <a:t> </a:t>
            </a:r>
          </a:p>
          <a:p>
            <a:r>
              <a:rPr lang="es-ES_tradnl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es-ES_tradnl" dirty="0">
              <a:effectLst/>
            </a:endParaRPr>
          </a:p>
          <a:p>
            <a:r>
              <a:rPr lang="es-ES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es-ES_tradnl" dirty="0">
              <a:effectLst/>
            </a:endParaRPr>
          </a:p>
          <a:p>
            <a:r>
              <a:rPr lang="es-ES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es-ES_tradnl" dirty="0">
              <a:effectLst/>
            </a:endParaRPr>
          </a:p>
          <a:p>
            <a:r>
              <a:rPr lang="es-ES_tradnl" dirty="0">
                <a:effectLst/>
              </a:rPr>
              <a:t> </a:t>
            </a:r>
          </a:p>
          <a:p>
            <a:r>
              <a:rPr lang="es-ES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es-ES_tradnl" dirty="0">
              <a:effectLst/>
            </a:endParaRPr>
          </a:p>
          <a:p>
            <a:r>
              <a:rPr lang="es-ES" dirty="0">
                <a:effectLst/>
              </a:rPr>
              <a:t> </a:t>
            </a:r>
            <a:endParaRPr lang="es-ES_tradnl" dirty="0">
              <a:effectLst/>
            </a:endParaRPr>
          </a:p>
          <a:p>
            <a:r>
              <a:rPr lang="es-ES_tradnl" dirty="0">
                <a:effectLst/>
              </a:rPr>
              <a:t> </a:t>
            </a:r>
          </a:p>
          <a:p>
            <a:r>
              <a:rPr lang="es-ES_tradnl" dirty="0">
                <a:effectLst/>
              </a:rPr>
              <a:t> 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462" y="1307782"/>
            <a:ext cx="7967677" cy="5417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 de texto 2"/>
          <p:cNvSpPr txBox="1"/>
          <p:nvPr/>
        </p:nvSpPr>
        <p:spPr>
          <a:xfrm>
            <a:off x="779462" y="4625775"/>
            <a:ext cx="2220886" cy="91354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4000" dirty="0">
                <a:solidFill>
                  <a:srgbClr val="FF0000"/>
                </a:solidFill>
                <a:effectLst/>
                <a:latin typeface="Arial Narrow"/>
                <a:ea typeface="ＭＳ 明朝"/>
                <a:cs typeface="Times New Roman"/>
              </a:rPr>
              <a:t>TLCAN</a:t>
            </a:r>
            <a:endParaRPr lang="es-ES_tradnl" sz="4000" dirty="0">
              <a:solidFill>
                <a:srgbClr val="FF0000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7" name="Cuadro de texto 5"/>
          <p:cNvSpPr txBox="1"/>
          <p:nvPr/>
        </p:nvSpPr>
        <p:spPr>
          <a:xfrm>
            <a:off x="2557762" y="5082975"/>
            <a:ext cx="2328446" cy="76944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44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ambria"/>
                <a:ea typeface="ＭＳ 明朝"/>
                <a:cs typeface="Times New Roman"/>
              </a:rPr>
              <a:t>OMC</a:t>
            </a:r>
            <a:endParaRPr lang="es-ES_tradnl" sz="44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4597889" y="1761565"/>
            <a:ext cx="1477350" cy="92333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54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F7544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highlight>
                  <a:srgbClr val="00FFFF"/>
                </a:highlight>
                <a:latin typeface="Cambria"/>
                <a:ea typeface="ＭＳ 明朝"/>
                <a:cs typeface="Times New Roman"/>
              </a:rPr>
              <a:t>TPP</a:t>
            </a:r>
            <a:endParaRPr lang="es-ES_tradnl" sz="54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0" name="Cuadro de texto 7"/>
          <p:cNvSpPr txBox="1"/>
          <p:nvPr/>
        </p:nvSpPr>
        <p:spPr>
          <a:xfrm>
            <a:off x="1267222" y="2400300"/>
            <a:ext cx="1869122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3200" b="1" dirty="0" smtClean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F9764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latin typeface="Arial Narrow"/>
                <a:ea typeface="ＭＳ 明朝"/>
                <a:cs typeface="Times New Roman"/>
              </a:rPr>
              <a:t>TISA</a:t>
            </a:r>
            <a:endParaRPr lang="es-ES_tradnl" sz="3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Cuadro de texto 9"/>
          <p:cNvSpPr txBox="1"/>
          <p:nvPr/>
        </p:nvSpPr>
        <p:spPr>
          <a:xfrm>
            <a:off x="3000348" y="3657599"/>
            <a:ext cx="1656543" cy="76531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" sz="2800" dirty="0">
                <a:solidFill>
                  <a:srgbClr val="FFFF00"/>
                </a:solidFill>
                <a:effectLst/>
                <a:latin typeface="Arial Narrow"/>
                <a:ea typeface="ＭＳ 明朝"/>
                <a:cs typeface="Times New Roman"/>
              </a:rPr>
              <a:t>ASPAN</a:t>
            </a:r>
            <a:endParaRPr lang="es-ES_tradnl" sz="28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2" name="Cuadro de texto 6"/>
          <p:cNvSpPr txBox="1"/>
          <p:nvPr/>
        </p:nvSpPr>
        <p:spPr>
          <a:xfrm>
            <a:off x="5450680" y="4422913"/>
            <a:ext cx="2560821" cy="132343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40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FAD58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 Narrow"/>
                <a:ea typeface="ＭＳ 明朝"/>
                <a:cs typeface="Times New Roman"/>
              </a:rPr>
              <a:t>TLC Bilaterales</a:t>
            </a:r>
            <a:endParaRPr lang="es-ES_tradnl" sz="4000" dirty="0">
              <a:effectLst/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5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0200"/>
            <a:ext cx="9042400" cy="1016000"/>
          </a:xfrm>
        </p:spPr>
        <p:txBody>
          <a:bodyPr/>
          <a:lstStyle/>
          <a:p>
            <a:r>
              <a:rPr lang="es-ES" sz="3600" dirty="0" smtClean="0">
                <a:solidFill>
                  <a:srgbClr val="FF7D2F"/>
                </a:solidFill>
                <a:latin typeface="Arial Narrow"/>
                <a:cs typeface="Arial Narrow"/>
              </a:rPr>
              <a:t>Variantes de Manipulación y Evasión Fiscal y Asesoría Trasnacional </a:t>
            </a:r>
            <a:endParaRPr lang="es-ES" sz="3600" dirty="0">
              <a:solidFill>
                <a:srgbClr val="FF7D2F"/>
              </a:solidFill>
              <a:latin typeface="Arial Narrow"/>
              <a:cs typeface="Arial Narrow"/>
            </a:endParaRPr>
          </a:p>
        </p:txBody>
      </p:sp>
      <p:pic>
        <p:nvPicPr>
          <p:cNvPr id="6" name="Marcador de contenido 5" descr="2-MANIPULACIÓN TNC Y ASESORÍA FISCAL.pd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65" b="16265"/>
          <a:stretch>
            <a:fillRect/>
          </a:stretch>
        </p:blipFill>
        <p:spPr>
          <a:xfrm>
            <a:off x="152400" y="1676400"/>
            <a:ext cx="8890000" cy="4902200"/>
          </a:xfrm>
        </p:spPr>
      </p:pic>
    </p:spTree>
    <p:extLst>
      <p:ext uri="{BB962C8B-B14F-4D97-AF65-F5344CB8AC3E}">
        <p14:creationId xmlns:p14="http://schemas.microsoft.com/office/powerpoint/2010/main" xmlns="" val="31970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Banana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Distribuição: Bermuda</a:t>
            </a:r>
          </a:p>
          <a:p>
            <a:r>
              <a:rPr lang="pt-BR" dirty="0" smtClean="0"/>
              <a:t>Gerenciamento: Jersey</a:t>
            </a:r>
          </a:p>
          <a:p>
            <a:r>
              <a:rPr lang="pt-BR" dirty="0" smtClean="0"/>
              <a:t>Uso da marca: Irlanda</a:t>
            </a:r>
          </a:p>
          <a:p>
            <a:r>
              <a:rPr lang="pt-BR" dirty="0" smtClean="0"/>
              <a:t>Seguro: Ilha Man</a:t>
            </a:r>
          </a:p>
          <a:p>
            <a:r>
              <a:rPr lang="pt-BR" dirty="0" smtClean="0"/>
              <a:t>Serviços financeiros: </a:t>
            </a:r>
            <a:r>
              <a:rPr lang="pt-BR" dirty="0" err="1" smtClean="0"/>
              <a:t>Lexemburgo</a:t>
            </a:r>
            <a:endParaRPr lang="pt-BR" dirty="0" smtClean="0"/>
          </a:p>
          <a:p>
            <a:r>
              <a:rPr lang="pt-BR" dirty="0" smtClean="0"/>
              <a:t>Compras: Cayman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94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69" b="3886"/>
          <a:stretch>
            <a:fillRect/>
          </a:stretch>
        </p:blipFill>
        <p:spPr>
          <a:xfrm>
            <a:off x="-1" y="-27384"/>
            <a:ext cx="9144001" cy="55446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5517232"/>
            <a:ext cx="8604250" cy="1200329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2400" i="1" dirty="0">
                <a:latin typeface="Calibri" panose="020F0502020204030204" pitchFamily="34" charset="0"/>
              </a:rPr>
              <a:t>There’s class warfare, all right, but it’s </a:t>
            </a:r>
          </a:p>
          <a:p>
            <a:pPr algn="ctr" eaLnBrk="1" hangingPunct="1"/>
            <a:r>
              <a:rPr lang="en-GB" sz="2400" i="1" dirty="0">
                <a:latin typeface="Calibri" panose="020F0502020204030204" pitchFamily="34" charset="0"/>
              </a:rPr>
              <a:t>my class, the rich class, that’s making war, and we’re winning.</a:t>
            </a:r>
          </a:p>
          <a:p>
            <a:pPr algn="ctr" eaLnBrk="1" hangingPunct="1"/>
            <a:r>
              <a:rPr lang="en-GB" sz="2400" dirty="0" smtClean="0">
                <a:latin typeface="Calibri" panose="020F0502020204030204" pitchFamily="34" charset="0"/>
              </a:rPr>
              <a:t>-</a:t>
            </a:r>
            <a:r>
              <a:rPr lang="en-GB" sz="2400" dirty="0">
                <a:latin typeface="Calibri" panose="020F0502020204030204" pitchFamily="34" charset="0"/>
              </a:rPr>
              <a:t>Warren Buffet </a:t>
            </a:r>
            <a:r>
              <a:rPr lang="en-GB" sz="2400" dirty="0" smtClean="0">
                <a:latin typeface="Calibri" panose="020F0502020204030204" pitchFamily="34" charset="0"/>
              </a:rPr>
              <a:t>(</a:t>
            </a:r>
            <a:r>
              <a:rPr lang="en-GB" sz="2400" dirty="0">
                <a:latin typeface="Calibri" panose="020F0502020204030204" pitchFamily="34" charset="0"/>
              </a:rPr>
              <a:t>world’s third wealthiest person in 2011</a:t>
            </a:r>
            <a:r>
              <a:rPr lang="en-GB" sz="2400" i="1" dirty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6308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Brasil y </a:t>
            </a:r>
            <a:r>
              <a:rPr lang="pt-BR" dirty="0" err="1" smtClean="0"/>
              <a:t>Translatinas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Concentração empresas e bancos</a:t>
            </a:r>
          </a:p>
          <a:p>
            <a:r>
              <a:rPr lang="pt-BR" dirty="0" smtClean="0"/>
              <a:t>Petrobras: incorpora plataformas </a:t>
            </a:r>
            <a:r>
              <a:rPr lang="pt-BR" dirty="0" err="1" smtClean="0"/>
              <a:t>atraves</a:t>
            </a:r>
            <a:r>
              <a:rPr lang="pt-BR" dirty="0" smtClean="0"/>
              <a:t> de uma subsidiaria na </a:t>
            </a:r>
            <a:r>
              <a:rPr lang="pt-BR" dirty="0" err="1" smtClean="0"/>
              <a:t>Austria</a:t>
            </a:r>
            <a:r>
              <a:rPr lang="pt-BR" dirty="0" smtClean="0"/>
              <a:t>. Impostos? </a:t>
            </a:r>
          </a:p>
          <a:p>
            <a:r>
              <a:rPr lang="pt-BR" dirty="0" smtClean="0"/>
              <a:t>Vale? Outras?</a:t>
            </a:r>
          </a:p>
          <a:p>
            <a:r>
              <a:rPr lang="pt-BR" dirty="0" smtClean="0"/>
              <a:t>Isenção fiscal (Colombia 2005-2010: empresas mineiras pagaram 456 mi/ano sobre lucros, receberam de incentivo 925 mi/ano)</a:t>
            </a:r>
          </a:p>
          <a:p>
            <a:r>
              <a:rPr lang="pt-BR" dirty="0" smtClean="0"/>
              <a:t>Remessa de lucros aumenta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14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2" y="107576"/>
            <a:ext cx="7581901" cy="1708949"/>
          </a:xfrm>
        </p:spPr>
        <p:txBody>
          <a:bodyPr/>
          <a:lstStyle/>
          <a:p>
            <a:r>
              <a:rPr lang="en-US" dirty="0" smtClean="0"/>
              <a:t>ISP y </a:t>
            </a:r>
            <a:r>
              <a:rPr lang="en-US" dirty="0" err="1" smtClean="0"/>
              <a:t>SPC</a:t>
            </a:r>
            <a:r>
              <a:rPr lang="en-US" dirty="0" smtClean="0"/>
              <a:t>: </a:t>
            </a:r>
            <a:r>
              <a:rPr lang="en-US" dirty="0" err="1" smtClean="0"/>
              <a:t>caminos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5550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Pago de </a:t>
            </a:r>
            <a:r>
              <a:rPr lang="en-US" dirty="0" err="1" smtClean="0"/>
              <a:t>impuestos</a:t>
            </a:r>
            <a:r>
              <a:rPr lang="en-US" dirty="0" smtClean="0"/>
              <a:t> para </a:t>
            </a:r>
            <a:r>
              <a:rPr lang="en-US" dirty="0" err="1" smtClean="0"/>
              <a:t>financiar</a:t>
            </a:r>
            <a:r>
              <a:rPr lang="en-US" dirty="0" smtClean="0"/>
              <a:t>  </a:t>
            </a:r>
            <a:r>
              <a:rPr lang="en-US" dirty="0" err="1" smtClean="0"/>
              <a:t>SPC</a:t>
            </a:r>
            <a:endParaRPr lang="en-US" dirty="0" smtClean="0"/>
          </a:p>
          <a:p>
            <a:r>
              <a:rPr lang="en-US" dirty="0" err="1" smtClean="0"/>
              <a:t>Acompanar</a:t>
            </a:r>
            <a:r>
              <a:rPr lang="en-US" dirty="0" smtClean="0"/>
              <a:t> el debate </a:t>
            </a:r>
            <a:r>
              <a:rPr lang="en-US" dirty="0" err="1" smtClean="0"/>
              <a:t>internacional</a:t>
            </a:r>
            <a:r>
              <a:rPr lang="en-US" dirty="0" smtClean="0"/>
              <a:t> (G20-BEPS)</a:t>
            </a:r>
          </a:p>
          <a:p>
            <a:r>
              <a:rPr lang="en-US" dirty="0" err="1" smtClean="0"/>
              <a:t>Elaborar</a:t>
            </a:r>
            <a:r>
              <a:rPr lang="en-US" dirty="0" smtClean="0"/>
              <a:t> </a:t>
            </a:r>
            <a:r>
              <a:rPr lang="en-US" dirty="0" err="1" smtClean="0"/>
              <a:t>propuestas</a:t>
            </a:r>
            <a:r>
              <a:rPr lang="en-US" dirty="0" smtClean="0"/>
              <a:t> (</a:t>
            </a:r>
            <a:r>
              <a:rPr lang="en-US" dirty="0" err="1" smtClean="0"/>
              <a:t>ICRICT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Intervenir</a:t>
            </a:r>
            <a:r>
              <a:rPr lang="en-US" dirty="0" smtClean="0"/>
              <a:t>: Addis </a:t>
            </a:r>
            <a:r>
              <a:rPr lang="en-US" dirty="0" err="1" smtClean="0"/>
              <a:t>Abeba</a:t>
            </a:r>
            <a:r>
              <a:rPr lang="en-US" dirty="0" smtClean="0"/>
              <a:t>, G20, </a:t>
            </a:r>
            <a:r>
              <a:rPr lang="en-US" dirty="0" err="1" smtClean="0"/>
              <a:t>ONU</a:t>
            </a:r>
            <a:endParaRPr lang="en-US" dirty="0" smtClean="0"/>
          </a:p>
          <a:p>
            <a:r>
              <a:rPr lang="en-US" dirty="0" err="1" smtClean="0"/>
              <a:t>Estudio</a:t>
            </a:r>
            <a:r>
              <a:rPr lang="en-US" dirty="0" smtClean="0"/>
              <a:t> de </a:t>
            </a:r>
            <a:r>
              <a:rPr lang="en-US" smtClean="0"/>
              <a:t>casos</a:t>
            </a:r>
            <a:endParaRPr lang="en-US" dirty="0" smtClean="0"/>
          </a:p>
          <a:p>
            <a:r>
              <a:rPr lang="en-US" dirty="0" smtClean="0"/>
              <a:t>Derechos </a:t>
            </a:r>
            <a:r>
              <a:rPr lang="en-US" dirty="0" err="1" smtClean="0"/>
              <a:t>Humanos</a:t>
            </a:r>
            <a:r>
              <a:rPr lang="en-US" dirty="0" smtClean="0"/>
              <a:t> y </a:t>
            </a:r>
            <a:r>
              <a:rPr lang="en-US" dirty="0" err="1" smtClean="0"/>
              <a:t>ETNs</a:t>
            </a:r>
            <a:endParaRPr lang="en-US" dirty="0" smtClean="0"/>
          </a:p>
          <a:p>
            <a:r>
              <a:rPr lang="en-US" dirty="0" smtClean="0"/>
              <a:t>TLCs (TISA, </a:t>
            </a:r>
            <a:r>
              <a:rPr lang="en-US" dirty="0" err="1" smtClean="0"/>
              <a:t>TPP</a:t>
            </a:r>
            <a:r>
              <a:rPr lang="en-US" dirty="0" smtClean="0"/>
              <a:t>, </a:t>
            </a:r>
            <a:r>
              <a:rPr lang="en-US" dirty="0" err="1" smtClean="0"/>
              <a:t>CETA</a:t>
            </a:r>
            <a:r>
              <a:rPr lang="en-US" dirty="0" smtClean="0"/>
              <a:t>, </a:t>
            </a:r>
            <a:r>
              <a:rPr lang="en-US" dirty="0" err="1" smtClean="0"/>
              <a:t>TTIP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Defender </a:t>
            </a:r>
            <a:r>
              <a:rPr lang="en-US" dirty="0" err="1" smtClean="0"/>
              <a:t>trabajadores</a:t>
            </a:r>
            <a:r>
              <a:rPr lang="en-US" dirty="0" smtClean="0"/>
              <a:t> que </a:t>
            </a:r>
            <a:r>
              <a:rPr lang="en-US" dirty="0" err="1" smtClean="0"/>
              <a:t>combaten</a:t>
            </a:r>
            <a:r>
              <a:rPr lang="en-US" dirty="0" smtClean="0"/>
              <a:t> </a:t>
            </a:r>
            <a:r>
              <a:rPr lang="en-US" dirty="0" err="1" smtClean="0"/>
              <a:t>corrucpion</a:t>
            </a:r>
            <a:endParaRPr lang="en-US" dirty="0" smtClean="0"/>
          </a:p>
          <a:p>
            <a:r>
              <a:rPr lang="en-US" dirty="0" err="1" smtClean="0"/>
              <a:t>TEMA</a:t>
            </a:r>
            <a:r>
              <a:rPr lang="en-US" dirty="0" smtClean="0"/>
              <a:t> É POLITICO, NO </a:t>
            </a:r>
            <a:r>
              <a:rPr lang="en-US" dirty="0" err="1" smtClean="0"/>
              <a:t>TECNICO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57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P_QPS_PublicServicesDay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024"/>
            <a:ext cx="9144000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6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1286074"/>
          </a:xfrm>
        </p:spPr>
        <p:txBody>
          <a:bodyPr/>
          <a:lstStyle/>
          <a:p>
            <a:r>
              <a:rPr lang="es-ES_tradnl" sz="2400" dirty="0">
                <a:effectLst/>
              </a:rPr>
              <a:t>LAS 10 TRASNACIONALES DEL COMERCIO TRASNACIONAL Y SU TELARAÑA DE MARCAS QUE </a:t>
            </a:r>
            <a:r>
              <a:rPr lang="es-ES_tradnl" sz="2400" dirty="0" smtClean="0">
                <a:effectLst/>
              </a:rPr>
              <a:t>CREAN</a:t>
            </a:r>
            <a:br>
              <a:rPr lang="es-ES_tradnl" sz="2400" dirty="0" smtClean="0">
                <a:effectLst/>
              </a:rPr>
            </a:br>
            <a:r>
              <a:rPr lang="es-ES_tradnl" sz="2400" dirty="0" smtClean="0">
                <a:effectLst/>
              </a:rPr>
              <a:t> </a:t>
            </a:r>
            <a:r>
              <a:rPr lang="es-ES_tradnl" sz="2000" dirty="0">
                <a:effectLst/>
              </a:rPr>
              <a:t>“La Ilusión de la Elección para el consumidor”</a:t>
            </a:r>
            <a:br>
              <a:rPr lang="es-ES_tradnl" sz="2000" dirty="0">
                <a:effectLst/>
              </a:rPr>
            </a:br>
            <a:endParaRPr lang="es-ES" sz="20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99" b="9099"/>
          <a:stretch>
            <a:fillRect/>
          </a:stretch>
        </p:blipFill>
        <p:spPr bwMode="auto">
          <a:xfrm>
            <a:off x="158750" y="1178287"/>
            <a:ext cx="8985250" cy="5679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074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7577"/>
            <a:ext cx="8991600" cy="1653988"/>
          </a:xfrm>
        </p:spPr>
        <p:txBody>
          <a:bodyPr/>
          <a:lstStyle/>
          <a:p>
            <a:r>
              <a:rPr lang="es-ES_tradnl" sz="3600" dirty="0">
                <a:solidFill>
                  <a:srgbClr val="FF7D2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Arial Narrow"/>
                <a:cs typeface="Arial Narrow"/>
              </a:rPr>
              <a:t>Red</a:t>
            </a:r>
            <a:r>
              <a:rPr lang="es-ES_tradnl" sz="3600" dirty="0" smtClean="0">
                <a:solidFill>
                  <a:srgbClr val="FF7D2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Arial Narrow"/>
                <a:cs typeface="Arial Narrow"/>
              </a:rPr>
              <a:t> </a:t>
            </a:r>
            <a:r>
              <a:rPr lang="es-ES_tradnl" sz="3600" dirty="0">
                <a:solidFill>
                  <a:srgbClr val="FF7D2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Arial Narrow"/>
                <a:cs typeface="Arial Narrow"/>
              </a:rPr>
              <a:t>de control corporativo global entre 43 mil empresas trasnacionales y su </a:t>
            </a:r>
            <a:r>
              <a:rPr lang="es-ES_tradnl" sz="3600" dirty="0" smtClean="0">
                <a:solidFill>
                  <a:srgbClr val="FF7D2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Arial Narrow"/>
                <a:cs typeface="Arial Narrow"/>
              </a:rPr>
              <a:t>cúpula financiera</a:t>
            </a:r>
            <a:r>
              <a:rPr lang="es-ES_tradnl" sz="3600" dirty="0">
                <a:solidFill>
                  <a:srgbClr val="FF7D2F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Arial Narrow"/>
                <a:cs typeface="Arial Narrow"/>
              </a:rPr>
              <a:t>. </a:t>
            </a:r>
            <a:endParaRPr lang="es-ES" sz="3600" dirty="0">
              <a:solidFill>
                <a:srgbClr val="FF7D2F"/>
              </a:solidFill>
              <a:effectLst>
                <a:outerShdw blurRad="50800" dist="38100" dir="2700000" algn="tl" rotWithShape="0">
                  <a:schemeClr val="tx1">
                    <a:alpha val="43000"/>
                  </a:schemeClr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37528" r="-37528"/>
          <a:stretch>
            <a:fillRect/>
          </a:stretch>
        </p:blipFill>
        <p:spPr>
          <a:xfrm>
            <a:off x="-997205" y="1761565"/>
            <a:ext cx="5698954" cy="3051735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9800" y="2692400"/>
            <a:ext cx="5664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 smtClean="0"/>
              <a:t>El </a:t>
            </a:r>
            <a:r>
              <a:rPr lang="es-ES" sz="3600" dirty="0"/>
              <a:t>Poder de la Elite Dirigente Trasnacional Global</a:t>
            </a:r>
            <a:endParaRPr lang="en-US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>
              <a:solidFill>
                <a:srgbClr val="FF7D2F"/>
              </a:solidFill>
              <a:latin typeface="Arial Narrow"/>
              <a:cs typeface="Arial Narrow"/>
            </a:endParaRPr>
          </a:p>
          <a:p>
            <a:r>
              <a:rPr lang="es-ES" dirty="0" smtClean="0">
                <a:solidFill>
                  <a:srgbClr val="FF7D2F"/>
                </a:solidFill>
                <a:latin typeface="Arial Narrow"/>
                <a:cs typeface="Arial Narrow"/>
              </a:rPr>
              <a:t>147 </a:t>
            </a:r>
            <a:r>
              <a:rPr lang="es-ES" dirty="0">
                <a:solidFill>
                  <a:srgbClr val="FF7D2F"/>
                </a:solidFill>
                <a:latin typeface="Arial Narrow"/>
                <a:cs typeface="Arial Narrow"/>
              </a:rPr>
              <a:t>Empresas trasnacionales controlan el 47% </a:t>
            </a:r>
            <a:r>
              <a:rPr lang="es-ES" dirty="0">
                <a:latin typeface="Arial Narrow"/>
                <a:cs typeface="Arial Narrow"/>
              </a:rPr>
              <a:t>de los activos financieros globales.</a:t>
            </a:r>
          </a:p>
          <a:p>
            <a:r>
              <a:rPr lang="es-ES" dirty="0">
                <a:solidFill>
                  <a:srgbClr val="FF7D2F"/>
                </a:solidFill>
                <a:latin typeface="Arial Narrow"/>
                <a:cs typeface="Arial Narrow"/>
              </a:rPr>
              <a:t>50 Empresas </a:t>
            </a:r>
            <a:r>
              <a:rPr lang="es-ES" dirty="0">
                <a:latin typeface="Arial Narrow"/>
                <a:cs typeface="Arial Narrow"/>
              </a:rPr>
              <a:t>están el la cúpula (nodo de control) de la red transnacional, </a:t>
            </a:r>
            <a:r>
              <a:rPr lang="es-ES" dirty="0">
                <a:solidFill>
                  <a:srgbClr val="FF7D2F"/>
                </a:solidFill>
                <a:latin typeface="Arial Narrow"/>
                <a:cs typeface="Arial Narrow"/>
              </a:rPr>
              <a:t>controlan 35 % de los activos</a:t>
            </a:r>
          </a:p>
        </p:txBody>
      </p:sp>
    </p:spTree>
    <p:extLst>
      <p:ext uri="{BB962C8B-B14F-4D97-AF65-F5344CB8AC3E}">
        <p14:creationId xmlns:p14="http://schemas.microsoft.com/office/powerpoint/2010/main" xmlns="" val="37810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7577"/>
            <a:ext cx="8978900" cy="1327523"/>
          </a:xfrm>
        </p:spPr>
        <p:txBody>
          <a:bodyPr/>
          <a:lstStyle/>
          <a:p>
            <a:r>
              <a:rPr lang="es-ES" sz="3000" dirty="0">
                <a:solidFill>
                  <a:srgbClr val="FF7D2F"/>
                </a:solidFill>
                <a:latin typeface="Arial Narrow"/>
                <a:cs typeface="Arial Narrow"/>
              </a:rPr>
              <a:t>La Red de Control Trasnacional </a:t>
            </a:r>
            <a:r>
              <a:rPr lang="es-ES" sz="3000" dirty="0" smtClean="0">
                <a:solidFill>
                  <a:srgbClr val="FF7D2F"/>
                </a:solidFill>
                <a:latin typeface="Arial Narrow"/>
                <a:cs typeface="Arial Narrow"/>
              </a:rPr>
              <a:t>Financiera de los al menos 20 años, a acelerado un proceso de concentración y despojo de riqueza mundial</a:t>
            </a:r>
            <a:r>
              <a:rPr lang="es-ES" sz="3000" dirty="0">
                <a:solidFill>
                  <a:srgbClr val="FF7D2F"/>
                </a:solidFill>
                <a:latin typeface="Arial Narrow"/>
                <a:cs typeface="Arial Narrow"/>
              </a:rPr>
              <a:t/>
            </a:r>
            <a:br>
              <a:rPr lang="es-ES" sz="3000" dirty="0">
                <a:solidFill>
                  <a:srgbClr val="FF7D2F"/>
                </a:solidFill>
                <a:latin typeface="Arial Narrow"/>
                <a:cs typeface="Arial Narrow"/>
              </a:rPr>
            </a:br>
            <a:endParaRPr lang="es-ES" sz="3000" dirty="0">
              <a:solidFill>
                <a:srgbClr val="FF7D2F"/>
              </a:solidFill>
              <a:latin typeface="Arial Narrow"/>
              <a:cs typeface="Arial Narrow"/>
            </a:endParaRPr>
          </a:p>
        </p:txBody>
      </p:sp>
      <p:pic>
        <p:nvPicPr>
          <p:cNvPr id="4" name="Marcador de contenido 3" descr="Piketty2014Capital21c.pd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58" b="14758"/>
          <a:stretch>
            <a:fillRect/>
          </a:stretch>
        </p:blipFill>
        <p:spPr>
          <a:xfrm>
            <a:off x="88900" y="1187237"/>
            <a:ext cx="9055100" cy="5003800"/>
          </a:xfrm>
        </p:spPr>
      </p:pic>
    </p:spTree>
    <p:extLst>
      <p:ext uri="{BB962C8B-B14F-4D97-AF65-F5344CB8AC3E}">
        <p14:creationId xmlns:p14="http://schemas.microsoft.com/office/powerpoint/2010/main" xmlns="" val="29927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1518023"/>
          </a:xfrm>
        </p:spPr>
        <p:txBody>
          <a:bodyPr/>
          <a:lstStyle/>
          <a:p>
            <a:r>
              <a:rPr lang="es-ES_tradnl" sz="2800" dirty="0">
                <a:solidFill>
                  <a:srgbClr val="FF7D2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Arial Narrow"/>
                <a:cs typeface="Arial Narrow"/>
              </a:rPr>
              <a:t>Ilustración</a:t>
            </a:r>
            <a:r>
              <a:rPr lang="es-ES_tradnl" sz="2800" dirty="0">
                <a:solidFill>
                  <a:srgbClr val="FF7D2F"/>
                </a:solidFill>
                <a:effectLst>
                  <a:outerShdw blurRad="50800" dist="165100" dir="13740000" algn="tl" rotWithShape="0">
                    <a:schemeClr val="tx1">
                      <a:alpha val="0"/>
                    </a:schemeClr>
                  </a:outerShdw>
                </a:effectLst>
              </a:rPr>
              <a:t> </a:t>
            </a:r>
            <a:r>
              <a:rPr lang="es-ES_tradnl" sz="2800" dirty="0" smtClean="0">
                <a:solidFill>
                  <a:srgbClr val="FF7D2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Arial Narrow"/>
                <a:cs typeface="Arial Narrow"/>
              </a:rPr>
              <a:t>de</a:t>
            </a:r>
            <a:r>
              <a:rPr lang="es-ES_tradnl" sz="2800" dirty="0" smtClean="0">
                <a:solidFill>
                  <a:srgbClr val="FF7D2F"/>
                </a:solidFill>
                <a:effectLst>
                  <a:outerShdw blurRad="50800" dist="165100" dir="13740000" algn="tl" rotWithShape="0">
                    <a:schemeClr val="tx1">
                      <a:alpha val="0"/>
                    </a:schemeClr>
                  </a:outerShdw>
                </a:effectLst>
              </a:rPr>
              <a:t> </a:t>
            </a:r>
            <a:r>
              <a:rPr lang="es-ES_tradnl" sz="2800" dirty="0">
                <a:solidFill>
                  <a:srgbClr val="FF7D2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Arial Narrow"/>
                <a:cs typeface="Arial Narrow"/>
              </a:rPr>
              <a:t>la concentración de los bancos de EE.UU</a:t>
            </a:r>
            <a:r>
              <a:rPr lang="es-ES_tradnl" sz="2800" dirty="0">
                <a:solidFill>
                  <a:srgbClr val="FF7D2F"/>
                </a:solidFill>
                <a:effectLst>
                  <a:outerShdw blurRad="50800" dist="50800" dir="13740000" algn="tl" rotWithShape="0">
                    <a:schemeClr val="tx1">
                      <a:alpha val="0"/>
                    </a:schemeClr>
                  </a:outerShdw>
                </a:effectLst>
              </a:rPr>
              <a:t>. </a:t>
            </a:r>
            <a:r>
              <a:rPr lang="es-ES_tradnl" sz="2800" dirty="0">
                <a:solidFill>
                  <a:srgbClr val="FF7D2F"/>
                </a:solidFill>
                <a:effectLst>
                  <a:outerShdw blurRad="50800" dist="50800" dir="5400000" algn="tl" rotWithShape="0">
                    <a:schemeClr val="tx1">
                      <a:alpha val="0"/>
                    </a:schemeClr>
                  </a:outerShdw>
                </a:effectLst>
              </a:rPr>
              <a:t>1990-2009</a:t>
            </a:r>
            <a:br>
              <a:rPr lang="es-ES_tradnl" sz="2800" dirty="0">
                <a:solidFill>
                  <a:srgbClr val="FF7D2F"/>
                </a:solidFill>
                <a:effectLst>
                  <a:outerShdw blurRad="50800" dist="50800" dir="5400000" algn="tl" rotWithShape="0">
                    <a:schemeClr val="tx1">
                      <a:alpha val="0"/>
                    </a:schemeClr>
                  </a:outerShdw>
                </a:effectLst>
              </a:rPr>
            </a:br>
            <a:r>
              <a:rPr lang="es-ES_tradnl" sz="2800" dirty="0">
                <a:solidFill>
                  <a:srgbClr val="FF7D2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Arial Narrow"/>
                <a:cs typeface="Arial Narrow"/>
              </a:rPr>
              <a:t>37 Bancos absorbidos por 4 </a:t>
            </a:r>
            <a:endParaRPr lang="es-ES" sz="2800" dirty="0">
              <a:solidFill>
                <a:srgbClr val="FF7D2F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50800" dist="38100" dir="2700000" algn="tl" rotWithShape="0">
                  <a:schemeClr val="tx1">
                    <a:alpha val="43000"/>
                  </a:schemeClr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89" b="9689"/>
          <a:stretch>
            <a:fillRect/>
          </a:stretch>
        </p:blipFill>
        <p:spPr bwMode="auto">
          <a:xfrm>
            <a:off x="0" y="1625600"/>
            <a:ext cx="9144000" cy="523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443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dirty="0">
                <a:effectLst/>
              </a:rPr>
              <a:t>CONCENTRACIÓN DE LOS MEDIOS DE COMUNICACIÓN DE EE.UU.-MUNDO 1983-2011</a:t>
            </a:r>
            <a:br>
              <a:rPr lang="es-ES_tradnl" sz="2800" dirty="0">
                <a:effectLst/>
              </a:rPr>
            </a:br>
            <a:r>
              <a:rPr lang="es-ES_tradnl" sz="1800" dirty="0">
                <a:effectLst/>
              </a:rPr>
              <a:t>De 1983 cuando 90% de los medios eran propiedad de 50 empresas, en 2011 el 90% estaban bajo control de 6 trasnacionales. </a:t>
            </a:r>
            <a:endParaRPr lang="es-ES" sz="18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66" b="20866"/>
          <a:stretch>
            <a:fillRect/>
          </a:stretch>
        </p:blipFill>
        <p:spPr bwMode="auto">
          <a:xfrm>
            <a:off x="317500" y="1882775"/>
            <a:ext cx="8502370" cy="483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140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283073"/>
          </a:xfrm>
        </p:spPr>
        <p:txBody>
          <a:bodyPr/>
          <a:lstStyle/>
          <a:p>
            <a:r>
              <a:rPr lang="pt-BR" dirty="0" err="1" smtClean="0"/>
              <a:t>Paraisos</a:t>
            </a:r>
            <a:r>
              <a:rPr lang="pt-BR" dirty="0" smtClean="0"/>
              <a:t> </a:t>
            </a:r>
            <a:r>
              <a:rPr lang="pt-BR" dirty="0" err="1" smtClean="0"/>
              <a:t>fiscales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9462" y="1390650"/>
            <a:ext cx="7581901" cy="4445374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Mundo: 28 a 32 </a:t>
            </a:r>
            <a:r>
              <a:rPr lang="pt-BR" dirty="0" err="1" smtClean="0"/>
              <a:t>trilhoes</a:t>
            </a:r>
            <a:r>
              <a:rPr lang="pt-BR" dirty="0" smtClean="0"/>
              <a:t> USD. </a:t>
            </a:r>
          </a:p>
          <a:p>
            <a:r>
              <a:rPr lang="pt-BR" dirty="0" smtClean="0"/>
              <a:t>AL&amp;C: 2 </a:t>
            </a:r>
            <a:r>
              <a:rPr lang="pt-BR" dirty="0" err="1" smtClean="0"/>
              <a:t>trilhoes</a:t>
            </a:r>
            <a:r>
              <a:rPr lang="pt-BR" dirty="0" smtClean="0"/>
              <a:t> </a:t>
            </a:r>
            <a:r>
              <a:rPr lang="pt-BR" dirty="0" err="1" smtClean="0"/>
              <a:t>USD</a:t>
            </a:r>
            <a:r>
              <a:rPr lang="pt-BR" dirty="0" smtClean="0"/>
              <a:t> (2.000.000.000.000)</a:t>
            </a:r>
          </a:p>
          <a:p>
            <a:r>
              <a:rPr lang="pt-BR" dirty="0"/>
              <a:t>60% comercio mundial </a:t>
            </a:r>
            <a:r>
              <a:rPr lang="pt-BR" dirty="0" smtClean="0"/>
              <a:t>passam pelos </a:t>
            </a:r>
            <a:r>
              <a:rPr lang="pt-BR" dirty="0" err="1" smtClean="0"/>
              <a:t>paraisos</a:t>
            </a:r>
            <a:r>
              <a:rPr lang="pt-BR" dirty="0" smtClean="0"/>
              <a:t> fiscais</a:t>
            </a:r>
          </a:p>
          <a:p>
            <a:r>
              <a:rPr lang="pt-BR" dirty="0" smtClean="0"/>
              <a:t>Empresas extrativistas - </a:t>
            </a:r>
            <a:r>
              <a:rPr lang="pt-BR" dirty="0" err="1" smtClean="0"/>
              <a:t>petroleo</a:t>
            </a:r>
            <a:r>
              <a:rPr lang="pt-BR" dirty="0" smtClean="0"/>
              <a:t> e mineradora: entre as 10 maiores 34,5% das subsidiarias </a:t>
            </a:r>
            <a:r>
              <a:rPr lang="pt-BR" dirty="0" err="1" smtClean="0"/>
              <a:t>estao</a:t>
            </a:r>
            <a:r>
              <a:rPr lang="pt-BR" dirty="0" smtClean="0"/>
              <a:t> em </a:t>
            </a:r>
            <a:r>
              <a:rPr lang="pt-BR" dirty="0" err="1" smtClean="0"/>
              <a:t>paraisos</a:t>
            </a:r>
            <a:r>
              <a:rPr lang="pt-BR" dirty="0" smtClean="0"/>
              <a:t> fiscais</a:t>
            </a:r>
          </a:p>
          <a:p>
            <a:r>
              <a:rPr lang="pt-BR" dirty="0" smtClean="0"/>
              <a:t>USA: 64% das empresas não pagaram nenhum imposto federal sobre renda corporativa</a:t>
            </a:r>
          </a:p>
          <a:p>
            <a:r>
              <a:rPr lang="pt-BR" dirty="0" smtClean="0"/>
              <a:t>USA: 3 </a:t>
            </a:r>
            <a:r>
              <a:rPr lang="pt-BR" dirty="0" err="1" smtClean="0"/>
              <a:t>ultimos</a:t>
            </a:r>
            <a:r>
              <a:rPr lang="pt-BR" dirty="0" smtClean="0"/>
              <a:t> anos, 30 maiores empresas transnacionais não pagaram imposto sobre lucros (GAO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56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067" y="107577"/>
            <a:ext cx="8746065" cy="1111623"/>
          </a:xfrm>
        </p:spPr>
        <p:txBody>
          <a:bodyPr/>
          <a:lstStyle/>
          <a:p>
            <a:r>
              <a:rPr lang="es-ES" sz="3200" dirty="0" smtClean="0">
                <a:solidFill>
                  <a:srgbClr val="FF7D2F"/>
                </a:solidFill>
              </a:rPr>
              <a:t>Las “Empresas” buzón de los Paraísos Fiscales </a:t>
            </a:r>
            <a:endParaRPr lang="es-ES" sz="3200" dirty="0">
              <a:solidFill>
                <a:srgbClr val="FF7D2F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77" r="1277"/>
          <a:stretch>
            <a:fillRect/>
          </a:stretch>
        </p:blipFill>
        <p:spPr>
          <a:xfrm>
            <a:off x="459490" y="1066801"/>
            <a:ext cx="8354310" cy="4936066"/>
          </a:xfrm>
        </p:spPr>
      </p:pic>
    </p:spTree>
    <p:extLst>
      <p:ext uri="{BB962C8B-B14F-4D97-AF65-F5344CB8AC3E}">
        <p14:creationId xmlns:p14="http://schemas.microsoft.com/office/powerpoint/2010/main" xmlns="" val="15705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Órbita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Órbita.thmx</Template>
  <TotalTime>3788</TotalTime>
  <Words>572</Words>
  <Application>Microsoft Office PowerPoint</Application>
  <PresentationFormat>Apresentação na tela (4:3)</PresentationFormat>
  <Paragraphs>74</Paragraphs>
  <Slides>16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Órbita</vt:lpstr>
      <vt:lpstr> Corporaciones que basicamente pararan de pagar impuestos</vt:lpstr>
      <vt:lpstr>LAS 10 TRASNACIONALES DEL COMERCIO TRASNACIONAL Y SU TELARAÑA DE MARCAS QUE CREAN  “La Ilusión de la Elección para el consumidor” </vt:lpstr>
      <vt:lpstr>Red de control corporativo global entre 43 mil empresas trasnacionales y su cúpula financiera. </vt:lpstr>
      <vt:lpstr>  El Poder de la Elite Dirigente Trasnacional Global</vt:lpstr>
      <vt:lpstr>La Red de Control Trasnacional Financiera de los al menos 20 años, a acelerado un proceso de concentración y despojo de riqueza mundial </vt:lpstr>
      <vt:lpstr>Ilustración de la concentración de los bancos de EE.UU. 1990-2009 37 Bancos absorbidos por 4 </vt:lpstr>
      <vt:lpstr>CONCENTRACIÓN DE LOS MEDIOS DE COMUNICACIÓN DE EE.UU.-MUNDO 1983-2011 De 1983 cuando 90% de los medios eran propiedad de 50 empresas, en 2011 el 90% estaban bajo control de 6 trasnacionales. </vt:lpstr>
      <vt:lpstr>Paraisos fiscales</vt:lpstr>
      <vt:lpstr>Las “Empresas” buzón de los Paraísos Fiscales </vt:lpstr>
      <vt:lpstr>TRATADOS…</vt:lpstr>
      <vt:lpstr>Variantes de Manipulación y Evasión Fiscal y Asesoría Trasnacional </vt:lpstr>
      <vt:lpstr>Banana</vt:lpstr>
      <vt:lpstr>Slide 13</vt:lpstr>
      <vt:lpstr>Brasil y Translatinas</vt:lpstr>
      <vt:lpstr>ISP y SPC: caminos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Villamar Calderon</dc:creator>
  <cp:lastModifiedBy>ISP</cp:lastModifiedBy>
  <cp:revision>92</cp:revision>
  <dcterms:created xsi:type="dcterms:W3CDTF">2013-08-27T16:52:44Z</dcterms:created>
  <dcterms:modified xsi:type="dcterms:W3CDTF">2015-11-09T14:26:16Z</dcterms:modified>
</cp:coreProperties>
</file>