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8" r:id="rId2"/>
  </p:sldMasterIdLst>
  <p:notesMasterIdLst>
    <p:notesMasterId r:id="rId17"/>
  </p:notesMasterIdLst>
  <p:handoutMasterIdLst>
    <p:handoutMasterId r:id="rId18"/>
  </p:handoutMasterIdLst>
  <p:sldIdLst>
    <p:sldId id="257" r:id="rId3"/>
    <p:sldId id="353" r:id="rId4"/>
    <p:sldId id="347" r:id="rId5"/>
    <p:sldId id="356" r:id="rId6"/>
    <p:sldId id="349" r:id="rId7"/>
    <p:sldId id="357" r:id="rId8"/>
    <p:sldId id="320" r:id="rId9"/>
    <p:sldId id="358" r:id="rId10"/>
    <p:sldId id="359" r:id="rId11"/>
    <p:sldId id="360" r:id="rId12"/>
    <p:sldId id="361" r:id="rId13"/>
    <p:sldId id="362" r:id="rId14"/>
    <p:sldId id="363" r:id="rId15"/>
    <p:sldId id="352" r:id="rId1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89146" autoAdjust="0"/>
  </p:normalViewPr>
  <p:slideViewPr>
    <p:cSldViewPr snapToGrid="0">
      <p:cViewPr varScale="1">
        <p:scale>
          <a:sx n="59" d="100"/>
          <a:sy n="59" d="100"/>
        </p:scale>
        <p:origin x="850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06C30-11ED-4DEB-B64F-4C1E6FA6F33A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CR"/>
        </a:p>
      </dgm:t>
    </dgm:pt>
    <dgm:pt modelId="{B16AFAFF-3FA8-4CC3-8C67-FDDDFC94185C}">
      <dgm:prSet phldrT="[Texto]" custT="1"/>
      <dgm:spPr/>
      <dgm:t>
        <a:bodyPr/>
        <a:lstStyle/>
        <a:p>
          <a:r>
            <a:rPr lang="es-AR" sz="2400" b="1" dirty="0" smtClean="0">
              <a:solidFill>
                <a:schemeClr val="bg1"/>
              </a:solidFill>
            </a:rPr>
            <a:t>RESOLUCIÓN 16 </a:t>
          </a:r>
          <a:r>
            <a:rPr lang="es-AR" sz="2400" dirty="0" smtClean="0">
              <a:solidFill>
                <a:schemeClr val="bg1"/>
              </a:solidFill>
            </a:rPr>
            <a:t>SOBRE NUEVA FISCALIDAD PARA UN DESARROLLO SUSTENTABLE </a:t>
          </a:r>
          <a:endParaRPr lang="es-CR" sz="24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8C7C9B-FE77-461D-AB6B-CA2AE2926042}" type="parTrans" cxnId="{0E6B0AAC-2F8E-4F63-AFF5-24EB5AA9FD63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7E787866-FA01-4B11-890E-BAAFCC1E1032}" type="sibTrans" cxnId="{0E6B0AAC-2F8E-4F63-AFF5-24EB5AA9FD63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A74FCF4F-3890-4BE7-AF0B-863791E176AD}">
      <dgm:prSet phldrT="[Texto]" custT="1"/>
      <dgm:spPr/>
      <dgm:t>
        <a:bodyPr/>
        <a:lstStyle/>
        <a:p>
          <a:r>
            <a:rPr lang="es-AR" sz="240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Apoyar la Plataforma Continental sobre Fiscalidad  </a:t>
          </a:r>
          <a:endParaRPr lang="es-CR" sz="24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A0BB4EA-1436-4185-8DD6-553E2B0242AD}" type="parTrans" cxnId="{B295B28F-A657-4841-B04A-180CA6E76F53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190DE012-1B22-4804-8AB0-CFD5CB371697}" type="sibTrans" cxnId="{B295B28F-A657-4841-B04A-180CA6E76F53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658BBDA4-86CC-4A21-B45A-904C0FF42C98}">
      <dgm:prSet phldrT="[Texto]" custT="1"/>
      <dgm:spPr/>
      <dgm:t>
        <a:bodyPr/>
        <a:lstStyle/>
        <a:p>
          <a:r>
            <a:rPr lang="es-AR" sz="240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Fortalecer la Administración Tributaria </a:t>
          </a:r>
          <a:endParaRPr lang="es-CR" sz="24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0CAFE97-5AB3-4B62-AB92-EB72271E14B7}" type="parTrans" cxnId="{129C7D45-81A7-458D-8453-A548A4FCD62D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846968EE-5157-42DD-9F95-190CF59943E0}" type="sibTrans" cxnId="{129C7D45-81A7-458D-8453-A548A4FCD62D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36D78A8F-B94C-4649-ABC7-72BF3A7D664F}">
      <dgm:prSet phldrT="[Texto]" custT="1"/>
      <dgm:spPr/>
      <dgm:t>
        <a:bodyPr/>
        <a:lstStyle/>
        <a:p>
          <a:r>
            <a:rPr lang="es-AR" sz="2400" b="1" dirty="0" smtClean="0">
              <a:solidFill>
                <a:schemeClr val="bg1"/>
              </a:solidFill>
            </a:rPr>
            <a:t>RESOLUCIÓN 17: SOBRE DESARROLLO SUSTENTABLE Y EMPRESAS MUNDIALES </a:t>
          </a:r>
          <a:endParaRPr lang="es-CR" sz="24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BBE57CA-905C-4078-BF40-03E92BCB64F2}" type="parTrans" cxnId="{A9B57B7C-8880-410A-97A6-539A30DBC0F0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C750BF3F-6D78-484D-9662-860393D999D8}" type="sibTrans" cxnId="{A9B57B7C-8880-410A-97A6-539A30DBC0F0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69F19A45-9A62-4578-826C-D97368F154B9}">
      <dgm:prSet phldrT="[Texto]" custT="1"/>
      <dgm:spPr/>
      <dgm:t>
        <a:bodyPr/>
        <a:lstStyle/>
        <a:p>
          <a:r>
            <a:rPr lang="es-AR" sz="2400" b="1" dirty="0" smtClean="0">
              <a:solidFill>
                <a:schemeClr val="bg1"/>
              </a:solidFill>
            </a:rPr>
            <a:t>RESOLUCIÓN 18 : </a:t>
          </a:r>
          <a:r>
            <a:rPr lang="es-ES" sz="2400" b="1" dirty="0" smtClean="0">
              <a:solidFill>
                <a:schemeClr val="bg1"/>
              </a:solidFill>
            </a:rPr>
            <a:t>SOBRE EL IMPUESTO A LAS TRANSACCIONES FINANCIERAS</a:t>
          </a:r>
          <a:endParaRPr lang="es-CR" sz="24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6EDA2D-D15C-4EA7-ABC1-BC1E662630E9}" type="parTrans" cxnId="{CE61FF19-1695-4C80-90F0-04E19B8EAFF3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4A8CFA2E-8766-46AA-9630-39A318F5A77C}" type="sibTrans" cxnId="{CE61FF19-1695-4C80-90F0-04E19B8EAFF3}">
      <dgm:prSet/>
      <dgm:spPr/>
      <dgm:t>
        <a:bodyPr/>
        <a:lstStyle/>
        <a:p>
          <a:endParaRPr lang="es-CR" sz="2400">
            <a:solidFill>
              <a:schemeClr val="bg1"/>
            </a:solidFill>
          </a:endParaRPr>
        </a:p>
      </dgm:t>
    </dgm:pt>
    <dgm:pt modelId="{9970C348-F65E-487D-8676-B8C96F394D60}" type="pres">
      <dgm:prSet presAssocID="{77306C30-11ED-4DEB-B64F-4C1E6FA6F3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24F571F2-9E9C-4F7F-8779-AAA96D8AD94A}" type="pres">
      <dgm:prSet presAssocID="{77306C30-11ED-4DEB-B64F-4C1E6FA6F33A}" presName="Name1" presStyleCnt="0"/>
      <dgm:spPr/>
      <dgm:t>
        <a:bodyPr/>
        <a:lstStyle/>
        <a:p>
          <a:endParaRPr lang="es-AR"/>
        </a:p>
      </dgm:t>
    </dgm:pt>
    <dgm:pt modelId="{74FA061C-ED1A-4FD9-8193-1267EA6E5FF2}" type="pres">
      <dgm:prSet presAssocID="{77306C30-11ED-4DEB-B64F-4C1E6FA6F33A}" presName="cycle" presStyleCnt="0"/>
      <dgm:spPr/>
      <dgm:t>
        <a:bodyPr/>
        <a:lstStyle/>
        <a:p>
          <a:endParaRPr lang="es-AR"/>
        </a:p>
      </dgm:t>
    </dgm:pt>
    <dgm:pt modelId="{7E8490D2-0A04-417A-80FF-BEBFF46984BE}" type="pres">
      <dgm:prSet presAssocID="{77306C30-11ED-4DEB-B64F-4C1E6FA6F33A}" presName="srcNode" presStyleLbl="node1" presStyleIdx="0" presStyleCnt="5"/>
      <dgm:spPr/>
      <dgm:t>
        <a:bodyPr/>
        <a:lstStyle/>
        <a:p>
          <a:endParaRPr lang="es-AR"/>
        </a:p>
      </dgm:t>
    </dgm:pt>
    <dgm:pt modelId="{F81B07DF-C67A-436B-B879-CE4998663A2F}" type="pres">
      <dgm:prSet presAssocID="{77306C30-11ED-4DEB-B64F-4C1E6FA6F33A}" presName="conn" presStyleLbl="parChTrans1D2" presStyleIdx="0" presStyleCnt="1"/>
      <dgm:spPr/>
      <dgm:t>
        <a:bodyPr/>
        <a:lstStyle/>
        <a:p>
          <a:endParaRPr lang="pt-BR"/>
        </a:p>
      </dgm:t>
    </dgm:pt>
    <dgm:pt modelId="{B822502F-3900-45D9-AC5C-A443C6FD2195}" type="pres">
      <dgm:prSet presAssocID="{77306C30-11ED-4DEB-B64F-4C1E6FA6F33A}" presName="extraNode" presStyleLbl="node1" presStyleIdx="0" presStyleCnt="5"/>
      <dgm:spPr/>
      <dgm:t>
        <a:bodyPr/>
        <a:lstStyle/>
        <a:p>
          <a:endParaRPr lang="es-AR"/>
        </a:p>
      </dgm:t>
    </dgm:pt>
    <dgm:pt modelId="{00693A7C-F5C4-4550-A01A-C670558742F4}" type="pres">
      <dgm:prSet presAssocID="{77306C30-11ED-4DEB-B64F-4C1E6FA6F33A}" presName="dstNode" presStyleLbl="node1" presStyleIdx="0" presStyleCnt="5"/>
      <dgm:spPr/>
      <dgm:t>
        <a:bodyPr/>
        <a:lstStyle/>
        <a:p>
          <a:endParaRPr lang="es-AR"/>
        </a:p>
      </dgm:t>
    </dgm:pt>
    <dgm:pt modelId="{CBFB4C0E-A395-4B7C-8B31-E9153CA363A4}" type="pres">
      <dgm:prSet presAssocID="{B16AFAFF-3FA8-4CC3-8C67-FDDDFC94185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58E350-C82D-49A5-9033-BD3437755301}" type="pres">
      <dgm:prSet presAssocID="{B16AFAFF-3FA8-4CC3-8C67-FDDDFC94185C}" presName="accent_1" presStyleCnt="0"/>
      <dgm:spPr/>
      <dgm:t>
        <a:bodyPr/>
        <a:lstStyle/>
        <a:p>
          <a:endParaRPr lang="es-AR"/>
        </a:p>
      </dgm:t>
    </dgm:pt>
    <dgm:pt modelId="{531A7941-212F-436C-B2D8-E4B871836E0B}" type="pres">
      <dgm:prSet presAssocID="{B16AFAFF-3FA8-4CC3-8C67-FDDDFC94185C}" presName="accentRepeatNode" presStyleLbl="solidFgAcc1" presStyleIdx="0" presStyleCnt="5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64E63178-6997-4F5C-AEDF-4D3F2F7A2CC6}" type="pres">
      <dgm:prSet presAssocID="{A74FCF4F-3890-4BE7-AF0B-863791E176A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524BE5-1370-449A-B061-2C3E5ADB2399}" type="pres">
      <dgm:prSet presAssocID="{A74FCF4F-3890-4BE7-AF0B-863791E176AD}" presName="accent_2" presStyleCnt="0"/>
      <dgm:spPr/>
      <dgm:t>
        <a:bodyPr/>
        <a:lstStyle/>
        <a:p>
          <a:endParaRPr lang="es-AR"/>
        </a:p>
      </dgm:t>
    </dgm:pt>
    <dgm:pt modelId="{77007CF6-9417-4DA4-9EA1-099FDED0950F}" type="pres">
      <dgm:prSet presAssocID="{A74FCF4F-3890-4BE7-AF0B-863791E176AD}" presName="accentRepeatNode" presStyleLbl="solidFgAcc1" presStyleIdx="1" presStyleCnt="5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0C322892-15F4-4CAC-BF6F-D36CCB35226E}" type="pres">
      <dgm:prSet presAssocID="{658BBDA4-86CC-4A21-B45A-904C0FF42C9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98ECFFE-2F70-498D-97AA-87BAAB7144AE}" type="pres">
      <dgm:prSet presAssocID="{658BBDA4-86CC-4A21-B45A-904C0FF42C98}" presName="accent_3" presStyleCnt="0"/>
      <dgm:spPr/>
      <dgm:t>
        <a:bodyPr/>
        <a:lstStyle/>
        <a:p>
          <a:endParaRPr lang="es-AR"/>
        </a:p>
      </dgm:t>
    </dgm:pt>
    <dgm:pt modelId="{F8D4B5BC-5DA9-4D8D-A70C-07DAA0A05D4F}" type="pres">
      <dgm:prSet presAssocID="{658BBDA4-86CC-4A21-B45A-904C0FF42C98}" presName="accentRepeatNode" presStyleLbl="solidFgAcc1" presStyleIdx="2" presStyleCnt="5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32419DC3-1C25-40C7-B870-DAF4C2754AFE}" type="pres">
      <dgm:prSet presAssocID="{36D78A8F-B94C-4649-ABC7-72BF3A7D664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28E1984-C698-491B-A623-05FDC582E42B}" type="pres">
      <dgm:prSet presAssocID="{36D78A8F-B94C-4649-ABC7-72BF3A7D664F}" presName="accent_4" presStyleCnt="0"/>
      <dgm:spPr/>
      <dgm:t>
        <a:bodyPr/>
        <a:lstStyle/>
        <a:p>
          <a:endParaRPr lang="es-AR"/>
        </a:p>
      </dgm:t>
    </dgm:pt>
    <dgm:pt modelId="{8D5957DF-BAED-40F8-94A4-3FE0331B7C0F}" type="pres">
      <dgm:prSet presAssocID="{36D78A8F-B94C-4649-ABC7-72BF3A7D664F}" presName="accentRepeatNode" presStyleLbl="solidFgAcc1" presStyleIdx="3" presStyleCnt="5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61FCB8F6-1C9B-436E-9A53-E936E8C43D2E}" type="pres">
      <dgm:prSet presAssocID="{69F19A45-9A62-4578-826C-D97368F154B9}" presName="text_5" presStyleLbl="node1" presStyleIdx="4" presStyleCnt="5" custScaleY="12475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7038402-7A9E-43EA-9350-AC79375ECC36}" type="pres">
      <dgm:prSet presAssocID="{69F19A45-9A62-4578-826C-D97368F154B9}" presName="accent_5" presStyleCnt="0"/>
      <dgm:spPr/>
      <dgm:t>
        <a:bodyPr/>
        <a:lstStyle/>
        <a:p>
          <a:endParaRPr lang="es-AR"/>
        </a:p>
      </dgm:t>
    </dgm:pt>
    <dgm:pt modelId="{95682420-24B1-4EE9-8924-D1B8AB7416A7}" type="pres">
      <dgm:prSet presAssocID="{69F19A45-9A62-4578-826C-D97368F154B9}" presName="accentRepeatNode" presStyleLbl="solidFgAcc1" presStyleIdx="4" presStyleCnt="5"/>
      <dgm:spPr>
        <a:prstGeom prst="rightArrow">
          <a:avLst/>
        </a:prstGeom>
      </dgm:spPr>
      <dgm:t>
        <a:bodyPr/>
        <a:lstStyle/>
        <a:p>
          <a:endParaRPr lang="pt-BR"/>
        </a:p>
      </dgm:t>
    </dgm:pt>
  </dgm:ptLst>
  <dgm:cxnLst>
    <dgm:cxn modelId="{6F3019EB-A928-446B-831E-9BD1B1164D50}" type="presOf" srcId="{7E787866-FA01-4B11-890E-BAAFCC1E1032}" destId="{F81B07DF-C67A-436B-B879-CE4998663A2F}" srcOrd="0" destOrd="0" presId="urn:microsoft.com/office/officeart/2008/layout/VerticalCurvedList"/>
    <dgm:cxn modelId="{377D7590-FF38-40D3-A4FC-74F1168D7EA9}" type="presOf" srcId="{77306C30-11ED-4DEB-B64F-4C1E6FA6F33A}" destId="{9970C348-F65E-487D-8676-B8C96F394D60}" srcOrd="0" destOrd="0" presId="urn:microsoft.com/office/officeart/2008/layout/VerticalCurvedList"/>
    <dgm:cxn modelId="{CE61FF19-1695-4C80-90F0-04E19B8EAFF3}" srcId="{77306C30-11ED-4DEB-B64F-4C1E6FA6F33A}" destId="{69F19A45-9A62-4578-826C-D97368F154B9}" srcOrd="4" destOrd="0" parTransId="{596EDA2D-D15C-4EA7-ABC1-BC1E662630E9}" sibTransId="{4A8CFA2E-8766-46AA-9630-39A318F5A77C}"/>
    <dgm:cxn modelId="{A9B57B7C-8880-410A-97A6-539A30DBC0F0}" srcId="{77306C30-11ED-4DEB-B64F-4C1E6FA6F33A}" destId="{36D78A8F-B94C-4649-ABC7-72BF3A7D664F}" srcOrd="3" destOrd="0" parTransId="{DBBE57CA-905C-4078-BF40-03E92BCB64F2}" sibTransId="{C750BF3F-6D78-484D-9662-860393D999D8}"/>
    <dgm:cxn modelId="{F71B8D9E-96A7-469E-AB79-3176A60D7698}" type="presOf" srcId="{69F19A45-9A62-4578-826C-D97368F154B9}" destId="{61FCB8F6-1C9B-436E-9A53-E936E8C43D2E}" srcOrd="0" destOrd="0" presId="urn:microsoft.com/office/officeart/2008/layout/VerticalCurvedList"/>
    <dgm:cxn modelId="{A27A8C2E-0198-4745-8DA6-B2D6DCFCC849}" type="presOf" srcId="{A74FCF4F-3890-4BE7-AF0B-863791E176AD}" destId="{64E63178-6997-4F5C-AEDF-4D3F2F7A2CC6}" srcOrd="0" destOrd="0" presId="urn:microsoft.com/office/officeart/2008/layout/VerticalCurvedList"/>
    <dgm:cxn modelId="{B295B28F-A657-4841-B04A-180CA6E76F53}" srcId="{77306C30-11ED-4DEB-B64F-4C1E6FA6F33A}" destId="{A74FCF4F-3890-4BE7-AF0B-863791E176AD}" srcOrd="1" destOrd="0" parTransId="{8A0BB4EA-1436-4185-8DD6-553E2B0242AD}" sibTransId="{190DE012-1B22-4804-8AB0-CFD5CB371697}"/>
    <dgm:cxn modelId="{33C15AEF-863C-4FDB-954C-04D52CBB9C65}" type="presOf" srcId="{B16AFAFF-3FA8-4CC3-8C67-FDDDFC94185C}" destId="{CBFB4C0E-A395-4B7C-8B31-E9153CA363A4}" srcOrd="0" destOrd="0" presId="urn:microsoft.com/office/officeart/2008/layout/VerticalCurvedList"/>
    <dgm:cxn modelId="{5AEDDACA-8F45-466B-8971-9FFC615E87B4}" type="presOf" srcId="{658BBDA4-86CC-4A21-B45A-904C0FF42C98}" destId="{0C322892-15F4-4CAC-BF6F-D36CCB35226E}" srcOrd="0" destOrd="0" presId="urn:microsoft.com/office/officeart/2008/layout/VerticalCurvedList"/>
    <dgm:cxn modelId="{54E21946-548B-47BC-ADB1-E878229B0D75}" type="presOf" srcId="{36D78A8F-B94C-4649-ABC7-72BF3A7D664F}" destId="{32419DC3-1C25-40C7-B870-DAF4C2754AFE}" srcOrd="0" destOrd="0" presId="urn:microsoft.com/office/officeart/2008/layout/VerticalCurvedList"/>
    <dgm:cxn modelId="{0E6B0AAC-2F8E-4F63-AFF5-24EB5AA9FD63}" srcId="{77306C30-11ED-4DEB-B64F-4C1E6FA6F33A}" destId="{B16AFAFF-3FA8-4CC3-8C67-FDDDFC94185C}" srcOrd="0" destOrd="0" parTransId="{DF8C7C9B-FE77-461D-AB6B-CA2AE2926042}" sibTransId="{7E787866-FA01-4B11-890E-BAAFCC1E1032}"/>
    <dgm:cxn modelId="{129C7D45-81A7-458D-8453-A548A4FCD62D}" srcId="{77306C30-11ED-4DEB-B64F-4C1E6FA6F33A}" destId="{658BBDA4-86CC-4A21-B45A-904C0FF42C98}" srcOrd="2" destOrd="0" parTransId="{A0CAFE97-5AB3-4B62-AB92-EB72271E14B7}" sibTransId="{846968EE-5157-42DD-9F95-190CF59943E0}"/>
    <dgm:cxn modelId="{ED6BD468-7346-405B-ADD6-B5C3CBBB0CBF}" type="presParOf" srcId="{9970C348-F65E-487D-8676-B8C96F394D60}" destId="{24F571F2-9E9C-4F7F-8779-AAA96D8AD94A}" srcOrd="0" destOrd="0" presId="urn:microsoft.com/office/officeart/2008/layout/VerticalCurvedList"/>
    <dgm:cxn modelId="{6EEE298B-414D-45A1-A401-131076133411}" type="presParOf" srcId="{24F571F2-9E9C-4F7F-8779-AAA96D8AD94A}" destId="{74FA061C-ED1A-4FD9-8193-1267EA6E5FF2}" srcOrd="0" destOrd="0" presId="urn:microsoft.com/office/officeart/2008/layout/VerticalCurvedList"/>
    <dgm:cxn modelId="{BEFFBED1-82DA-43E3-8382-A2949147AB26}" type="presParOf" srcId="{74FA061C-ED1A-4FD9-8193-1267EA6E5FF2}" destId="{7E8490D2-0A04-417A-80FF-BEBFF46984BE}" srcOrd="0" destOrd="0" presId="urn:microsoft.com/office/officeart/2008/layout/VerticalCurvedList"/>
    <dgm:cxn modelId="{3845AA9E-59DE-4466-B7E7-5E651E91CB14}" type="presParOf" srcId="{74FA061C-ED1A-4FD9-8193-1267EA6E5FF2}" destId="{F81B07DF-C67A-436B-B879-CE4998663A2F}" srcOrd="1" destOrd="0" presId="urn:microsoft.com/office/officeart/2008/layout/VerticalCurvedList"/>
    <dgm:cxn modelId="{389F0C94-5059-470E-B475-E57673E26F7E}" type="presParOf" srcId="{74FA061C-ED1A-4FD9-8193-1267EA6E5FF2}" destId="{B822502F-3900-45D9-AC5C-A443C6FD2195}" srcOrd="2" destOrd="0" presId="urn:microsoft.com/office/officeart/2008/layout/VerticalCurvedList"/>
    <dgm:cxn modelId="{93B95947-CAF4-4E03-8756-335484CAAF9E}" type="presParOf" srcId="{74FA061C-ED1A-4FD9-8193-1267EA6E5FF2}" destId="{00693A7C-F5C4-4550-A01A-C670558742F4}" srcOrd="3" destOrd="0" presId="urn:microsoft.com/office/officeart/2008/layout/VerticalCurvedList"/>
    <dgm:cxn modelId="{E7E12AF3-8709-4DE9-8439-870CE030B4D7}" type="presParOf" srcId="{24F571F2-9E9C-4F7F-8779-AAA96D8AD94A}" destId="{CBFB4C0E-A395-4B7C-8B31-E9153CA363A4}" srcOrd="1" destOrd="0" presId="urn:microsoft.com/office/officeart/2008/layout/VerticalCurvedList"/>
    <dgm:cxn modelId="{191C4342-8F30-49C4-8433-DC6093760EE1}" type="presParOf" srcId="{24F571F2-9E9C-4F7F-8779-AAA96D8AD94A}" destId="{1B58E350-C82D-49A5-9033-BD3437755301}" srcOrd="2" destOrd="0" presId="urn:microsoft.com/office/officeart/2008/layout/VerticalCurvedList"/>
    <dgm:cxn modelId="{B1299F9F-94B4-413F-A702-6590198AC13C}" type="presParOf" srcId="{1B58E350-C82D-49A5-9033-BD3437755301}" destId="{531A7941-212F-436C-B2D8-E4B871836E0B}" srcOrd="0" destOrd="0" presId="urn:microsoft.com/office/officeart/2008/layout/VerticalCurvedList"/>
    <dgm:cxn modelId="{5D7D4512-1FC8-45F0-AE05-6EFDEC602490}" type="presParOf" srcId="{24F571F2-9E9C-4F7F-8779-AAA96D8AD94A}" destId="{64E63178-6997-4F5C-AEDF-4D3F2F7A2CC6}" srcOrd="3" destOrd="0" presId="urn:microsoft.com/office/officeart/2008/layout/VerticalCurvedList"/>
    <dgm:cxn modelId="{DA0FC4BA-631E-4517-9E9B-7823925B251B}" type="presParOf" srcId="{24F571F2-9E9C-4F7F-8779-AAA96D8AD94A}" destId="{A5524BE5-1370-449A-B061-2C3E5ADB2399}" srcOrd="4" destOrd="0" presId="urn:microsoft.com/office/officeart/2008/layout/VerticalCurvedList"/>
    <dgm:cxn modelId="{38CBAF0A-D26B-49E8-9DC2-832F5703BF11}" type="presParOf" srcId="{A5524BE5-1370-449A-B061-2C3E5ADB2399}" destId="{77007CF6-9417-4DA4-9EA1-099FDED0950F}" srcOrd="0" destOrd="0" presId="urn:microsoft.com/office/officeart/2008/layout/VerticalCurvedList"/>
    <dgm:cxn modelId="{42D2B9DB-06E1-448A-A0C0-FC26A191AAC1}" type="presParOf" srcId="{24F571F2-9E9C-4F7F-8779-AAA96D8AD94A}" destId="{0C322892-15F4-4CAC-BF6F-D36CCB35226E}" srcOrd="5" destOrd="0" presId="urn:microsoft.com/office/officeart/2008/layout/VerticalCurvedList"/>
    <dgm:cxn modelId="{1A7FA27F-657B-4AAA-BAE1-6226FAF3FF4B}" type="presParOf" srcId="{24F571F2-9E9C-4F7F-8779-AAA96D8AD94A}" destId="{398ECFFE-2F70-498D-97AA-87BAAB7144AE}" srcOrd="6" destOrd="0" presId="urn:microsoft.com/office/officeart/2008/layout/VerticalCurvedList"/>
    <dgm:cxn modelId="{775808AF-E0ED-4CA1-A1AE-ADC211F25E06}" type="presParOf" srcId="{398ECFFE-2F70-498D-97AA-87BAAB7144AE}" destId="{F8D4B5BC-5DA9-4D8D-A70C-07DAA0A05D4F}" srcOrd="0" destOrd="0" presId="urn:microsoft.com/office/officeart/2008/layout/VerticalCurvedList"/>
    <dgm:cxn modelId="{B8D41ED2-718E-4073-B206-2153951FFE2B}" type="presParOf" srcId="{24F571F2-9E9C-4F7F-8779-AAA96D8AD94A}" destId="{32419DC3-1C25-40C7-B870-DAF4C2754AFE}" srcOrd="7" destOrd="0" presId="urn:microsoft.com/office/officeart/2008/layout/VerticalCurvedList"/>
    <dgm:cxn modelId="{AB41C985-C0F2-43AA-858B-41C4199A074F}" type="presParOf" srcId="{24F571F2-9E9C-4F7F-8779-AAA96D8AD94A}" destId="{028E1984-C698-491B-A623-05FDC582E42B}" srcOrd="8" destOrd="0" presId="urn:microsoft.com/office/officeart/2008/layout/VerticalCurvedList"/>
    <dgm:cxn modelId="{7DB06A33-C691-47BE-839B-F724032D22B5}" type="presParOf" srcId="{028E1984-C698-491B-A623-05FDC582E42B}" destId="{8D5957DF-BAED-40F8-94A4-3FE0331B7C0F}" srcOrd="0" destOrd="0" presId="urn:microsoft.com/office/officeart/2008/layout/VerticalCurvedList"/>
    <dgm:cxn modelId="{EF4503C3-F244-4F23-98B8-3ACE359CCB58}" type="presParOf" srcId="{24F571F2-9E9C-4F7F-8779-AAA96D8AD94A}" destId="{61FCB8F6-1C9B-436E-9A53-E936E8C43D2E}" srcOrd="9" destOrd="0" presId="urn:microsoft.com/office/officeart/2008/layout/VerticalCurvedList"/>
    <dgm:cxn modelId="{9E3B8EE7-EFB9-4955-A3A6-FA0DBEA83620}" type="presParOf" srcId="{24F571F2-9E9C-4F7F-8779-AAA96D8AD94A}" destId="{57038402-7A9E-43EA-9350-AC79375ECC36}" srcOrd="10" destOrd="0" presId="urn:microsoft.com/office/officeart/2008/layout/VerticalCurvedList"/>
    <dgm:cxn modelId="{4E84C2A2-D781-4654-97AD-9CBF48BA6146}" type="presParOf" srcId="{57038402-7A9E-43EA-9350-AC79375ECC36}" destId="{95682420-24B1-4EE9-8924-D1B8AB7416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DA358E-0CF9-49B1-BB3F-9F1C92AEB89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E923928C-094C-4037-AA9B-EEF32BC86AA8}">
      <dgm:prSet phldrT="[Texto]" custT="1"/>
      <dgm:spPr/>
      <dgm:t>
        <a:bodyPr/>
        <a:lstStyle/>
        <a:p>
          <a:r>
            <a:rPr lang="es-AR" sz="2300" dirty="0" smtClean="0">
              <a:latin typeface="Calibri" panose="020F0502020204030204" pitchFamily="34" charset="0"/>
            </a:rPr>
            <a:t>Nueva Relación Estado – Sociedad Mercado </a:t>
          </a:r>
          <a:endParaRPr lang="es-AR" sz="2300" dirty="0">
            <a:latin typeface="Calibri" panose="020F0502020204030204" pitchFamily="34" charset="0"/>
          </a:endParaRPr>
        </a:p>
      </dgm:t>
    </dgm:pt>
    <dgm:pt modelId="{B5C1CF97-EBB1-4B3D-B309-355F9530A4E8}" type="parTrans" cxnId="{F6B4EF1B-3B8E-43F6-932B-D6A754F523CC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7DD5B2F8-EC9F-4C1B-A5A5-106B9C60A182}" type="sibTrans" cxnId="{F6B4EF1B-3B8E-43F6-932B-D6A754F523CC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CAB4B68C-47AA-4998-BB08-BC948D3F646E}">
      <dgm:prSet phldrT="[Texto]" custT="1"/>
      <dgm:spPr/>
      <dgm:t>
        <a:bodyPr/>
        <a:lstStyle/>
        <a:p>
          <a:r>
            <a:rPr lang="es-AR" sz="2300" dirty="0" smtClean="0">
              <a:latin typeface="Calibri" panose="020F0502020204030204" pitchFamily="34" charset="0"/>
            </a:rPr>
            <a:t>Políticas sociales, fiscales y monetarias soberanas de redistribución </a:t>
          </a:r>
          <a:endParaRPr lang="es-AR" sz="2300" dirty="0">
            <a:latin typeface="Calibri" panose="020F0502020204030204" pitchFamily="34" charset="0"/>
          </a:endParaRPr>
        </a:p>
      </dgm:t>
    </dgm:pt>
    <dgm:pt modelId="{78171AF0-914B-4129-A0A2-D1440133A4F5}" type="parTrans" cxnId="{8C60F3A5-A81C-491E-9862-95D37291844B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9D8FB27A-9C89-4111-9EFA-7E673FB5CBC0}" type="sibTrans" cxnId="{8C60F3A5-A81C-491E-9862-95D37291844B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8D40BEAF-1EC3-489D-B929-7C39133C1623}">
      <dgm:prSet phldrT="[Texto]" custT="1"/>
      <dgm:spPr/>
      <dgm:t>
        <a:bodyPr/>
        <a:lstStyle/>
        <a:p>
          <a:r>
            <a:rPr lang="es-AR" sz="2300" dirty="0" smtClean="0">
              <a:latin typeface="Calibri" panose="020F0502020204030204" pitchFamily="34" charset="0"/>
            </a:rPr>
            <a:t>Control Estatal eficaz de las empresas transnacionales, </a:t>
          </a:r>
          <a:r>
            <a:rPr lang="es-AR" sz="2300" dirty="0" err="1" smtClean="0">
              <a:latin typeface="Calibri" panose="020F0502020204030204" pitchFamily="34" charset="0"/>
            </a:rPr>
            <a:t>multilatinas</a:t>
          </a:r>
          <a:endParaRPr lang="es-AR" sz="2300" dirty="0" smtClean="0">
            <a:latin typeface="Calibri" panose="020F0502020204030204" pitchFamily="34" charset="0"/>
          </a:endParaRPr>
        </a:p>
      </dgm:t>
    </dgm:pt>
    <dgm:pt modelId="{C8A092E9-9AC8-4503-BE8A-74F44D444966}" type="parTrans" cxnId="{CF49543A-5EB2-4FFD-B799-CB171D74B701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8E2EE5B3-4262-4701-9A65-D9D7C788AA3F}" type="sibTrans" cxnId="{CF49543A-5EB2-4FFD-B799-CB171D74B701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C5D10848-24C9-47C2-BD02-99AC13CAEA7B}">
      <dgm:prSet phldrT="[Texto]" custT="1"/>
      <dgm:spPr/>
      <dgm:t>
        <a:bodyPr/>
        <a:lstStyle/>
        <a:p>
          <a:r>
            <a:rPr lang="es-AR" sz="2300" dirty="0" smtClean="0">
              <a:latin typeface="Calibri" panose="020F0502020204030204" pitchFamily="34" charset="0"/>
            </a:rPr>
            <a:t>Nueva Fiscalidad Progresiva</a:t>
          </a:r>
          <a:endParaRPr lang="es-AR" sz="2300" dirty="0">
            <a:latin typeface="Calibri" panose="020F0502020204030204" pitchFamily="34" charset="0"/>
          </a:endParaRPr>
        </a:p>
      </dgm:t>
    </dgm:pt>
    <dgm:pt modelId="{D22887BF-3888-4DC9-A562-428D7D18838B}" type="parTrans" cxnId="{EAE84D3D-7D78-42E4-BC9F-5566667E6EED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F8E4EA2F-32D8-49B6-BA1F-A17D8E41360C}" type="sibTrans" cxnId="{EAE84D3D-7D78-42E4-BC9F-5566667E6EED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C7795CD6-7D8A-4333-8463-016D57E956E3}">
      <dgm:prSet phldrT="[Texto]" custT="1"/>
      <dgm:spPr/>
      <dgm:t>
        <a:bodyPr/>
        <a:lstStyle/>
        <a:p>
          <a:r>
            <a:rPr lang="es-AR" sz="2300" dirty="0" smtClean="0">
              <a:latin typeface="Calibri" panose="020F0502020204030204" pitchFamily="34" charset="0"/>
            </a:rPr>
            <a:t>Condicionamiento y orientación de la inversión extranjera y de empresas transnacionales hacia proyectos nacionales de desarrollo </a:t>
          </a:r>
          <a:endParaRPr lang="es-AR" sz="2300" dirty="0">
            <a:latin typeface="Calibri" panose="020F0502020204030204" pitchFamily="34" charset="0"/>
          </a:endParaRPr>
        </a:p>
      </dgm:t>
    </dgm:pt>
    <dgm:pt modelId="{608C4FAE-B4DD-4798-9BD5-33F872B904B4}" type="sibTrans" cxnId="{B8B66146-5E3C-4ECB-B467-ADDE94480999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6AC71F71-1A13-4A26-9544-63F912C53363}" type="parTrans" cxnId="{B8B66146-5E3C-4ECB-B467-ADDE94480999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75963CFD-CDD0-4224-AD62-E5D0E79C8E7C}">
      <dgm:prSet custT="1"/>
      <dgm:spPr/>
      <dgm:t>
        <a:bodyPr/>
        <a:lstStyle/>
        <a:p>
          <a:r>
            <a:rPr lang="es-AR" sz="2300" dirty="0" smtClean="0">
              <a:latin typeface="Calibri" panose="020F0502020204030204" pitchFamily="34" charset="0"/>
            </a:rPr>
            <a:t>Encadenamientos productivos que generen trabajo decente </a:t>
          </a:r>
          <a:endParaRPr lang="es-AR" sz="2300" dirty="0">
            <a:latin typeface="Calibri" panose="020F0502020204030204" pitchFamily="34" charset="0"/>
          </a:endParaRPr>
        </a:p>
      </dgm:t>
    </dgm:pt>
    <dgm:pt modelId="{1A35DBCC-D615-4348-89DA-F6D91A1B3D28}" type="parTrans" cxnId="{43CCE0AD-A20D-4BBD-9ADA-99BA2E9D2586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994FB142-2CE8-4DF5-A4DE-79458E17855B}" type="sibTrans" cxnId="{43CCE0AD-A20D-4BBD-9ADA-99BA2E9D2586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1FBDDAD1-09FE-455B-BCC4-0BF68B4F0C4F}">
      <dgm:prSet custT="1"/>
      <dgm:spPr/>
      <dgm:t>
        <a:bodyPr/>
        <a:lstStyle/>
        <a:p>
          <a:r>
            <a:rPr lang="es-AR" sz="2300" dirty="0" err="1" smtClean="0">
              <a:latin typeface="Calibri" panose="020F0502020204030204" pitchFamily="34" charset="0"/>
            </a:rPr>
            <a:t>Gravaciones</a:t>
          </a:r>
          <a:r>
            <a:rPr lang="es-AR" sz="2300" dirty="0" smtClean="0">
              <a:latin typeface="Calibri" panose="020F0502020204030204" pitchFamily="34" charset="0"/>
            </a:rPr>
            <a:t> a la renta financiera, ganancias de capital, dividendos de acciones y ganancias extraordinarias. </a:t>
          </a:r>
          <a:endParaRPr lang="es-AR" sz="2300" dirty="0">
            <a:latin typeface="Calibri" panose="020F0502020204030204" pitchFamily="34" charset="0"/>
          </a:endParaRPr>
        </a:p>
      </dgm:t>
    </dgm:pt>
    <dgm:pt modelId="{041274AC-B28A-40B7-9ED2-E4245F49C2D2}" type="parTrans" cxnId="{C996F889-56E7-4372-93F6-2765B5F1C1B8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7E5FCAEE-FFC4-48F4-BE48-A62487BEED9D}" type="sibTrans" cxnId="{C996F889-56E7-4372-93F6-2765B5F1C1B8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CF521F0F-B091-4D72-8D60-B0C21CD16513}">
      <dgm:prSet custT="1"/>
      <dgm:spPr/>
      <dgm:t>
        <a:bodyPr/>
        <a:lstStyle/>
        <a:p>
          <a:r>
            <a:rPr lang="es-AR" sz="2300" dirty="0" err="1" smtClean="0">
              <a:latin typeface="Calibri" panose="020F0502020204030204" pitchFamily="34" charset="0"/>
            </a:rPr>
            <a:t>Grávemenes</a:t>
          </a:r>
          <a:r>
            <a:rPr lang="es-AR" sz="2300" dirty="0" smtClean="0">
              <a:latin typeface="Calibri" panose="020F0502020204030204" pitchFamily="34" charset="0"/>
            </a:rPr>
            <a:t> progresivos las ganancias, la renta, el patrimonio, los altos ingresos y el consumo de lujo</a:t>
          </a:r>
          <a:endParaRPr lang="es-AR" sz="2300" dirty="0">
            <a:latin typeface="Calibri" panose="020F0502020204030204" pitchFamily="34" charset="0"/>
          </a:endParaRPr>
        </a:p>
      </dgm:t>
    </dgm:pt>
    <dgm:pt modelId="{2F1CE5CE-8BD5-4D78-BC35-9A62B0F1BD25}" type="parTrans" cxnId="{3EB260B7-F702-46AC-87B2-ABDB9DBD26A5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9586C6CF-591E-4364-B0AA-E08F3462FE7E}" type="sibTrans" cxnId="{3EB260B7-F702-46AC-87B2-ABDB9DBD26A5}">
      <dgm:prSet/>
      <dgm:spPr/>
      <dgm:t>
        <a:bodyPr/>
        <a:lstStyle/>
        <a:p>
          <a:endParaRPr lang="es-AR" sz="2300">
            <a:latin typeface="Calibri" panose="020F0502020204030204" pitchFamily="34" charset="0"/>
          </a:endParaRPr>
        </a:p>
      </dgm:t>
    </dgm:pt>
    <dgm:pt modelId="{4AB34F52-E4FE-4E27-823F-AAFDC755F37D}">
      <dgm:prSet custT="1"/>
      <dgm:spPr/>
      <dgm:t>
        <a:bodyPr/>
        <a:lstStyle/>
        <a:p>
          <a:r>
            <a:rPr lang="es-AR" sz="2300" dirty="0" smtClean="0">
              <a:latin typeface="Calibri" panose="020F0502020204030204" pitchFamily="34" charset="0"/>
            </a:rPr>
            <a:t>Impuestos a los latifundios, herencias y a las fusiones de las transnacionales (particular extractivas) </a:t>
          </a:r>
          <a:endParaRPr lang="es-AR" sz="2300" dirty="0">
            <a:latin typeface="Calibri" panose="020F0502020204030204" pitchFamily="34" charset="0"/>
          </a:endParaRPr>
        </a:p>
      </dgm:t>
    </dgm:pt>
    <dgm:pt modelId="{0431FE55-F101-4F07-80E8-09AEED84C267}" type="parTrans" cxnId="{CCC94AC3-66C0-4C80-967E-3F4D315AD186}">
      <dgm:prSet/>
      <dgm:spPr/>
      <dgm:t>
        <a:bodyPr/>
        <a:lstStyle/>
        <a:p>
          <a:endParaRPr lang="es-AR" sz="2300"/>
        </a:p>
      </dgm:t>
    </dgm:pt>
    <dgm:pt modelId="{E4F53B2C-D765-4397-A43F-838A79700141}" type="sibTrans" cxnId="{CCC94AC3-66C0-4C80-967E-3F4D315AD186}">
      <dgm:prSet/>
      <dgm:spPr/>
      <dgm:t>
        <a:bodyPr/>
        <a:lstStyle/>
        <a:p>
          <a:endParaRPr lang="es-AR" sz="2300"/>
        </a:p>
      </dgm:t>
    </dgm:pt>
    <dgm:pt modelId="{9DAD242A-5A59-4229-AE3D-30A93090BD31}" type="pres">
      <dgm:prSet presAssocID="{A3DA358E-0CF9-49B1-BB3F-9F1C92AEB8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304695A-6206-4721-B6AE-765C66736A95}" type="pres">
      <dgm:prSet presAssocID="{E923928C-094C-4037-AA9B-EEF32BC86AA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6197A0D-EE43-4697-A54E-A9C64D69BFB4}" type="pres">
      <dgm:prSet presAssocID="{E923928C-094C-4037-AA9B-EEF32BC86AA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5105E8D-E0F4-47ED-A403-B9C4BF14B9E7}" type="pres">
      <dgm:prSet presAssocID="{C7795CD6-7D8A-4333-8463-016D57E956E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5461B3B-A34F-4CF7-AE89-C9F845C79190}" type="pres">
      <dgm:prSet presAssocID="{C7795CD6-7D8A-4333-8463-016D57E956E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03FB4D3-FFA5-4C8A-B5D2-17CBC4A41A25}" type="pres">
      <dgm:prSet presAssocID="{8D40BEAF-1EC3-489D-B929-7C39133C162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7506AB0-E610-4BB3-B378-E8299F7238DE}" type="pres">
      <dgm:prSet presAssocID="{8D40BEAF-1EC3-489D-B929-7C39133C162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B52819D-B625-4E5A-B67B-548825004CD2}" type="pres">
      <dgm:prSet presAssocID="{C5D10848-24C9-47C2-BD02-99AC13CAEA7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E589247-71E0-4FEB-88FD-E271B29FFA44}" type="pres">
      <dgm:prSet presAssocID="{C5D10848-24C9-47C2-BD02-99AC13CAEA7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996F889-56E7-4372-93F6-2765B5F1C1B8}" srcId="{C5D10848-24C9-47C2-BD02-99AC13CAEA7B}" destId="{1FBDDAD1-09FE-455B-BCC4-0BF68B4F0C4F}" srcOrd="0" destOrd="0" parTransId="{041274AC-B28A-40B7-9ED2-E4245F49C2D2}" sibTransId="{7E5FCAEE-FFC4-48F4-BE48-A62487BEED9D}"/>
    <dgm:cxn modelId="{EAE84D3D-7D78-42E4-BC9F-5566667E6EED}" srcId="{A3DA358E-0CF9-49B1-BB3F-9F1C92AEB891}" destId="{C5D10848-24C9-47C2-BD02-99AC13CAEA7B}" srcOrd="3" destOrd="0" parTransId="{D22887BF-3888-4DC9-A562-428D7D18838B}" sibTransId="{F8E4EA2F-32D8-49B6-BA1F-A17D8E41360C}"/>
    <dgm:cxn modelId="{5DCB9D25-159A-4DE9-A2E0-876C998748D1}" type="presOf" srcId="{C7795CD6-7D8A-4333-8463-016D57E956E3}" destId="{B5105E8D-E0F4-47ED-A403-B9C4BF14B9E7}" srcOrd="0" destOrd="0" presId="urn:microsoft.com/office/officeart/2005/8/layout/vList2"/>
    <dgm:cxn modelId="{B8B66146-5E3C-4ECB-B467-ADDE94480999}" srcId="{A3DA358E-0CF9-49B1-BB3F-9F1C92AEB891}" destId="{C7795CD6-7D8A-4333-8463-016D57E956E3}" srcOrd="1" destOrd="0" parTransId="{6AC71F71-1A13-4A26-9544-63F912C53363}" sibTransId="{608C4FAE-B4DD-4798-9BD5-33F872B904B4}"/>
    <dgm:cxn modelId="{CF49543A-5EB2-4FFD-B799-CB171D74B701}" srcId="{A3DA358E-0CF9-49B1-BB3F-9F1C92AEB891}" destId="{8D40BEAF-1EC3-489D-B929-7C39133C1623}" srcOrd="2" destOrd="0" parTransId="{C8A092E9-9AC8-4503-BE8A-74F44D444966}" sibTransId="{8E2EE5B3-4262-4701-9A65-D9D7C788AA3F}"/>
    <dgm:cxn modelId="{66A3D4DA-25BF-4939-8ABC-BFCB7D21CB19}" type="presOf" srcId="{CAB4B68C-47AA-4998-BB08-BC948D3F646E}" destId="{56197A0D-EE43-4697-A54E-A9C64D69BFB4}" srcOrd="0" destOrd="0" presId="urn:microsoft.com/office/officeart/2005/8/layout/vList2"/>
    <dgm:cxn modelId="{5B4226F1-042E-430C-AA83-BB6EDF09394C}" type="presOf" srcId="{A3DA358E-0CF9-49B1-BB3F-9F1C92AEB891}" destId="{9DAD242A-5A59-4229-AE3D-30A93090BD31}" srcOrd="0" destOrd="0" presId="urn:microsoft.com/office/officeart/2005/8/layout/vList2"/>
    <dgm:cxn modelId="{CCC94AC3-66C0-4C80-967E-3F4D315AD186}" srcId="{C5D10848-24C9-47C2-BD02-99AC13CAEA7B}" destId="{4AB34F52-E4FE-4E27-823F-AAFDC755F37D}" srcOrd="1" destOrd="0" parTransId="{0431FE55-F101-4F07-80E8-09AEED84C267}" sibTransId="{E4F53B2C-D765-4397-A43F-838A79700141}"/>
    <dgm:cxn modelId="{F6B4EF1B-3B8E-43F6-932B-D6A754F523CC}" srcId="{A3DA358E-0CF9-49B1-BB3F-9F1C92AEB891}" destId="{E923928C-094C-4037-AA9B-EEF32BC86AA8}" srcOrd="0" destOrd="0" parTransId="{B5C1CF97-EBB1-4B3D-B309-355F9530A4E8}" sibTransId="{7DD5B2F8-EC9F-4C1B-A5A5-106B9C60A182}"/>
    <dgm:cxn modelId="{1B65E99C-160B-4089-83F4-223547BFFCB5}" type="presOf" srcId="{1FBDDAD1-09FE-455B-BCC4-0BF68B4F0C4F}" destId="{EE589247-71E0-4FEB-88FD-E271B29FFA44}" srcOrd="0" destOrd="0" presId="urn:microsoft.com/office/officeart/2005/8/layout/vList2"/>
    <dgm:cxn modelId="{3EB260B7-F702-46AC-87B2-ABDB9DBD26A5}" srcId="{8D40BEAF-1EC3-489D-B929-7C39133C1623}" destId="{CF521F0F-B091-4D72-8D60-B0C21CD16513}" srcOrd="0" destOrd="0" parTransId="{2F1CE5CE-8BD5-4D78-BC35-9A62B0F1BD25}" sibTransId="{9586C6CF-591E-4364-B0AA-E08F3462FE7E}"/>
    <dgm:cxn modelId="{43CCE0AD-A20D-4BBD-9ADA-99BA2E9D2586}" srcId="{C7795CD6-7D8A-4333-8463-016D57E956E3}" destId="{75963CFD-CDD0-4224-AD62-E5D0E79C8E7C}" srcOrd="0" destOrd="0" parTransId="{1A35DBCC-D615-4348-89DA-F6D91A1B3D28}" sibTransId="{994FB142-2CE8-4DF5-A4DE-79458E17855B}"/>
    <dgm:cxn modelId="{352F2955-48D4-4815-854A-1A1F1E6B5DED}" type="presOf" srcId="{4AB34F52-E4FE-4E27-823F-AAFDC755F37D}" destId="{EE589247-71E0-4FEB-88FD-E271B29FFA44}" srcOrd="0" destOrd="1" presId="urn:microsoft.com/office/officeart/2005/8/layout/vList2"/>
    <dgm:cxn modelId="{3B93DAEA-B88C-424A-A2EA-67C7A566F5C6}" type="presOf" srcId="{75963CFD-CDD0-4224-AD62-E5D0E79C8E7C}" destId="{35461B3B-A34F-4CF7-AE89-C9F845C79190}" srcOrd="0" destOrd="0" presId="urn:microsoft.com/office/officeart/2005/8/layout/vList2"/>
    <dgm:cxn modelId="{0B5CD734-3008-4329-ADC3-B0D7EAFCBF05}" type="presOf" srcId="{CF521F0F-B091-4D72-8D60-B0C21CD16513}" destId="{D7506AB0-E610-4BB3-B378-E8299F7238DE}" srcOrd="0" destOrd="0" presId="urn:microsoft.com/office/officeart/2005/8/layout/vList2"/>
    <dgm:cxn modelId="{6E34BE8A-CFBD-4E9D-A6A6-08A1B690F4B4}" type="presOf" srcId="{E923928C-094C-4037-AA9B-EEF32BC86AA8}" destId="{C304695A-6206-4721-B6AE-765C66736A95}" srcOrd="0" destOrd="0" presId="urn:microsoft.com/office/officeart/2005/8/layout/vList2"/>
    <dgm:cxn modelId="{8C60F3A5-A81C-491E-9862-95D37291844B}" srcId="{E923928C-094C-4037-AA9B-EEF32BC86AA8}" destId="{CAB4B68C-47AA-4998-BB08-BC948D3F646E}" srcOrd="0" destOrd="0" parTransId="{78171AF0-914B-4129-A0A2-D1440133A4F5}" sibTransId="{9D8FB27A-9C89-4111-9EFA-7E673FB5CBC0}"/>
    <dgm:cxn modelId="{3C3902ED-323D-4AF5-98E8-CC6F2FB2BA15}" type="presOf" srcId="{8D40BEAF-1EC3-489D-B929-7C39133C1623}" destId="{E03FB4D3-FFA5-4C8A-B5D2-17CBC4A41A25}" srcOrd="0" destOrd="0" presId="urn:microsoft.com/office/officeart/2005/8/layout/vList2"/>
    <dgm:cxn modelId="{A7B81337-A089-468C-B6BC-E9E8503159FD}" type="presOf" srcId="{C5D10848-24C9-47C2-BD02-99AC13CAEA7B}" destId="{CB52819D-B625-4E5A-B67B-548825004CD2}" srcOrd="0" destOrd="0" presId="urn:microsoft.com/office/officeart/2005/8/layout/vList2"/>
    <dgm:cxn modelId="{863D4D57-9ED7-4EA8-8257-736022F218A0}" type="presParOf" srcId="{9DAD242A-5A59-4229-AE3D-30A93090BD31}" destId="{C304695A-6206-4721-B6AE-765C66736A95}" srcOrd="0" destOrd="0" presId="urn:microsoft.com/office/officeart/2005/8/layout/vList2"/>
    <dgm:cxn modelId="{A93DCC64-5962-4A03-90B7-6F2D1F6907C3}" type="presParOf" srcId="{9DAD242A-5A59-4229-AE3D-30A93090BD31}" destId="{56197A0D-EE43-4697-A54E-A9C64D69BFB4}" srcOrd="1" destOrd="0" presId="urn:microsoft.com/office/officeart/2005/8/layout/vList2"/>
    <dgm:cxn modelId="{ED72072B-FDC4-4708-8E3B-4E534A11B4EC}" type="presParOf" srcId="{9DAD242A-5A59-4229-AE3D-30A93090BD31}" destId="{B5105E8D-E0F4-47ED-A403-B9C4BF14B9E7}" srcOrd="2" destOrd="0" presId="urn:microsoft.com/office/officeart/2005/8/layout/vList2"/>
    <dgm:cxn modelId="{96C2DB62-B81E-4306-AFA4-0D579749D934}" type="presParOf" srcId="{9DAD242A-5A59-4229-AE3D-30A93090BD31}" destId="{35461B3B-A34F-4CF7-AE89-C9F845C79190}" srcOrd="3" destOrd="0" presId="urn:microsoft.com/office/officeart/2005/8/layout/vList2"/>
    <dgm:cxn modelId="{6CFB93E2-A136-490C-B2D5-B99787414E46}" type="presParOf" srcId="{9DAD242A-5A59-4229-AE3D-30A93090BD31}" destId="{E03FB4D3-FFA5-4C8A-B5D2-17CBC4A41A25}" srcOrd="4" destOrd="0" presId="urn:microsoft.com/office/officeart/2005/8/layout/vList2"/>
    <dgm:cxn modelId="{DEB16B25-35A3-4ACD-8E4B-2F16BF34D477}" type="presParOf" srcId="{9DAD242A-5A59-4229-AE3D-30A93090BD31}" destId="{D7506AB0-E610-4BB3-B378-E8299F7238DE}" srcOrd="5" destOrd="0" presId="urn:microsoft.com/office/officeart/2005/8/layout/vList2"/>
    <dgm:cxn modelId="{91C28F89-856D-4B45-8821-EA419D6B7E6A}" type="presParOf" srcId="{9DAD242A-5A59-4229-AE3D-30A93090BD31}" destId="{CB52819D-B625-4E5A-B67B-548825004CD2}" srcOrd="6" destOrd="0" presId="urn:microsoft.com/office/officeart/2005/8/layout/vList2"/>
    <dgm:cxn modelId="{C9896867-F4D5-405D-A63A-E9C22D463247}" type="presParOf" srcId="{9DAD242A-5A59-4229-AE3D-30A93090BD31}" destId="{EE589247-71E0-4FEB-88FD-E271B29FFA4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0576E-65EE-479D-B433-F6E2009A5AC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09520733-C538-42F9-B86E-371C1C865B35}">
      <dgm:prSet phldrT="[Texto]"/>
      <dgm:spPr/>
      <dgm:t>
        <a:bodyPr/>
        <a:lstStyle/>
        <a:p>
          <a:r>
            <a:rPr lang="es-AR" dirty="0" smtClean="0"/>
            <a:t>Papel del Sector privado en la agenda internacional  </a:t>
          </a:r>
          <a:endParaRPr lang="es-AR" dirty="0"/>
        </a:p>
      </dgm:t>
    </dgm:pt>
    <dgm:pt modelId="{B17F3B88-CAE2-4187-A51E-A017D5004F00}" type="parTrans" cxnId="{D25C63C3-1B0F-419A-9CD5-0CB08671F32F}">
      <dgm:prSet/>
      <dgm:spPr/>
      <dgm:t>
        <a:bodyPr/>
        <a:lstStyle/>
        <a:p>
          <a:endParaRPr lang="es-AR"/>
        </a:p>
      </dgm:t>
    </dgm:pt>
    <dgm:pt modelId="{64D587BB-D1AF-431E-B322-7DE939CA4E5C}" type="sibTrans" cxnId="{D25C63C3-1B0F-419A-9CD5-0CB08671F32F}">
      <dgm:prSet/>
      <dgm:spPr/>
      <dgm:t>
        <a:bodyPr/>
        <a:lstStyle/>
        <a:p>
          <a:endParaRPr lang="es-AR"/>
        </a:p>
      </dgm:t>
    </dgm:pt>
    <dgm:pt modelId="{D67D25CA-2805-48B9-8D5F-B3123CAE6B00}">
      <dgm:prSet phldrT="[Texto]"/>
      <dgm:spPr/>
      <dgm:t>
        <a:bodyPr/>
        <a:lstStyle/>
        <a:p>
          <a:r>
            <a:rPr lang="es-AR" dirty="0" smtClean="0"/>
            <a:t>Condicionando el financiamiento al desarrollo </a:t>
          </a:r>
          <a:endParaRPr lang="es-AR" dirty="0"/>
        </a:p>
      </dgm:t>
    </dgm:pt>
    <dgm:pt modelId="{59E8036E-F28C-4939-8F26-439B4BAA3D59}" type="parTrans" cxnId="{8C8EEC1E-D2A9-47DC-977E-74D2810A50C4}">
      <dgm:prSet/>
      <dgm:spPr/>
      <dgm:t>
        <a:bodyPr/>
        <a:lstStyle/>
        <a:p>
          <a:endParaRPr lang="es-AR"/>
        </a:p>
      </dgm:t>
    </dgm:pt>
    <dgm:pt modelId="{966E742D-F385-47DA-A0CF-9211B52DBB32}" type="sibTrans" cxnId="{8C8EEC1E-D2A9-47DC-977E-74D2810A50C4}">
      <dgm:prSet/>
      <dgm:spPr/>
      <dgm:t>
        <a:bodyPr/>
        <a:lstStyle/>
        <a:p>
          <a:endParaRPr lang="es-AR"/>
        </a:p>
      </dgm:t>
    </dgm:pt>
    <dgm:pt modelId="{8B9A66C7-24DB-4594-8428-8D0D56D716FE}">
      <dgm:prSet phldrT="[Texto]"/>
      <dgm:spPr/>
      <dgm:t>
        <a:bodyPr/>
        <a:lstStyle/>
        <a:p>
          <a:r>
            <a:rPr lang="es-AR" dirty="0" smtClean="0"/>
            <a:t>ODS post 2015 </a:t>
          </a:r>
        </a:p>
        <a:p>
          <a:r>
            <a:rPr lang="es-AR" dirty="0" smtClean="0"/>
            <a:t>Vs </a:t>
          </a:r>
        </a:p>
        <a:p>
          <a:r>
            <a:rPr lang="es-AR" dirty="0" smtClean="0"/>
            <a:t>FFD 3</a:t>
          </a:r>
          <a:endParaRPr lang="es-AR" dirty="0"/>
        </a:p>
      </dgm:t>
    </dgm:pt>
    <dgm:pt modelId="{0329776C-EF02-46D8-A558-5E06689152BE}" type="parTrans" cxnId="{05BE8C8F-8BD2-4E94-97F3-9A31A3587E1F}">
      <dgm:prSet/>
      <dgm:spPr/>
      <dgm:t>
        <a:bodyPr/>
        <a:lstStyle/>
        <a:p>
          <a:endParaRPr lang="es-AR"/>
        </a:p>
      </dgm:t>
    </dgm:pt>
    <dgm:pt modelId="{B80E4130-3CCB-4232-9F43-FCBDB91FC448}" type="sibTrans" cxnId="{05BE8C8F-8BD2-4E94-97F3-9A31A3587E1F}">
      <dgm:prSet/>
      <dgm:spPr/>
      <dgm:t>
        <a:bodyPr/>
        <a:lstStyle/>
        <a:p>
          <a:endParaRPr lang="es-AR"/>
        </a:p>
      </dgm:t>
    </dgm:pt>
    <dgm:pt modelId="{4FCDE176-CC74-46DC-A24B-9D0025867824}">
      <dgm:prSet phldrT="[Texto]"/>
      <dgm:spPr/>
      <dgm:t>
        <a:bodyPr/>
        <a:lstStyle/>
        <a:p>
          <a:r>
            <a:rPr lang="es-AR" dirty="0" smtClean="0"/>
            <a:t>Ayuda Oficial al desarrollo o nueva privatización de la agenda política </a:t>
          </a:r>
          <a:endParaRPr lang="es-AR" dirty="0"/>
        </a:p>
      </dgm:t>
    </dgm:pt>
    <dgm:pt modelId="{E6F4A622-5FF3-4C0E-ABDB-8A913D53CDE8}" type="parTrans" cxnId="{B66B51E2-EC77-41D8-84A5-D89523616E51}">
      <dgm:prSet/>
      <dgm:spPr/>
      <dgm:t>
        <a:bodyPr/>
        <a:lstStyle/>
        <a:p>
          <a:endParaRPr lang="es-AR"/>
        </a:p>
      </dgm:t>
    </dgm:pt>
    <dgm:pt modelId="{10FA0384-EA7F-4335-B954-EB44B49040BB}" type="sibTrans" cxnId="{B66B51E2-EC77-41D8-84A5-D89523616E51}">
      <dgm:prSet/>
      <dgm:spPr/>
      <dgm:t>
        <a:bodyPr/>
        <a:lstStyle/>
        <a:p>
          <a:endParaRPr lang="es-AR"/>
        </a:p>
      </dgm:t>
    </dgm:pt>
    <dgm:pt modelId="{9E32CF59-C591-41BD-BE96-768B986A4A46}" type="pres">
      <dgm:prSet presAssocID="{1BF0576E-65EE-479D-B433-F6E2009A5AC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92D13512-230A-4B3D-8107-DF09A8D13971}" type="pres">
      <dgm:prSet presAssocID="{09520733-C538-42F9-B86E-371C1C865B35}" presName="vertOne" presStyleCnt="0"/>
      <dgm:spPr/>
    </dgm:pt>
    <dgm:pt modelId="{0C6C7176-03C0-4ADD-9985-CEAEC03FDE97}" type="pres">
      <dgm:prSet presAssocID="{09520733-C538-42F9-B86E-371C1C865B35}" presName="txOne" presStyleLbl="node0" presStyleIdx="0" presStyleCnt="1" custScaleY="72999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19CC5DB-C0FC-4145-A68B-5C7BFA770E3C}" type="pres">
      <dgm:prSet presAssocID="{09520733-C538-42F9-B86E-371C1C865B35}" presName="parTransOne" presStyleCnt="0"/>
      <dgm:spPr/>
    </dgm:pt>
    <dgm:pt modelId="{0721F0EF-2B94-4DC2-9973-7EDF43FF8B53}" type="pres">
      <dgm:prSet presAssocID="{09520733-C538-42F9-B86E-371C1C865B35}" presName="horzOne" presStyleCnt="0"/>
      <dgm:spPr/>
    </dgm:pt>
    <dgm:pt modelId="{3197D323-C6AB-45D4-B7CF-0FB2BACFB0E7}" type="pres">
      <dgm:prSet presAssocID="{D67D25CA-2805-48B9-8D5F-B3123CAE6B00}" presName="vertTwo" presStyleCnt="0"/>
      <dgm:spPr/>
    </dgm:pt>
    <dgm:pt modelId="{6CAE66E5-0A9C-4BDB-B49B-CEF44ED6A666}" type="pres">
      <dgm:prSet presAssocID="{D67D25CA-2805-48B9-8D5F-B3123CAE6B0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284F9A46-39C2-484F-B913-ABACBCE56F9C}" type="pres">
      <dgm:prSet presAssocID="{D67D25CA-2805-48B9-8D5F-B3123CAE6B00}" presName="horzTwo" presStyleCnt="0"/>
      <dgm:spPr/>
    </dgm:pt>
    <dgm:pt modelId="{FC8C2769-10C9-4F60-B859-AF4F082477A1}" type="pres">
      <dgm:prSet presAssocID="{966E742D-F385-47DA-A0CF-9211B52DBB32}" presName="sibSpaceTwo" presStyleCnt="0"/>
      <dgm:spPr/>
    </dgm:pt>
    <dgm:pt modelId="{D92A4C74-CAC0-4394-9B2F-97A7ACDF3459}" type="pres">
      <dgm:prSet presAssocID="{8B9A66C7-24DB-4594-8428-8D0D56D716FE}" presName="vertTwo" presStyleCnt="0"/>
      <dgm:spPr/>
    </dgm:pt>
    <dgm:pt modelId="{36CD4A9A-9069-45E2-938E-FAC9DFA4C28E}" type="pres">
      <dgm:prSet presAssocID="{8B9A66C7-24DB-4594-8428-8D0D56D716F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A19A6DF-6F91-434D-A7B7-3B0A428B208F}" type="pres">
      <dgm:prSet presAssocID="{8B9A66C7-24DB-4594-8428-8D0D56D716FE}" presName="horzTwo" presStyleCnt="0"/>
      <dgm:spPr/>
    </dgm:pt>
    <dgm:pt modelId="{58297CF6-2648-4752-8235-376EA8B57448}" type="pres">
      <dgm:prSet presAssocID="{B80E4130-3CCB-4232-9F43-FCBDB91FC448}" presName="sibSpaceTwo" presStyleCnt="0"/>
      <dgm:spPr/>
    </dgm:pt>
    <dgm:pt modelId="{2EFA8985-6ACF-4D0C-AF4C-6003A4B9045E}" type="pres">
      <dgm:prSet presAssocID="{4FCDE176-CC74-46DC-A24B-9D0025867824}" presName="vertTwo" presStyleCnt="0"/>
      <dgm:spPr/>
    </dgm:pt>
    <dgm:pt modelId="{81ACDDE0-96A8-489F-B7F9-00D146C4EED3}" type="pres">
      <dgm:prSet presAssocID="{4FCDE176-CC74-46DC-A24B-9D002586782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04D5D4A4-12B2-45AC-AF54-0062F8942B1E}" type="pres">
      <dgm:prSet presAssocID="{4FCDE176-CC74-46DC-A24B-9D0025867824}" presName="horzTwo" presStyleCnt="0"/>
      <dgm:spPr/>
    </dgm:pt>
  </dgm:ptLst>
  <dgm:cxnLst>
    <dgm:cxn modelId="{66D5AEC5-E115-409F-AE16-8C012479DA7C}" type="presOf" srcId="{D67D25CA-2805-48B9-8D5F-B3123CAE6B00}" destId="{6CAE66E5-0A9C-4BDB-B49B-CEF44ED6A666}" srcOrd="0" destOrd="0" presId="urn:microsoft.com/office/officeart/2005/8/layout/hierarchy4"/>
    <dgm:cxn modelId="{46C1BDB5-DA51-46E6-8550-0B511109142A}" type="presOf" srcId="{8B9A66C7-24DB-4594-8428-8D0D56D716FE}" destId="{36CD4A9A-9069-45E2-938E-FAC9DFA4C28E}" srcOrd="0" destOrd="0" presId="urn:microsoft.com/office/officeart/2005/8/layout/hierarchy4"/>
    <dgm:cxn modelId="{D25C63C3-1B0F-419A-9CD5-0CB08671F32F}" srcId="{1BF0576E-65EE-479D-B433-F6E2009A5ACA}" destId="{09520733-C538-42F9-B86E-371C1C865B35}" srcOrd="0" destOrd="0" parTransId="{B17F3B88-CAE2-4187-A51E-A017D5004F00}" sibTransId="{64D587BB-D1AF-431E-B322-7DE939CA4E5C}"/>
    <dgm:cxn modelId="{05BE8C8F-8BD2-4E94-97F3-9A31A3587E1F}" srcId="{09520733-C538-42F9-B86E-371C1C865B35}" destId="{8B9A66C7-24DB-4594-8428-8D0D56D716FE}" srcOrd="1" destOrd="0" parTransId="{0329776C-EF02-46D8-A558-5E06689152BE}" sibTransId="{B80E4130-3CCB-4232-9F43-FCBDB91FC448}"/>
    <dgm:cxn modelId="{81A69AE3-717F-467A-92E0-343650592107}" type="presOf" srcId="{4FCDE176-CC74-46DC-A24B-9D0025867824}" destId="{81ACDDE0-96A8-489F-B7F9-00D146C4EED3}" srcOrd="0" destOrd="0" presId="urn:microsoft.com/office/officeart/2005/8/layout/hierarchy4"/>
    <dgm:cxn modelId="{B66B51E2-EC77-41D8-84A5-D89523616E51}" srcId="{09520733-C538-42F9-B86E-371C1C865B35}" destId="{4FCDE176-CC74-46DC-A24B-9D0025867824}" srcOrd="2" destOrd="0" parTransId="{E6F4A622-5FF3-4C0E-ABDB-8A913D53CDE8}" sibTransId="{10FA0384-EA7F-4335-B954-EB44B49040BB}"/>
    <dgm:cxn modelId="{9B3C6D03-A399-4083-A5AE-1B09266C80E7}" type="presOf" srcId="{09520733-C538-42F9-B86E-371C1C865B35}" destId="{0C6C7176-03C0-4ADD-9985-CEAEC03FDE97}" srcOrd="0" destOrd="0" presId="urn:microsoft.com/office/officeart/2005/8/layout/hierarchy4"/>
    <dgm:cxn modelId="{D04C461D-FEB2-4B27-A486-85982A2038B5}" type="presOf" srcId="{1BF0576E-65EE-479D-B433-F6E2009A5ACA}" destId="{9E32CF59-C591-41BD-BE96-768B986A4A46}" srcOrd="0" destOrd="0" presId="urn:microsoft.com/office/officeart/2005/8/layout/hierarchy4"/>
    <dgm:cxn modelId="{8C8EEC1E-D2A9-47DC-977E-74D2810A50C4}" srcId="{09520733-C538-42F9-B86E-371C1C865B35}" destId="{D67D25CA-2805-48B9-8D5F-B3123CAE6B00}" srcOrd="0" destOrd="0" parTransId="{59E8036E-F28C-4939-8F26-439B4BAA3D59}" sibTransId="{966E742D-F385-47DA-A0CF-9211B52DBB32}"/>
    <dgm:cxn modelId="{3CABCA1A-0AD0-407E-B0DA-770FB4E8B0D9}" type="presParOf" srcId="{9E32CF59-C591-41BD-BE96-768B986A4A46}" destId="{92D13512-230A-4B3D-8107-DF09A8D13971}" srcOrd="0" destOrd="0" presId="urn:microsoft.com/office/officeart/2005/8/layout/hierarchy4"/>
    <dgm:cxn modelId="{0AEC6347-FF3D-4F61-9D86-CF7531133281}" type="presParOf" srcId="{92D13512-230A-4B3D-8107-DF09A8D13971}" destId="{0C6C7176-03C0-4ADD-9985-CEAEC03FDE97}" srcOrd="0" destOrd="0" presId="urn:microsoft.com/office/officeart/2005/8/layout/hierarchy4"/>
    <dgm:cxn modelId="{BB24F50F-F23E-4F7B-AF8B-D40EC559197A}" type="presParOf" srcId="{92D13512-230A-4B3D-8107-DF09A8D13971}" destId="{219CC5DB-C0FC-4145-A68B-5C7BFA770E3C}" srcOrd="1" destOrd="0" presId="urn:microsoft.com/office/officeart/2005/8/layout/hierarchy4"/>
    <dgm:cxn modelId="{CB8DDCC0-0EF9-4D0A-953B-DD94CD4F551A}" type="presParOf" srcId="{92D13512-230A-4B3D-8107-DF09A8D13971}" destId="{0721F0EF-2B94-4DC2-9973-7EDF43FF8B53}" srcOrd="2" destOrd="0" presId="urn:microsoft.com/office/officeart/2005/8/layout/hierarchy4"/>
    <dgm:cxn modelId="{E60788A0-C081-4D8F-A2F2-553F92B119A7}" type="presParOf" srcId="{0721F0EF-2B94-4DC2-9973-7EDF43FF8B53}" destId="{3197D323-C6AB-45D4-B7CF-0FB2BACFB0E7}" srcOrd="0" destOrd="0" presId="urn:microsoft.com/office/officeart/2005/8/layout/hierarchy4"/>
    <dgm:cxn modelId="{951D8FEC-FBD2-44DB-99F9-88DF267F2721}" type="presParOf" srcId="{3197D323-C6AB-45D4-B7CF-0FB2BACFB0E7}" destId="{6CAE66E5-0A9C-4BDB-B49B-CEF44ED6A666}" srcOrd="0" destOrd="0" presId="urn:microsoft.com/office/officeart/2005/8/layout/hierarchy4"/>
    <dgm:cxn modelId="{E4C24ED2-32D4-491C-8004-E1136986FCFA}" type="presParOf" srcId="{3197D323-C6AB-45D4-B7CF-0FB2BACFB0E7}" destId="{284F9A46-39C2-484F-B913-ABACBCE56F9C}" srcOrd="1" destOrd="0" presId="urn:microsoft.com/office/officeart/2005/8/layout/hierarchy4"/>
    <dgm:cxn modelId="{7371E084-45A2-49C0-B29D-EEC6641240CA}" type="presParOf" srcId="{0721F0EF-2B94-4DC2-9973-7EDF43FF8B53}" destId="{FC8C2769-10C9-4F60-B859-AF4F082477A1}" srcOrd="1" destOrd="0" presId="urn:microsoft.com/office/officeart/2005/8/layout/hierarchy4"/>
    <dgm:cxn modelId="{55923B43-0043-4682-AFEE-4B14DB18FF6A}" type="presParOf" srcId="{0721F0EF-2B94-4DC2-9973-7EDF43FF8B53}" destId="{D92A4C74-CAC0-4394-9B2F-97A7ACDF3459}" srcOrd="2" destOrd="0" presId="urn:microsoft.com/office/officeart/2005/8/layout/hierarchy4"/>
    <dgm:cxn modelId="{09991D01-7BF8-436A-B8D4-4EDF88027544}" type="presParOf" srcId="{D92A4C74-CAC0-4394-9B2F-97A7ACDF3459}" destId="{36CD4A9A-9069-45E2-938E-FAC9DFA4C28E}" srcOrd="0" destOrd="0" presId="urn:microsoft.com/office/officeart/2005/8/layout/hierarchy4"/>
    <dgm:cxn modelId="{CB212D86-CCF7-4227-B421-A83DC7C34B0F}" type="presParOf" srcId="{D92A4C74-CAC0-4394-9B2F-97A7ACDF3459}" destId="{DA19A6DF-6F91-434D-A7B7-3B0A428B208F}" srcOrd="1" destOrd="0" presId="urn:microsoft.com/office/officeart/2005/8/layout/hierarchy4"/>
    <dgm:cxn modelId="{A5931B7F-998F-43CF-BD62-29B443F1A3AE}" type="presParOf" srcId="{0721F0EF-2B94-4DC2-9973-7EDF43FF8B53}" destId="{58297CF6-2648-4752-8235-376EA8B57448}" srcOrd="3" destOrd="0" presId="urn:microsoft.com/office/officeart/2005/8/layout/hierarchy4"/>
    <dgm:cxn modelId="{6A3C89CD-BDFF-4A78-888D-D96052722B5F}" type="presParOf" srcId="{0721F0EF-2B94-4DC2-9973-7EDF43FF8B53}" destId="{2EFA8985-6ACF-4D0C-AF4C-6003A4B9045E}" srcOrd="4" destOrd="0" presId="urn:microsoft.com/office/officeart/2005/8/layout/hierarchy4"/>
    <dgm:cxn modelId="{EBAD1F5A-6C80-4B86-BC3F-05D3FB0E2892}" type="presParOf" srcId="{2EFA8985-6ACF-4D0C-AF4C-6003A4B9045E}" destId="{81ACDDE0-96A8-489F-B7F9-00D146C4EED3}" srcOrd="0" destOrd="0" presId="urn:microsoft.com/office/officeart/2005/8/layout/hierarchy4"/>
    <dgm:cxn modelId="{9D653F39-C12D-472E-8004-C1FCF5C531FD}" type="presParOf" srcId="{2EFA8985-6ACF-4D0C-AF4C-6003A4B9045E}" destId="{04D5D4A4-12B2-45AC-AF54-0062F8942B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306C30-11ED-4DEB-B64F-4C1E6FA6F33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B16AFAFF-3FA8-4CC3-8C67-FDDDFC94185C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Las distintas formas en que el sector privado accede a los fondos de AOD para los países de la región</a:t>
          </a:r>
          <a:endParaRPr lang="es-CR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8C7C9B-FE77-461D-AB6B-CA2AE2926042}" type="parTrans" cxnId="{0E6B0AAC-2F8E-4F63-AFF5-24EB5AA9FD63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7E787866-FA01-4B11-890E-BAAFCC1E1032}" type="sibTrans" cxnId="{0E6B0AAC-2F8E-4F63-AFF5-24EB5AA9FD63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A74FCF4F-3890-4BE7-AF0B-863791E176AD}">
      <dgm:prSet phldrT="[Texto]" custT="1"/>
      <dgm:spPr/>
      <dgm:t>
        <a:bodyPr/>
        <a:lstStyle/>
        <a:p>
          <a:r>
            <a:rPr lang="es-ES" sz="2400" smtClean="0">
              <a:solidFill>
                <a:schemeClr val="tx1"/>
              </a:solidFill>
            </a:rPr>
            <a:t>La influencia del sector privado receptor de AOD en las políticas de desarrollo de los países de la región;</a:t>
          </a:r>
          <a:endParaRPr lang="es-CR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A0BB4EA-1436-4185-8DD6-553E2B0242AD}" type="parTrans" cxnId="{B295B28F-A657-4841-B04A-180CA6E76F53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190DE012-1B22-4804-8AB0-CFD5CB371697}" type="sibTrans" cxnId="{B295B28F-A657-4841-B04A-180CA6E76F53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658BBDA4-86CC-4A21-B45A-904C0FF42C98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Los impactos negativos que conllevan estas tendencias, con especial énfasis en los derechos humanos laborales.</a:t>
          </a:r>
          <a:endParaRPr lang="es-CR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0CAFE97-5AB3-4B62-AB92-EB72271E14B7}" type="parTrans" cxnId="{129C7D45-81A7-458D-8453-A548A4FCD62D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846968EE-5157-42DD-9F95-190CF59943E0}" type="sibTrans" cxnId="{129C7D45-81A7-458D-8453-A548A4FCD62D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36D78A8F-B94C-4649-ABC7-72BF3A7D664F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Fortalecer una acción sindical fuerte de defensa del control público y la rendición de cuentas transparente sobre las políticas y los flujos de cooperación</a:t>
          </a:r>
          <a:endParaRPr lang="es-CR" sz="2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BBE57CA-905C-4078-BF40-03E92BCB64F2}" type="parTrans" cxnId="{A9B57B7C-8880-410A-97A6-539A30DBC0F0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C750BF3F-6D78-484D-9662-860393D999D8}" type="sibTrans" cxnId="{A9B57B7C-8880-410A-97A6-539A30DBC0F0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9970C348-F65E-487D-8676-B8C96F394D60}" type="pres">
      <dgm:prSet presAssocID="{77306C30-11ED-4DEB-B64F-4C1E6FA6F3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24F571F2-9E9C-4F7F-8779-AAA96D8AD94A}" type="pres">
      <dgm:prSet presAssocID="{77306C30-11ED-4DEB-B64F-4C1E6FA6F33A}" presName="Name1" presStyleCnt="0"/>
      <dgm:spPr/>
      <dgm:t>
        <a:bodyPr/>
        <a:lstStyle/>
        <a:p>
          <a:endParaRPr lang="es-AR"/>
        </a:p>
      </dgm:t>
    </dgm:pt>
    <dgm:pt modelId="{74FA061C-ED1A-4FD9-8193-1267EA6E5FF2}" type="pres">
      <dgm:prSet presAssocID="{77306C30-11ED-4DEB-B64F-4C1E6FA6F33A}" presName="cycle" presStyleCnt="0"/>
      <dgm:spPr/>
      <dgm:t>
        <a:bodyPr/>
        <a:lstStyle/>
        <a:p>
          <a:endParaRPr lang="es-AR"/>
        </a:p>
      </dgm:t>
    </dgm:pt>
    <dgm:pt modelId="{7E8490D2-0A04-417A-80FF-BEBFF46984BE}" type="pres">
      <dgm:prSet presAssocID="{77306C30-11ED-4DEB-B64F-4C1E6FA6F33A}" presName="srcNode" presStyleLbl="node1" presStyleIdx="0" presStyleCnt="4"/>
      <dgm:spPr/>
      <dgm:t>
        <a:bodyPr/>
        <a:lstStyle/>
        <a:p>
          <a:endParaRPr lang="es-AR"/>
        </a:p>
      </dgm:t>
    </dgm:pt>
    <dgm:pt modelId="{F81B07DF-C67A-436B-B879-CE4998663A2F}" type="pres">
      <dgm:prSet presAssocID="{77306C30-11ED-4DEB-B64F-4C1E6FA6F33A}" presName="conn" presStyleLbl="parChTrans1D2" presStyleIdx="0" presStyleCnt="1"/>
      <dgm:spPr/>
      <dgm:t>
        <a:bodyPr/>
        <a:lstStyle/>
        <a:p>
          <a:endParaRPr lang="pt-BR"/>
        </a:p>
      </dgm:t>
    </dgm:pt>
    <dgm:pt modelId="{B822502F-3900-45D9-AC5C-A443C6FD2195}" type="pres">
      <dgm:prSet presAssocID="{77306C30-11ED-4DEB-B64F-4C1E6FA6F33A}" presName="extraNode" presStyleLbl="node1" presStyleIdx="0" presStyleCnt="4"/>
      <dgm:spPr/>
      <dgm:t>
        <a:bodyPr/>
        <a:lstStyle/>
        <a:p>
          <a:endParaRPr lang="es-AR"/>
        </a:p>
      </dgm:t>
    </dgm:pt>
    <dgm:pt modelId="{00693A7C-F5C4-4550-A01A-C670558742F4}" type="pres">
      <dgm:prSet presAssocID="{77306C30-11ED-4DEB-B64F-4C1E6FA6F33A}" presName="dstNode" presStyleLbl="node1" presStyleIdx="0" presStyleCnt="4"/>
      <dgm:spPr/>
      <dgm:t>
        <a:bodyPr/>
        <a:lstStyle/>
        <a:p>
          <a:endParaRPr lang="es-AR"/>
        </a:p>
      </dgm:t>
    </dgm:pt>
    <dgm:pt modelId="{CBFB4C0E-A395-4B7C-8B31-E9153CA363A4}" type="pres">
      <dgm:prSet presAssocID="{B16AFAFF-3FA8-4CC3-8C67-FDDDFC94185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58E350-C82D-49A5-9033-BD3437755301}" type="pres">
      <dgm:prSet presAssocID="{B16AFAFF-3FA8-4CC3-8C67-FDDDFC94185C}" presName="accent_1" presStyleCnt="0"/>
      <dgm:spPr/>
      <dgm:t>
        <a:bodyPr/>
        <a:lstStyle/>
        <a:p>
          <a:endParaRPr lang="es-AR"/>
        </a:p>
      </dgm:t>
    </dgm:pt>
    <dgm:pt modelId="{531A7941-212F-436C-B2D8-E4B871836E0B}" type="pres">
      <dgm:prSet presAssocID="{B16AFAFF-3FA8-4CC3-8C67-FDDDFC94185C}" presName="accentRepeatNode" presStyleLbl="solidFgAcc1" presStyleIdx="0" presStyleCnt="4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64E63178-6997-4F5C-AEDF-4D3F2F7A2CC6}" type="pres">
      <dgm:prSet presAssocID="{A74FCF4F-3890-4BE7-AF0B-863791E176A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524BE5-1370-449A-B061-2C3E5ADB2399}" type="pres">
      <dgm:prSet presAssocID="{A74FCF4F-3890-4BE7-AF0B-863791E176AD}" presName="accent_2" presStyleCnt="0"/>
      <dgm:spPr/>
      <dgm:t>
        <a:bodyPr/>
        <a:lstStyle/>
        <a:p>
          <a:endParaRPr lang="es-AR"/>
        </a:p>
      </dgm:t>
    </dgm:pt>
    <dgm:pt modelId="{77007CF6-9417-4DA4-9EA1-099FDED0950F}" type="pres">
      <dgm:prSet presAssocID="{A74FCF4F-3890-4BE7-AF0B-863791E176AD}" presName="accentRepeatNode" presStyleLbl="solidFgAcc1" presStyleIdx="1" presStyleCnt="4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0C322892-15F4-4CAC-BF6F-D36CCB35226E}" type="pres">
      <dgm:prSet presAssocID="{658BBDA4-86CC-4A21-B45A-904C0FF42C9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98ECFFE-2F70-498D-97AA-87BAAB7144AE}" type="pres">
      <dgm:prSet presAssocID="{658BBDA4-86CC-4A21-B45A-904C0FF42C98}" presName="accent_3" presStyleCnt="0"/>
      <dgm:spPr/>
      <dgm:t>
        <a:bodyPr/>
        <a:lstStyle/>
        <a:p>
          <a:endParaRPr lang="es-AR"/>
        </a:p>
      </dgm:t>
    </dgm:pt>
    <dgm:pt modelId="{F8D4B5BC-5DA9-4D8D-A70C-07DAA0A05D4F}" type="pres">
      <dgm:prSet presAssocID="{658BBDA4-86CC-4A21-B45A-904C0FF42C98}" presName="accentRepeatNode" presStyleLbl="solidFgAcc1" presStyleIdx="2" presStyleCnt="4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32419DC3-1C25-40C7-B870-DAF4C2754AFE}" type="pres">
      <dgm:prSet presAssocID="{36D78A8F-B94C-4649-ABC7-72BF3A7D664F}" presName="text_4" presStyleLbl="node1" presStyleIdx="3" presStyleCnt="4" custScaleY="13706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28E1984-C698-491B-A623-05FDC582E42B}" type="pres">
      <dgm:prSet presAssocID="{36D78A8F-B94C-4649-ABC7-72BF3A7D664F}" presName="accent_4" presStyleCnt="0"/>
      <dgm:spPr/>
      <dgm:t>
        <a:bodyPr/>
        <a:lstStyle/>
        <a:p>
          <a:endParaRPr lang="es-AR"/>
        </a:p>
      </dgm:t>
    </dgm:pt>
    <dgm:pt modelId="{8D5957DF-BAED-40F8-94A4-3FE0331B7C0F}" type="pres">
      <dgm:prSet presAssocID="{36D78A8F-B94C-4649-ABC7-72BF3A7D664F}" presName="accentRepeatNode" presStyleLbl="solidFgAcc1" presStyleIdx="3" presStyleCnt="4"/>
      <dgm:spPr>
        <a:prstGeom prst="rightArrow">
          <a:avLst/>
        </a:prstGeom>
      </dgm:spPr>
      <dgm:t>
        <a:bodyPr/>
        <a:lstStyle/>
        <a:p>
          <a:endParaRPr lang="pt-BR"/>
        </a:p>
      </dgm:t>
    </dgm:pt>
  </dgm:ptLst>
  <dgm:cxnLst>
    <dgm:cxn modelId="{E478E815-C404-4580-92C0-EFFC6AD7285B}" type="presOf" srcId="{77306C30-11ED-4DEB-B64F-4C1E6FA6F33A}" destId="{9970C348-F65E-487D-8676-B8C96F394D60}" srcOrd="0" destOrd="0" presId="urn:microsoft.com/office/officeart/2008/layout/VerticalCurvedList"/>
    <dgm:cxn modelId="{6E04AA6A-350F-4F72-A324-D98A2150C905}" type="presOf" srcId="{A74FCF4F-3890-4BE7-AF0B-863791E176AD}" destId="{64E63178-6997-4F5C-AEDF-4D3F2F7A2CC6}" srcOrd="0" destOrd="0" presId="urn:microsoft.com/office/officeart/2008/layout/VerticalCurvedList"/>
    <dgm:cxn modelId="{A9B57B7C-8880-410A-97A6-539A30DBC0F0}" srcId="{77306C30-11ED-4DEB-B64F-4C1E6FA6F33A}" destId="{36D78A8F-B94C-4649-ABC7-72BF3A7D664F}" srcOrd="3" destOrd="0" parTransId="{DBBE57CA-905C-4078-BF40-03E92BCB64F2}" sibTransId="{C750BF3F-6D78-484D-9662-860393D999D8}"/>
    <dgm:cxn modelId="{E9732122-9718-4E94-A08C-0CBAD34335C5}" type="presOf" srcId="{36D78A8F-B94C-4649-ABC7-72BF3A7D664F}" destId="{32419DC3-1C25-40C7-B870-DAF4C2754AFE}" srcOrd="0" destOrd="0" presId="urn:microsoft.com/office/officeart/2008/layout/VerticalCurvedList"/>
    <dgm:cxn modelId="{EFD65182-3264-45C4-BECA-9CD7CDE61ADF}" type="presOf" srcId="{B16AFAFF-3FA8-4CC3-8C67-FDDDFC94185C}" destId="{CBFB4C0E-A395-4B7C-8B31-E9153CA363A4}" srcOrd="0" destOrd="0" presId="urn:microsoft.com/office/officeart/2008/layout/VerticalCurvedList"/>
    <dgm:cxn modelId="{B295B28F-A657-4841-B04A-180CA6E76F53}" srcId="{77306C30-11ED-4DEB-B64F-4C1E6FA6F33A}" destId="{A74FCF4F-3890-4BE7-AF0B-863791E176AD}" srcOrd="1" destOrd="0" parTransId="{8A0BB4EA-1436-4185-8DD6-553E2B0242AD}" sibTransId="{190DE012-1B22-4804-8AB0-CFD5CB371697}"/>
    <dgm:cxn modelId="{DF625965-6ECA-46A3-9410-35B78FC91276}" type="presOf" srcId="{658BBDA4-86CC-4A21-B45A-904C0FF42C98}" destId="{0C322892-15F4-4CAC-BF6F-D36CCB35226E}" srcOrd="0" destOrd="0" presId="urn:microsoft.com/office/officeart/2008/layout/VerticalCurvedList"/>
    <dgm:cxn modelId="{0E6B0AAC-2F8E-4F63-AFF5-24EB5AA9FD63}" srcId="{77306C30-11ED-4DEB-B64F-4C1E6FA6F33A}" destId="{B16AFAFF-3FA8-4CC3-8C67-FDDDFC94185C}" srcOrd="0" destOrd="0" parTransId="{DF8C7C9B-FE77-461D-AB6B-CA2AE2926042}" sibTransId="{7E787866-FA01-4B11-890E-BAAFCC1E1032}"/>
    <dgm:cxn modelId="{BE06E715-53D0-46FB-B21A-DD4DEFB2BA3C}" type="presOf" srcId="{7E787866-FA01-4B11-890E-BAAFCC1E1032}" destId="{F81B07DF-C67A-436B-B879-CE4998663A2F}" srcOrd="0" destOrd="0" presId="urn:microsoft.com/office/officeart/2008/layout/VerticalCurvedList"/>
    <dgm:cxn modelId="{129C7D45-81A7-458D-8453-A548A4FCD62D}" srcId="{77306C30-11ED-4DEB-B64F-4C1E6FA6F33A}" destId="{658BBDA4-86CC-4A21-B45A-904C0FF42C98}" srcOrd="2" destOrd="0" parTransId="{A0CAFE97-5AB3-4B62-AB92-EB72271E14B7}" sibTransId="{846968EE-5157-42DD-9F95-190CF59943E0}"/>
    <dgm:cxn modelId="{B4AC579B-8D31-41C9-84F0-0E0D48CDD0CE}" type="presParOf" srcId="{9970C348-F65E-487D-8676-B8C96F394D60}" destId="{24F571F2-9E9C-4F7F-8779-AAA96D8AD94A}" srcOrd="0" destOrd="0" presId="urn:microsoft.com/office/officeart/2008/layout/VerticalCurvedList"/>
    <dgm:cxn modelId="{FD83E284-92AB-4224-852D-8A3A760C6D55}" type="presParOf" srcId="{24F571F2-9E9C-4F7F-8779-AAA96D8AD94A}" destId="{74FA061C-ED1A-4FD9-8193-1267EA6E5FF2}" srcOrd="0" destOrd="0" presId="urn:microsoft.com/office/officeart/2008/layout/VerticalCurvedList"/>
    <dgm:cxn modelId="{3C312301-2EFA-4EE9-B1D7-6B8B12FCAD16}" type="presParOf" srcId="{74FA061C-ED1A-4FD9-8193-1267EA6E5FF2}" destId="{7E8490D2-0A04-417A-80FF-BEBFF46984BE}" srcOrd="0" destOrd="0" presId="urn:microsoft.com/office/officeart/2008/layout/VerticalCurvedList"/>
    <dgm:cxn modelId="{B7E34E7C-6CEA-4314-A594-7FDA3405B0B0}" type="presParOf" srcId="{74FA061C-ED1A-4FD9-8193-1267EA6E5FF2}" destId="{F81B07DF-C67A-436B-B879-CE4998663A2F}" srcOrd="1" destOrd="0" presId="urn:microsoft.com/office/officeart/2008/layout/VerticalCurvedList"/>
    <dgm:cxn modelId="{E92109F3-9FA2-40B4-B4D9-4DEA59A5601C}" type="presParOf" srcId="{74FA061C-ED1A-4FD9-8193-1267EA6E5FF2}" destId="{B822502F-3900-45D9-AC5C-A443C6FD2195}" srcOrd="2" destOrd="0" presId="urn:microsoft.com/office/officeart/2008/layout/VerticalCurvedList"/>
    <dgm:cxn modelId="{7AD58E41-3687-4D2B-95AC-1BB021045CFD}" type="presParOf" srcId="{74FA061C-ED1A-4FD9-8193-1267EA6E5FF2}" destId="{00693A7C-F5C4-4550-A01A-C670558742F4}" srcOrd="3" destOrd="0" presId="urn:microsoft.com/office/officeart/2008/layout/VerticalCurvedList"/>
    <dgm:cxn modelId="{024A4FCE-53A2-4665-AEEA-2FFE134B38F9}" type="presParOf" srcId="{24F571F2-9E9C-4F7F-8779-AAA96D8AD94A}" destId="{CBFB4C0E-A395-4B7C-8B31-E9153CA363A4}" srcOrd="1" destOrd="0" presId="urn:microsoft.com/office/officeart/2008/layout/VerticalCurvedList"/>
    <dgm:cxn modelId="{6E4B603C-173D-4C7C-B0EC-35C316E05D40}" type="presParOf" srcId="{24F571F2-9E9C-4F7F-8779-AAA96D8AD94A}" destId="{1B58E350-C82D-49A5-9033-BD3437755301}" srcOrd="2" destOrd="0" presId="urn:microsoft.com/office/officeart/2008/layout/VerticalCurvedList"/>
    <dgm:cxn modelId="{E3DF7122-95AF-4469-9D92-4C4B8BAE9CA8}" type="presParOf" srcId="{1B58E350-C82D-49A5-9033-BD3437755301}" destId="{531A7941-212F-436C-B2D8-E4B871836E0B}" srcOrd="0" destOrd="0" presId="urn:microsoft.com/office/officeart/2008/layout/VerticalCurvedList"/>
    <dgm:cxn modelId="{CED4CF24-DC9F-488A-B418-A14D09197CCC}" type="presParOf" srcId="{24F571F2-9E9C-4F7F-8779-AAA96D8AD94A}" destId="{64E63178-6997-4F5C-AEDF-4D3F2F7A2CC6}" srcOrd="3" destOrd="0" presId="urn:microsoft.com/office/officeart/2008/layout/VerticalCurvedList"/>
    <dgm:cxn modelId="{CE815B35-5879-40C4-999C-390C89BE269C}" type="presParOf" srcId="{24F571F2-9E9C-4F7F-8779-AAA96D8AD94A}" destId="{A5524BE5-1370-449A-B061-2C3E5ADB2399}" srcOrd="4" destOrd="0" presId="urn:microsoft.com/office/officeart/2008/layout/VerticalCurvedList"/>
    <dgm:cxn modelId="{5CAF8921-6835-4B3B-869D-318B06EF64E7}" type="presParOf" srcId="{A5524BE5-1370-449A-B061-2C3E5ADB2399}" destId="{77007CF6-9417-4DA4-9EA1-099FDED0950F}" srcOrd="0" destOrd="0" presId="urn:microsoft.com/office/officeart/2008/layout/VerticalCurvedList"/>
    <dgm:cxn modelId="{E938815E-9E1C-46AF-A933-288919B575B6}" type="presParOf" srcId="{24F571F2-9E9C-4F7F-8779-AAA96D8AD94A}" destId="{0C322892-15F4-4CAC-BF6F-D36CCB35226E}" srcOrd="5" destOrd="0" presId="urn:microsoft.com/office/officeart/2008/layout/VerticalCurvedList"/>
    <dgm:cxn modelId="{D1D40665-26F1-4252-A48E-469A813E01D9}" type="presParOf" srcId="{24F571F2-9E9C-4F7F-8779-AAA96D8AD94A}" destId="{398ECFFE-2F70-498D-97AA-87BAAB7144AE}" srcOrd="6" destOrd="0" presId="urn:microsoft.com/office/officeart/2008/layout/VerticalCurvedList"/>
    <dgm:cxn modelId="{8724CBBD-168F-4D46-825D-C49DB093FC77}" type="presParOf" srcId="{398ECFFE-2F70-498D-97AA-87BAAB7144AE}" destId="{F8D4B5BC-5DA9-4D8D-A70C-07DAA0A05D4F}" srcOrd="0" destOrd="0" presId="urn:microsoft.com/office/officeart/2008/layout/VerticalCurvedList"/>
    <dgm:cxn modelId="{AB1B690F-FA23-4FA1-B887-DD601F1889A5}" type="presParOf" srcId="{24F571F2-9E9C-4F7F-8779-AAA96D8AD94A}" destId="{32419DC3-1C25-40C7-B870-DAF4C2754AFE}" srcOrd="7" destOrd="0" presId="urn:microsoft.com/office/officeart/2008/layout/VerticalCurvedList"/>
    <dgm:cxn modelId="{5673CA96-13E6-44C3-AF02-1AA86C6731E1}" type="presParOf" srcId="{24F571F2-9E9C-4F7F-8779-AAA96D8AD94A}" destId="{028E1984-C698-491B-A623-05FDC582E42B}" srcOrd="8" destOrd="0" presId="urn:microsoft.com/office/officeart/2008/layout/VerticalCurvedList"/>
    <dgm:cxn modelId="{B35DCD88-1B8B-4E84-9FE9-2D566CE321A6}" type="presParOf" srcId="{028E1984-C698-491B-A623-05FDC582E42B}" destId="{8D5957DF-BAED-40F8-94A4-3FE0331B7C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306C30-11ED-4DEB-B64F-4C1E6FA6F3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R"/>
        </a:p>
      </dgm:t>
    </dgm:pt>
    <dgm:pt modelId="{B16AFAFF-3FA8-4CC3-8C67-FDDDFC94185C}">
      <dgm:prSet phldrT="[Texto]" custT="1"/>
      <dgm:spPr/>
      <dgm:t>
        <a:bodyPr/>
        <a:lstStyle/>
        <a:p>
          <a:r>
            <a:rPr lang="es-ES" sz="2400" dirty="0" smtClean="0"/>
            <a:t>Tipos de participación del sector privado en las políticas de desarrollo</a:t>
          </a:r>
          <a:endParaRPr lang="es-CR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8C7C9B-FE77-461D-AB6B-CA2AE2926042}" type="parTrans" cxnId="{0E6B0AAC-2F8E-4F63-AFF5-24EB5AA9FD63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7E787866-FA01-4B11-890E-BAAFCC1E1032}" type="sibTrans" cxnId="{0E6B0AAC-2F8E-4F63-AFF5-24EB5AA9FD63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A74FCF4F-3890-4BE7-AF0B-863791E176AD}">
      <dgm:prSet phldrT="[Texto]" custT="1"/>
      <dgm:spPr/>
      <dgm:t>
        <a:bodyPr/>
        <a:lstStyle/>
        <a:p>
          <a:r>
            <a:rPr lang="es-ES" sz="2400" dirty="0" smtClean="0"/>
            <a:t>Contratación de proyectos de infraestructura, asociaciones público-privadas (APP</a:t>
          </a:r>
          <a:r>
            <a:rPr lang="es-ES" sz="2400" smtClean="0"/>
            <a:t>), </a:t>
          </a:r>
          <a:endParaRPr lang="es-CR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A0BB4EA-1436-4185-8DD6-553E2B0242AD}" type="parTrans" cxnId="{B295B28F-A657-4841-B04A-180CA6E76F53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190DE012-1B22-4804-8AB0-CFD5CB371697}" type="sibTrans" cxnId="{B295B28F-A657-4841-B04A-180CA6E76F53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36D78A8F-B94C-4649-ABC7-72BF3A7D664F}">
      <dgm:prSet phldrT="[Texto]" custT="1"/>
      <dgm:spPr/>
      <dgm:t>
        <a:bodyPr/>
        <a:lstStyle/>
        <a:p>
          <a:r>
            <a:rPr lang="es-ES" sz="2400" dirty="0" smtClean="0"/>
            <a:t>Tipos y actores de cooperación: financiadores bilaterales y multilaterales, cooperación Norte- Sur, Sur-Sur  y de diversas organizaciones intermediarias</a:t>
          </a:r>
          <a:endParaRPr lang="es-CR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BBE57CA-905C-4078-BF40-03E92BCB64F2}" type="parTrans" cxnId="{A9B57B7C-8880-410A-97A6-539A30DBC0F0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C750BF3F-6D78-484D-9662-860393D999D8}" type="sibTrans" cxnId="{A9B57B7C-8880-410A-97A6-539A30DBC0F0}">
      <dgm:prSet/>
      <dgm:spPr/>
      <dgm:t>
        <a:bodyPr/>
        <a:lstStyle/>
        <a:p>
          <a:endParaRPr lang="es-CR" sz="2400">
            <a:solidFill>
              <a:schemeClr val="tx1"/>
            </a:solidFill>
          </a:endParaRPr>
        </a:p>
      </dgm:t>
    </dgm:pt>
    <dgm:pt modelId="{E1C5056B-BE76-49B4-920B-128D510A060F}">
      <dgm:prSet phldrT="[Texto]" custT="1"/>
      <dgm:spPr/>
      <dgm:t>
        <a:bodyPr/>
        <a:lstStyle/>
        <a:p>
          <a:r>
            <a:rPr lang="es-ES" sz="2400" dirty="0" smtClean="0"/>
            <a:t>Proyectos destinados a la creación de tejido empresarial, apalancamiento de inversiones, ayuda condicionada</a:t>
          </a:r>
          <a:endParaRPr lang="es-CR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9A810BE-5BF2-4D35-B368-A9F478D26224}" type="parTrans" cxnId="{B7B9BD4B-B056-47CF-B546-A844548ECCA3}">
      <dgm:prSet/>
      <dgm:spPr/>
      <dgm:t>
        <a:bodyPr/>
        <a:lstStyle/>
        <a:p>
          <a:endParaRPr lang="es-AR"/>
        </a:p>
      </dgm:t>
    </dgm:pt>
    <dgm:pt modelId="{A68C439C-09E9-4C6D-9F49-288F6A11EF0B}" type="sibTrans" cxnId="{B7B9BD4B-B056-47CF-B546-A844548ECCA3}">
      <dgm:prSet/>
      <dgm:spPr/>
      <dgm:t>
        <a:bodyPr/>
        <a:lstStyle/>
        <a:p>
          <a:endParaRPr lang="es-AR"/>
        </a:p>
      </dgm:t>
    </dgm:pt>
    <dgm:pt modelId="{9970C348-F65E-487D-8676-B8C96F394D60}" type="pres">
      <dgm:prSet presAssocID="{77306C30-11ED-4DEB-B64F-4C1E6FA6F3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24F571F2-9E9C-4F7F-8779-AAA96D8AD94A}" type="pres">
      <dgm:prSet presAssocID="{77306C30-11ED-4DEB-B64F-4C1E6FA6F33A}" presName="Name1" presStyleCnt="0"/>
      <dgm:spPr/>
      <dgm:t>
        <a:bodyPr/>
        <a:lstStyle/>
        <a:p>
          <a:endParaRPr lang="es-AR"/>
        </a:p>
      </dgm:t>
    </dgm:pt>
    <dgm:pt modelId="{74FA061C-ED1A-4FD9-8193-1267EA6E5FF2}" type="pres">
      <dgm:prSet presAssocID="{77306C30-11ED-4DEB-B64F-4C1E6FA6F33A}" presName="cycle" presStyleCnt="0"/>
      <dgm:spPr/>
      <dgm:t>
        <a:bodyPr/>
        <a:lstStyle/>
        <a:p>
          <a:endParaRPr lang="es-AR"/>
        </a:p>
      </dgm:t>
    </dgm:pt>
    <dgm:pt modelId="{7E8490D2-0A04-417A-80FF-BEBFF46984BE}" type="pres">
      <dgm:prSet presAssocID="{77306C30-11ED-4DEB-B64F-4C1E6FA6F33A}" presName="srcNode" presStyleLbl="node1" presStyleIdx="0" presStyleCnt="4"/>
      <dgm:spPr/>
      <dgm:t>
        <a:bodyPr/>
        <a:lstStyle/>
        <a:p>
          <a:endParaRPr lang="es-AR"/>
        </a:p>
      </dgm:t>
    </dgm:pt>
    <dgm:pt modelId="{F81B07DF-C67A-436B-B879-CE4998663A2F}" type="pres">
      <dgm:prSet presAssocID="{77306C30-11ED-4DEB-B64F-4C1E6FA6F33A}" presName="conn" presStyleLbl="parChTrans1D2" presStyleIdx="0" presStyleCnt="1"/>
      <dgm:spPr/>
      <dgm:t>
        <a:bodyPr/>
        <a:lstStyle/>
        <a:p>
          <a:endParaRPr lang="pt-BR"/>
        </a:p>
      </dgm:t>
    </dgm:pt>
    <dgm:pt modelId="{B822502F-3900-45D9-AC5C-A443C6FD2195}" type="pres">
      <dgm:prSet presAssocID="{77306C30-11ED-4DEB-B64F-4C1E6FA6F33A}" presName="extraNode" presStyleLbl="node1" presStyleIdx="0" presStyleCnt="4"/>
      <dgm:spPr/>
      <dgm:t>
        <a:bodyPr/>
        <a:lstStyle/>
        <a:p>
          <a:endParaRPr lang="es-AR"/>
        </a:p>
      </dgm:t>
    </dgm:pt>
    <dgm:pt modelId="{00693A7C-F5C4-4550-A01A-C670558742F4}" type="pres">
      <dgm:prSet presAssocID="{77306C30-11ED-4DEB-B64F-4C1E6FA6F33A}" presName="dstNode" presStyleLbl="node1" presStyleIdx="0" presStyleCnt="4"/>
      <dgm:spPr/>
      <dgm:t>
        <a:bodyPr/>
        <a:lstStyle/>
        <a:p>
          <a:endParaRPr lang="es-AR"/>
        </a:p>
      </dgm:t>
    </dgm:pt>
    <dgm:pt modelId="{CBFB4C0E-A395-4B7C-8B31-E9153CA363A4}" type="pres">
      <dgm:prSet presAssocID="{B16AFAFF-3FA8-4CC3-8C67-FDDDFC94185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58E350-C82D-49A5-9033-BD3437755301}" type="pres">
      <dgm:prSet presAssocID="{B16AFAFF-3FA8-4CC3-8C67-FDDDFC94185C}" presName="accent_1" presStyleCnt="0"/>
      <dgm:spPr/>
      <dgm:t>
        <a:bodyPr/>
        <a:lstStyle/>
        <a:p>
          <a:endParaRPr lang="es-AR"/>
        </a:p>
      </dgm:t>
    </dgm:pt>
    <dgm:pt modelId="{531A7941-212F-436C-B2D8-E4B871836E0B}" type="pres">
      <dgm:prSet presAssocID="{B16AFAFF-3FA8-4CC3-8C67-FDDDFC94185C}" presName="accentRepeatNode" presStyleLbl="solidFgAcc1" presStyleIdx="0" presStyleCnt="4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64E63178-6997-4F5C-AEDF-4D3F2F7A2CC6}" type="pres">
      <dgm:prSet presAssocID="{A74FCF4F-3890-4BE7-AF0B-863791E176A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524BE5-1370-449A-B061-2C3E5ADB2399}" type="pres">
      <dgm:prSet presAssocID="{A74FCF4F-3890-4BE7-AF0B-863791E176AD}" presName="accent_2" presStyleCnt="0"/>
      <dgm:spPr/>
      <dgm:t>
        <a:bodyPr/>
        <a:lstStyle/>
        <a:p>
          <a:endParaRPr lang="es-AR"/>
        </a:p>
      </dgm:t>
    </dgm:pt>
    <dgm:pt modelId="{77007CF6-9417-4DA4-9EA1-099FDED0950F}" type="pres">
      <dgm:prSet presAssocID="{A74FCF4F-3890-4BE7-AF0B-863791E176AD}" presName="accentRepeatNode" presStyleLbl="solidFgAcc1" presStyleIdx="1" presStyleCnt="4"/>
      <dgm:spPr>
        <a:prstGeom prst="rightArrow">
          <a:avLst/>
        </a:prstGeom>
      </dgm:spPr>
      <dgm:t>
        <a:bodyPr/>
        <a:lstStyle/>
        <a:p>
          <a:endParaRPr lang="pt-BR"/>
        </a:p>
      </dgm:t>
    </dgm:pt>
    <dgm:pt modelId="{7873C586-E854-4446-BF44-B1CF08B9774C}" type="pres">
      <dgm:prSet presAssocID="{E1C5056B-BE76-49B4-920B-128D510A06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501ADE-698B-455D-8734-E3380DC18C53}" type="pres">
      <dgm:prSet presAssocID="{E1C5056B-BE76-49B4-920B-128D510A060F}" presName="accent_3" presStyleCnt="0"/>
      <dgm:spPr/>
    </dgm:pt>
    <dgm:pt modelId="{B97C21AC-BE53-4B3F-AEDA-38B7EF1998EC}" type="pres">
      <dgm:prSet presAssocID="{E1C5056B-BE76-49B4-920B-128D510A060F}" presName="accentRepeatNode" presStyleLbl="solidFgAcc1" presStyleIdx="2" presStyleCnt="4" custLinFactNeighborX="-37396" custLinFactNeighborY="-103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32419DC3-1C25-40C7-B870-DAF4C2754AFE}" type="pres">
      <dgm:prSet presAssocID="{36D78A8F-B94C-4649-ABC7-72BF3A7D664F}" presName="text_4" presStyleLbl="node1" presStyleIdx="3" presStyleCnt="4" custScaleY="13706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28E1984-C698-491B-A623-05FDC582E42B}" type="pres">
      <dgm:prSet presAssocID="{36D78A8F-B94C-4649-ABC7-72BF3A7D664F}" presName="accent_4" presStyleCnt="0"/>
      <dgm:spPr/>
      <dgm:t>
        <a:bodyPr/>
        <a:lstStyle/>
        <a:p>
          <a:endParaRPr lang="es-AR"/>
        </a:p>
      </dgm:t>
    </dgm:pt>
    <dgm:pt modelId="{8D5957DF-BAED-40F8-94A4-3FE0331B7C0F}" type="pres">
      <dgm:prSet presAssocID="{36D78A8F-B94C-4649-ABC7-72BF3A7D664F}" presName="accentRepeatNode" presStyleLbl="solidFgAcc1" presStyleIdx="3" presStyleCnt="4"/>
      <dgm:spPr>
        <a:prstGeom prst="rightArrow">
          <a:avLst/>
        </a:prstGeom>
      </dgm:spPr>
      <dgm:t>
        <a:bodyPr/>
        <a:lstStyle/>
        <a:p>
          <a:endParaRPr lang="pt-BR"/>
        </a:p>
      </dgm:t>
    </dgm:pt>
  </dgm:ptLst>
  <dgm:cxnLst>
    <dgm:cxn modelId="{E323DE3B-2F68-4F9C-BC05-DA4E4EFBFE68}" type="presOf" srcId="{A74FCF4F-3890-4BE7-AF0B-863791E176AD}" destId="{64E63178-6997-4F5C-AEDF-4D3F2F7A2CC6}" srcOrd="0" destOrd="0" presId="urn:microsoft.com/office/officeart/2008/layout/VerticalCurvedList"/>
    <dgm:cxn modelId="{B7B9BD4B-B056-47CF-B546-A844548ECCA3}" srcId="{77306C30-11ED-4DEB-B64F-4C1E6FA6F33A}" destId="{E1C5056B-BE76-49B4-920B-128D510A060F}" srcOrd="2" destOrd="0" parTransId="{69A810BE-5BF2-4D35-B368-A9F478D26224}" sibTransId="{A68C439C-09E9-4C6D-9F49-288F6A11EF0B}"/>
    <dgm:cxn modelId="{FB2AD8B7-E3E4-4B5F-993C-07B5D6B4F4A6}" type="presOf" srcId="{B16AFAFF-3FA8-4CC3-8C67-FDDDFC94185C}" destId="{CBFB4C0E-A395-4B7C-8B31-E9153CA363A4}" srcOrd="0" destOrd="0" presId="urn:microsoft.com/office/officeart/2008/layout/VerticalCurvedList"/>
    <dgm:cxn modelId="{9F01B1B3-C07D-4AE4-8565-CE8D8E260AE9}" type="presOf" srcId="{36D78A8F-B94C-4649-ABC7-72BF3A7D664F}" destId="{32419DC3-1C25-40C7-B870-DAF4C2754AFE}" srcOrd="0" destOrd="0" presId="urn:microsoft.com/office/officeart/2008/layout/VerticalCurvedList"/>
    <dgm:cxn modelId="{A9B57B7C-8880-410A-97A6-539A30DBC0F0}" srcId="{77306C30-11ED-4DEB-B64F-4C1E6FA6F33A}" destId="{36D78A8F-B94C-4649-ABC7-72BF3A7D664F}" srcOrd="3" destOrd="0" parTransId="{DBBE57CA-905C-4078-BF40-03E92BCB64F2}" sibTransId="{C750BF3F-6D78-484D-9662-860393D999D8}"/>
    <dgm:cxn modelId="{26669CC0-6A5B-4781-9FE5-23D3165C440D}" type="presOf" srcId="{E1C5056B-BE76-49B4-920B-128D510A060F}" destId="{7873C586-E854-4446-BF44-B1CF08B9774C}" srcOrd="0" destOrd="0" presId="urn:microsoft.com/office/officeart/2008/layout/VerticalCurvedList"/>
    <dgm:cxn modelId="{46CDCE8F-B4A6-4C1E-B172-A43207FA712C}" type="presOf" srcId="{7E787866-FA01-4B11-890E-BAAFCC1E1032}" destId="{F81B07DF-C67A-436B-B879-CE4998663A2F}" srcOrd="0" destOrd="0" presId="urn:microsoft.com/office/officeart/2008/layout/VerticalCurvedList"/>
    <dgm:cxn modelId="{B295B28F-A657-4841-B04A-180CA6E76F53}" srcId="{77306C30-11ED-4DEB-B64F-4C1E6FA6F33A}" destId="{A74FCF4F-3890-4BE7-AF0B-863791E176AD}" srcOrd="1" destOrd="0" parTransId="{8A0BB4EA-1436-4185-8DD6-553E2B0242AD}" sibTransId="{190DE012-1B22-4804-8AB0-CFD5CB371697}"/>
    <dgm:cxn modelId="{0E6B0AAC-2F8E-4F63-AFF5-24EB5AA9FD63}" srcId="{77306C30-11ED-4DEB-B64F-4C1E6FA6F33A}" destId="{B16AFAFF-3FA8-4CC3-8C67-FDDDFC94185C}" srcOrd="0" destOrd="0" parTransId="{DF8C7C9B-FE77-461D-AB6B-CA2AE2926042}" sibTransId="{7E787866-FA01-4B11-890E-BAAFCC1E1032}"/>
    <dgm:cxn modelId="{1F62FA34-5A42-45F9-B1F3-4E10C5FA1CE2}" type="presOf" srcId="{77306C30-11ED-4DEB-B64F-4C1E6FA6F33A}" destId="{9970C348-F65E-487D-8676-B8C96F394D60}" srcOrd="0" destOrd="0" presId="urn:microsoft.com/office/officeart/2008/layout/VerticalCurvedList"/>
    <dgm:cxn modelId="{76062C86-3F8B-4B06-B974-588D29E5E2FD}" type="presParOf" srcId="{9970C348-F65E-487D-8676-B8C96F394D60}" destId="{24F571F2-9E9C-4F7F-8779-AAA96D8AD94A}" srcOrd="0" destOrd="0" presId="urn:microsoft.com/office/officeart/2008/layout/VerticalCurvedList"/>
    <dgm:cxn modelId="{DBF26E5B-2219-4972-AE1B-EDCC3C30DF4E}" type="presParOf" srcId="{24F571F2-9E9C-4F7F-8779-AAA96D8AD94A}" destId="{74FA061C-ED1A-4FD9-8193-1267EA6E5FF2}" srcOrd="0" destOrd="0" presId="urn:microsoft.com/office/officeart/2008/layout/VerticalCurvedList"/>
    <dgm:cxn modelId="{7BCA90B4-4BFE-44D1-A399-EF6E9ECF5FBB}" type="presParOf" srcId="{74FA061C-ED1A-4FD9-8193-1267EA6E5FF2}" destId="{7E8490D2-0A04-417A-80FF-BEBFF46984BE}" srcOrd="0" destOrd="0" presId="urn:microsoft.com/office/officeart/2008/layout/VerticalCurvedList"/>
    <dgm:cxn modelId="{3D972C2C-22D5-4F8E-B308-0E978579669E}" type="presParOf" srcId="{74FA061C-ED1A-4FD9-8193-1267EA6E5FF2}" destId="{F81B07DF-C67A-436B-B879-CE4998663A2F}" srcOrd="1" destOrd="0" presId="urn:microsoft.com/office/officeart/2008/layout/VerticalCurvedList"/>
    <dgm:cxn modelId="{D56EB018-6F60-4BD9-B2E9-509669EE8EE8}" type="presParOf" srcId="{74FA061C-ED1A-4FD9-8193-1267EA6E5FF2}" destId="{B822502F-3900-45D9-AC5C-A443C6FD2195}" srcOrd="2" destOrd="0" presId="urn:microsoft.com/office/officeart/2008/layout/VerticalCurvedList"/>
    <dgm:cxn modelId="{BA534248-1902-474B-948F-4E23F4FA740B}" type="presParOf" srcId="{74FA061C-ED1A-4FD9-8193-1267EA6E5FF2}" destId="{00693A7C-F5C4-4550-A01A-C670558742F4}" srcOrd="3" destOrd="0" presId="urn:microsoft.com/office/officeart/2008/layout/VerticalCurvedList"/>
    <dgm:cxn modelId="{DB2EF91C-6466-4981-A759-ECE0B2B36BAE}" type="presParOf" srcId="{24F571F2-9E9C-4F7F-8779-AAA96D8AD94A}" destId="{CBFB4C0E-A395-4B7C-8B31-E9153CA363A4}" srcOrd="1" destOrd="0" presId="urn:microsoft.com/office/officeart/2008/layout/VerticalCurvedList"/>
    <dgm:cxn modelId="{0865787B-F16F-4F07-AA9E-091651A5C5FC}" type="presParOf" srcId="{24F571F2-9E9C-4F7F-8779-AAA96D8AD94A}" destId="{1B58E350-C82D-49A5-9033-BD3437755301}" srcOrd="2" destOrd="0" presId="urn:microsoft.com/office/officeart/2008/layout/VerticalCurvedList"/>
    <dgm:cxn modelId="{4F118663-AF6B-46A4-BCE6-9C21BEE8D25F}" type="presParOf" srcId="{1B58E350-C82D-49A5-9033-BD3437755301}" destId="{531A7941-212F-436C-B2D8-E4B871836E0B}" srcOrd="0" destOrd="0" presId="urn:microsoft.com/office/officeart/2008/layout/VerticalCurvedList"/>
    <dgm:cxn modelId="{4212F3A7-B06D-4AC0-9867-6709BFB48EAE}" type="presParOf" srcId="{24F571F2-9E9C-4F7F-8779-AAA96D8AD94A}" destId="{64E63178-6997-4F5C-AEDF-4D3F2F7A2CC6}" srcOrd="3" destOrd="0" presId="urn:microsoft.com/office/officeart/2008/layout/VerticalCurvedList"/>
    <dgm:cxn modelId="{2BA95603-734E-4619-A1D1-96CF0F169340}" type="presParOf" srcId="{24F571F2-9E9C-4F7F-8779-AAA96D8AD94A}" destId="{A5524BE5-1370-449A-B061-2C3E5ADB2399}" srcOrd="4" destOrd="0" presId="urn:microsoft.com/office/officeart/2008/layout/VerticalCurvedList"/>
    <dgm:cxn modelId="{FBB9B795-7A08-4E3B-B92F-24571DC96ACF}" type="presParOf" srcId="{A5524BE5-1370-449A-B061-2C3E5ADB2399}" destId="{77007CF6-9417-4DA4-9EA1-099FDED0950F}" srcOrd="0" destOrd="0" presId="urn:microsoft.com/office/officeart/2008/layout/VerticalCurvedList"/>
    <dgm:cxn modelId="{EBE85AFD-8018-4306-AC47-952A0896570A}" type="presParOf" srcId="{24F571F2-9E9C-4F7F-8779-AAA96D8AD94A}" destId="{7873C586-E854-4446-BF44-B1CF08B9774C}" srcOrd="5" destOrd="0" presId="urn:microsoft.com/office/officeart/2008/layout/VerticalCurvedList"/>
    <dgm:cxn modelId="{7A2392A0-495C-4914-8E23-E1E71D52F265}" type="presParOf" srcId="{24F571F2-9E9C-4F7F-8779-AAA96D8AD94A}" destId="{AC501ADE-698B-455D-8734-E3380DC18C53}" srcOrd="6" destOrd="0" presId="urn:microsoft.com/office/officeart/2008/layout/VerticalCurvedList"/>
    <dgm:cxn modelId="{ABC29D7D-1471-4457-A2F1-AF63E0A686A3}" type="presParOf" srcId="{AC501ADE-698B-455D-8734-E3380DC18C53}" destId="{B97C21AC-BE53-4B3F-AEDA-38B7EF1998EC}" srcOrd="0" destOrd="0" presId="urn:microsoft.com/office/officeart/2008/layout/VerticalCurvedList"/>
    <dgm:cxn modelId="{67D7D334-A53E-4605-BF5F-AC3610F56B0B}" type="presParOf" srcId="{24F571F2-9E9C-4F7F-8779-AAA96D8AD94A}" destId="{32419DC3-1C25-40C7-B870-DAF4C2754AFE}" srcOrd="7" destOrd="0" presId="urn:microsoft.com/office/officeart/2008/layout/VerticalCurvedList"/>
    <dgm:cxn modelId="{2D7E3550-40B2-4B0D-961A-6F40A7DCA2A8}" type="presParOf" srcId="{24F571F2-9E9C-4F7F-8779-AAA96D8AD94A}" destId="{028E1984-C698-491B-A623-05FDC582E42B}" srcOrd="8" destOrd="0" presId="urn:microsoft.com/office/officeart/2008/layout/VerticalCurvedList"/>
    <dgm:cxn modelId="{3B941574-6E5E-4E33-8F26-CEB638961C01}" type="presParOf" srcId="{028E1984-C698-491B-A623-05FDC582E42B}" destId="{8D5957DF-BAED-40F8-94A4-3FE0331B7C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8BCEF-0A9C-4100-9134-947845404BD1}" type="datetimeFigureOut">
              <a:rPr lang="es-CR" smtClean="0"/>
              <a:pPr/>
              <a:t>08/11/2015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7491-26E7-48C8-BF04-566E6463D0BD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4521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A4513-699A-40B4-8436-9673AEE5D43F}" type="datetimeFigureOut">
              <a:rPr lang="pt-BR" smtClean="0"/>
              <a:t>08/11/2015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598" y="4715113"/>
            <a:ext cx="5335893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CD707-A7FC-40DF-9E8E-831295F8B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4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15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CD707-A7FC-40DF-9E8E-831295F8B8B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94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40D2E-0C1A-4418-8763-9BB732EB1D2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15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CD707-A7FC-40DF-9E8E-831295F8B8B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80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CD707-A7FC-40DF-9E8E-831295F8B8B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03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CD707-A7FC-40DF-9E8E-831295F8B8B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73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00" y="744538"/>
            <a:ext cx="6618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nstantia"/>
                <a:ea typeface="+mn-ea"/>
                <a:cs typeface="+mn-cs"/>
              </a:rPr>
              <a:pPr algn="r" defTabSz="914400">
                <a:buNone/>
              </a:pPr>
              <a:t>14</a:t>
            </a:fld>
            <a:endParaRPr lang="en-US" sz="1200" b="0" i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>
              <a:buNone/>
            </a:pPr>
            <a:r>
              <a:rPr lang="en-US" sz="8000" b="0" i="0" baseline="0">
                <a:solidFill>
                  <a:srgbClr val="A53010"/>
                </a:solidFill>
                <a:effectLst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>
              <a:buNone/>
            </a:pPr>
            <a:r>
              <a:rPr lang="en-US" sz="8000" b="0" i="0" baseline="0">
                <a:solidFill>
                  <a:srgbClr val="A53010"/>
                </a:solidFill>
                <a:effectLst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45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 de la 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>
              <a:buNone/>
            </a:pPr>
            <a:r>
              <a:rPr lang="en-US" sz="8000" b="0" i="0" baseline="0">
                <a:solidFill>
                  <a:srgbClr val="A53010"/>
                </a:solidFill>
                <a:effectLst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>
              <a:buNone/>
            </a:pPr>
            <a:r>
              <a:rPr lang="en-US" sz="8000" b="0" i="0" baseline="0">
                <a:solidFill>
                  <a:srgbClr val="A53010"/>
                </a:solidFill>
                <a:effectLst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871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a o Fal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2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15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8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6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2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AB48-6B81-443C-84F0-8098475CA912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0E9ABD0-655E-4203-B2D8-6AEABBAE044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5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s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777" y="5370981"/>
            <a:ext cx="1540787" cy="13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sp>
        <p:nvSpPr>
          <p:cNvPr id="9" name="4 Rectángulo"/>
          <p:cNvSpPr>
            <a:spLocks noGrp="1" noChangeArrowheads="1"/>
          </p:cNvSpPr>
          <p:nvPr>
            <p:ph type="title"/>
          </p:nvPr>
        </p:nvSpPr>
        <p:spPr bwMode="auto">
          <a:xfrm>
            <a:off x="1759906" y="1253746"/>
            <a:ext cx="9424077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4500" dirty="0" smtClean="0"/>
              <a:t> </a:t>
            </a:r>
            <a:r>
              <a:rPr lang="es-AR" sz="4500" b="1" dirty="0"/>
              <a:t>SEMINARIO JUSTICIA FISCAL: QUE LAS EMPRESAS TRANSNACIONALES (</a:t>
            </a:r>
            <a:r>
              <a:rPr lang="es-AR" sz="4500" b="1" dirty="0" err="1"/>
              <a:t>ETNs</a:t>
            </a:r>
            <a:r>
              <a:rPr lang="es-AR" sz="4500" b="1" dirty="0"/>
              <a:t>) PAGUEN LO JUSTO </a:t>
            </a:r>
            <a:r>
              <a:rPr lang="es-AR" sz="4500" dirty="0"/>
              <a:t/>
            </a:r>
            <a:br>
              <a:rPr lang="es-AR" sz="4500" dirty="0"/>
            </a:br>
            <a:r>
              <a:rPr lang="es-AR" sz="2500" dirty="0"/>
              <a:t>Buenos Aires, Argentina. 09 y 10 de Noviembre de </a:t>
            </a:r>
            <a:r>
              <a:rPr lang="es-AR" sz="2500" dirty="0" smtClean="0"/>
              <a:t>2015</a:t>
            </a:r>
            <a:r>
              <a:rPr lang="es-AR" sz="2500" dirty="0"/>
              <a:t/>
            </a:r>
            <a:br>
              <a:rPr lang="es-AR" sz="2500" dirty="0"/>
            </a:br>
            <a:endParaRPr lang="es-MX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959565" y="4885509"/>
            <a:ext cx="9588002" cy="164592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b="1" dirty="0" smtClean="0"/>
              <a:t>Panel: Acciones de las Organizaciones por la justicia fiscal. Las Acciones de la Confederación Sindical de las Américas </a:t>
            </a:r>
          </a:p>
          <a:p>
            <a:pPr algn="ctr"/>
            <a:r>
              <a:rPr lang="es-AR" sz="2000" b="1" dirty="0" smtClean="0"/>
              <a:t>Marita Gonzalez</a:t>
            </a:r>
          </a:p>
          <a:p>
            <a:pPr algn="ctr"/>
            <a:r>
              <a:rPr lang="es-AR" sz="2000" b="1" dirty="0" smtClean="0"/>
              <a:t>CGT –Red Sindical de Cooperación al Desarrollo de CSA. </a:t>
            </a:r>
            <a:endParaRPr lang="es-AR" sz="20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86" y="0"/>
            <a:ext cx="2198914" cy="11417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5400000">
            <a:off x="8573386" y="-3118884"/>
            <a:ext cx="499730" cy="67374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7" name="Imagem 3" descr="imag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600" y="2630458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sp>
        <p:nvSpPr>
          <p:cNvPr id="6" name="5 Rectángulo"/>
          <p:cNvSpPr/>
          <p:nvPr/>
        </p:nvSpPr>
        <p:spPr>
          <a:xfrm>
            <a:off x="5454502" y="65199"/>
            <a:ext cx="5715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Dimensiones del estudio</a:t>
            </a:r>
            <a:endParaRPr lang="es-CR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804892"/>
              </p:ext>
            </p:extLst>
          </p:nvPr>
        </p:nvGraphicFramePr>
        <p:xfrm>
          <a:off x="1280160" y="1"/>
          <a:ext cx="10911840" cy="6988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" y="0"/>
            <a:ext cx="1484328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4663" y="117566"/>
            <a:ext cx="10119950" cy="1787434"/>
          </a:xfrm>
        </p:spPr>
        <p:txBody>
          <a:bodyPr>
            <a:normAutofit fontScale="90000"/>
          </a:bodyPr>
          <a:lstStyle/>
          <a:p>
            <a:r>
              <a:rPr lang="es-AR" dirty="0"/>
              <a:t>Fondo de Cooperación para Agua y Saneamiento (FCAS)  en Colombia (financiado por AECID España) 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3750" y="1669868"/>
            <a:ext cx="9270863" cy="4665617"/>
          </a:xfrm>
        </p:spPr>
        <p:txBody>
          <a:bodyPr>
            <a:noAutofit/>
          </a:bodyPr>
          <a:lstStyle/>
          <a:p>
            <a:r>
              <a:rPr lang="es-AR" sz="2400" u="sng" dirty="0" smtClean="0"/>
              <a:t>Objetivo social declarado</a:t>
            </a:r>
            <a:r>
              <a:rPr lang="es-AR" sz="2400" dirty="0" smtClean="0"/>
              <a:t>: mejoras </a:t>
            </a:r>
            <a:r>
              <a:rPr lang="es-AR" sz="2400" dirty="0"/>
              <a:t>en el sistema de saneamiento en barrios marginales de </a:t>
            </a:r>
            <a:r>
              <a:rPr lang="es-AR" sz="2400" b="1" dirty="0"/>
              <a:t>Cartagena de Indias, Colombia</a:t>
            </a:r>
            <a:r>
              <a:rPr lang="es-AR" sz="2400" dirty="0"/>
              <a:t>. </a:t>
            </a:r>
            <a:endParaRPr lang="es-AR" sz="2400" dirty="0" smtClean="0"/>
          </a:p>
          <a:p>
            <a:r>
              <a:rPr lang="es-AR" sz="2400" u="sng" dirty="0" smtClean="0"/>
              <a:t>Desarrollador: </a:t>
            </a:r>
            <a:r>
              <a:rPr lang="es-AR" sz="2400" dirty="0" smtClean="0"/>
              <a:t>Las </a:t>
            </a:r>
            <a:r>
              <a:rPr lang="es-AR" sz="2400" dirty="0"/>
              <a:t>obras las realiza Aguas de Cartagena (capital mayoritario pertenece a </a:t>
            </a:r>
            <a:r>
              <a:rPr lang="es-AR" sz="2400" b="1" dirty="0"/>
              <a:t>Aguas de Barcelona</a:t>
            </a:r>
            <a:r>
              <a:rPr lang="es-AR" sz="2400" dirty="0"/>
              <a:t>), que se queda con la concesión del servicio, recibe subsidio del municipio y, aun así, ha triplicado el valor del servicio por lo que resulta inaccesible para muchos usuarios. </a:t>
            </a:r>
            <a:endParaRPr lang="es-AR" sz="2400" dirty="0" smtClean="0"/>
          </a:p>
          <a:p>
            <a:r>
              <a:rPr lang="es-AR" sz="2400" dirty="0" smtClean="0"/>
              <a:t>Está </a:t>
            </a:r>
            <a:r>
              <a:rPr lang="es-AR" sz="2400" dirty="0"/>
              <a:t>en ejecución actualmente la construcción de planta de tratamiento con el mismo mecanismo</a:t>
            </a:r>
            <a:r>
              <a:rPr lang="es-AR" sz="2400" dirty="0" smtClean="0"/>
              <a:t>.</a:t>
            </a:r>
          </a:p>
          <a:p>
            <a:r>
              <a:rPr lang="es-AR" sz="2400" dirty="0" smtClean="0"/>
              <a:t>Régimen de APP – prevalece la elusión fiscal. </a:t>
            </a:r>
            <a:endParaRPr lang="es-AR" sz="2400" dirty="0"/>
          </a:p>
        </p:txBody>
      </p:sp>
      <p:pic>
        <p:nvPicPr>
          <p:cNvPr id="4" name="Imagem 3" descr="images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031" y="5519723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" cy="6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8698" y="0"/>
            <a:ext cx="9000308" cy="1175657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Proyecto "Una mano para crecer" de </a:t>
            </a:r>
            <a:r>
              <a:rPr lang="es-AR" b="1" dirty="0" err="1"/>
              <a:t>Walmart</a:t>
            </a:r>
            <a:r>
              <a:rPr lang="es-AR" b="1" dirty="0"/>
              <a:t> México y </a:t>
            </a:r>
            <a:r>
              <a:rPr lang="es-AR" b="1" dirty="0" smtClean="0"/>
              <a:t>Centroamérica</a:t>
            </a:r>
            <a:endParaRPr lang="es-AR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0"/>
            <a:ext cx="2143125" cy="2143125"/>
          </a:xfrm>
        </p:spPr>
      </p:pic>
      <p:sp>
        <p:nvSpPr>
          <p:cNvPr id="5" name="Rectángulo redondeado 4"/>
          <p:cNvSpPr/>
          <p:nvPr/>
        </p:nvSpPr>
        <p:spPr>
          <a:xfrm>
            <a:off x="1149531" y="1959429"/>
            <a:ext cx="10763795" cy="45458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3000" u="sng" dirty="0" smtClean="0"/>
              <a:t>Objetivo declarado: </a:t>
            </a:r>
            <a:r>
              <a:rPr lang="es-AR" sz="3000" dirty="0" smtClean="0"/>
              <a:t>Apoyo </a:t>
            </a:r>
            <a:r>
              <a:rPr lang="es-AR" sz="3000" dirty="0"/>
              <a:t>a </a:t>
            </a:r>
            <a:r>
              <a:rPr lang="es-AR" sz="3000" dirty="0" err="1"/>
              <a:t>PyMES</a:t>
            </a:r>
            <a:r>
              <a:rPr lang="es-AR" sz="3000" dirty="0"/>
              <a:t> para mejorar integración en cadena de proveedores </a:t>
            </a:r>
            <a:r>
              <a:rPr lang="es-AR" sz="3000" dirty="0" smtClean="0"/>
              <a:t>nacionales </a:t>
            </a:r>
            <a:r>
              <a:rPr lang="es-AR" sz="3000" dirty="0"/>
              <a:t>e internacionales. </a:t>
            </a:r>
            <a:endParaRPr lang="es-AR" sz="3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3000" u="sng" dirty="0" smtClean="0"/>
              <a:t>Desarrollador</a:t>
            </a:r>
            <a:r>
              <a:rPr lang="es-AR" sz="3000" dirty="0" smtClean="0"/>
              <a:t>: Son </a:t>
            </a:r>
            <a:r>
              <a:rPr lang="es-AR" sz="3000" dirty="0"/>
              <a:t>fondos el Programa "para Desarrollo de las </a:t>
            </a:r>
            <a:r>
              <a:rPr lang="es-AR" sz="3000" dirty="0" err="1"/>
              <a:t>PyMES</a:t>
            </a:r>
            <a:r>
              <a:rPr lang="es-AR" sz="3000" dirty="0"/>
              <a:t>" de </a:t>
            </a:r>
            <a:r>
              <a:rPr lang="es-AR" sz="3000" dirty="0" smtClean="0"/>
              <a:t>USAID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3000" u="sng" dirty="0" smtClean="0"/>
              <a:t>Objetivo real</a:t>
            </a:r>
            <a:r>
              <a:rPr lang="es-AR" sz="3000" dirty="0" smtClean="0"/>
              <a:t>: Ventajas Fiscales para </a:t>
            </a:r>
            <a:r>
              <a:rPr lang="es-AR" sz="3000" dirty="0" err="1" smtClean="0"/>
              <a:t>Wallmart</a:t>
            </a:r>
            <a:r>
              <a:rPr lang="es-AR" sz="3000" dirty="0" smtClean="0"/>
              <a:t> y garantía de una cadena de valor precarizada para las empresa mas antisindical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AR" dirty="0" smtClean="0"/>
          </a:p>
          <a:p>
            <a:pPr algn="ctr"/>
            <a:endParaRPr lang="es-AR" dirty="0"/>
          </a:p>
        </p:txBody>
      </p:sp>
      <p:pic>
        <p:nvPicPr>
          <p:cNvPr id="6" name="Imagem 3" descr="imag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70" y="5648325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72" y="6041572"/>
            <a:ext cx="1484328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7245" y="153847"/>
            <a:ext cx="8911687" cy="1280890"/>
          </a:xfrm>
        </p:spPr>
        <p:txBody>
          <a:bodyPr/>
          <a:lstStyle/>
          <a:p>
            <a:r>
              <a:rPr lang="es-AR" dirty="0" smtClean="0"/>
              <a:t>Grupo Banco Mundial 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5" y="153847"/>
            <a:ext cx="1752465" cy="1500052"/>
          </a:xfrm>
        </p:spPr>
      </p:pic>
      <p:sp>
        <p:nvSpPr>
          <p:cNvPr id="5" name="Rectángulo redondeado 4"/>
          <p:cNvSpPr/>
          <p:nvPr/>
        </p:nvSpPr>
        <p:spPr>
          <a:xfrm>
            <a:off x="1528354" y="927463"/>
            <a:ext cx="10663645" cy="61003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200" dirty="0" smtClean="0">
                <a:solidFill>
                  <a:schemeClr val="tx1"/>
                </a:solidFill>
              </a:rPr>
              <a:t>Se </a:t>
            </a:r>
            <a:r>
              <a:rPr lang="es-AR" sz="2200" dirty="0">
                <a:solidFill>
                  <a:schemeClr val="tx1"/>
                </a:solidFill>
              </a:rPr>
              <a:t>identificaron cuatro proyectos que recibieron financiamiento del </a:t>
            </a:r>
            <a:r>
              <a:rPr lang="es-AR" sz="2200" b="1" dirty="0">
                <a:solidFill>
                  <a:schemeClr val="tx1"/>
                </a:solidFill>
              </a:rPr>
              <a:t>International </a:t>
            </a:r>
            <a:r>
              <a:rPr lang="es-AR" sz="2200" b="1" dirty="0" err="1">
                <a:solidFill>
                  <a:schemeClr val="tx1"/>
                </a:solidFill>
              </a:rPr>
              <a:t>Finance</a:t>
            </a:r>
            <a:r>
              <a:rPr lang="es-AR" sz="2200" b="1" dirty="0">
                <a:solidFill>
                  <a:schemeClr val="tx1"/>
                </a:solidFill>
              </a:rPr>
              <a:t> </a:t>
            </a:r>
            <a:r>
              <a:rPr lang="es-AR" sz="2200" b="1" dirty="0" err="1">
                <a:solidFill>
                  <a:schemeClr val="tx1"/>
                </a:solidFill>
              </a:rPr>
              <a:t>Corporation</a:t>
            </a:r>
            <a:r>
              <a:rPr lang="es-AR" sz="2200" b="1" dirty="0">
                <a:solidFill>
                  <a:schemeClr val="tx1"/>
                </a:solidFill>
              </a:rPr>
              <a:t> (IFC)</a:t>
            </a:r>
            <a:r>
              <a:rPr lang="es-AR" sz="2200" dirty="0">
                <a:solidFill>
                  <a:schemeClr val="tx1"/>
                </a:solidFill>
              </a:rPr>
              <a:t> y que presentan violaciones de DDHH:</a:t>
            </a:r>
          </a:p>
          <a:p>
            <a:r>
              <a:rPr lang="es-AR" sz="22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s-AR" sz="2200" b="1" dirty="0">
                <a:solidFill>
                  <a:schemeClr val="tx1"/>
                </a:solidFill>
              </a:rPr>
              <a:t>Honduras</a:t>
            </a:r>
            <a:r>
              <a:rPr lang="es-AR" sz="2200" dirty="0">
                <a:solidFill>
                  <a:schemeClr val="tx1"/>
                </a:solidFill>
              </a:rPr>
              <a:t>: financiamiento a Corporación </a:t>
            </a:r>
            <a:r>
              <a:rPr lang="es-AR" sz="2200" dirty="0" err="1">
                <a:solidFill>
                  <a:schemeClr val="tx1"/>
                </a:solidFill>
              </a:rPr>
              <a:t>Dinant</a:t>
            </a:r>
            <a:r>
              <a:rPr lang="es-AR" sz="2200" dirty="0">
                <a:solidFill>
                  <a:schemeClr val="tx1"/>
                </a:solidFill>
              </a:rPr>
              <a:t>, dedicada al </a:t>
            </a:r>
            <a:r>
              <a:rPr lang="es-AR" sz="2200" dirty="0" err="1">
                <a:solidFill>
                  <a:schemeClr val="tx1"/>
                </a:solidFill>
              </a:rPr>
              <a:t>agronegocio</a:t>
            </a:r>
            <a:r>
              <a:rPr lang="es-AR" sz="2200" dirty="0">
                <a:solidFill>
                  <a:schemeClr val="tx1"/>
                </a:solidFill>
              </a:rPr>
              <a:t> (aceite de palme). Ocupación de tierra, asesinatos.</a:t>
            </a:r>
          </a:p>
          <a:p>
            <a:r>
              <a:rPr lang="es-AR" sz="22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s-AR" sz="2200" b="1" dirty="0">
                <a:solidFill>
                  <a:schemeClr val="tx1"/>
                </a:solidFill>
              </a:rPr>
              <a:t>Nicaragua</a:t>
            </a:r>
            <a:r>
              <a:rPr lang="es-AR" sz="2200" dirty="0">
                <a:solidFill>
                  <a:schemeClr val="tx1"/>
                </a:solidFill>
              </a:rPr>
              <a:t>: financiamiento a </a:t>
            </a:r>
            <a:r>
              <a:rPr lang="es-AR" sz="2200" dirty="0" err="1">
                <a:solidFill>
                  <a:schemeClr val="tx1"/>
                </a:solidFill>
              </a:rPr>
              <a:t>Hidro</a:t>
            </a:r>
            <a:r>
              <a:rPr lang="es-AR" sz="2200" dirty="0">
                <a:solidFill>
                  <a:schemeClr val="tx1"/>
                </a:solidFill>
              </a:rPr>
              <a:t> Santa Cruz (filial de </a:t>
            </a:r>
            <a:r>
              <a:rPr lang="es-AR" sz="2200" dirty="0" err="1">
                <a:solidFill>
                  <a:schemeClr val="tx1"/>
                </a:solidFill>
              </a:rPr>
              <a:t>Hidralia</a:t>
            </a:r>
            <a:r>
              <a:rPr lang="es-AR" sz="2200" dirty="0">
                <a:solidFill>
                  <a:schemeClr val="tx1"/>
                </a:solidFill>
              </a:rPr>
              <a:t>, España) para construcción de </a:t>
            </a:r>
            <a:r>
              <a:rPr lang="es-AR" sz="2200" dirty="0" err="1">
                <a:solidFill>
                  <a:schemeClr val="tx1"/>
                </a:solidFill>
              </a:rPr>
              <a:t>hidoreléctrica</a:t>
            </a:r>
            <a:r>
              <a:rPr lang="es-AR" sz="2200" dirty="0">
                <a:solidFill>
                  <a:schemeClr val="tx1"/>
                </a:solidFill>
              </a:rPr>
              <a:t>. Resistencia y conflictos con comunidades locales: amenazas, secuestros, etc.</a:t>
            </a:r>
          </a:p>
          <a:p>
            <a:r>
              <a:rPr lang="es-AR" sz="22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s-AR" sz="2200" b="1" dirty="0">
                <a:solidFill>
                  <a:schemeClr val="tx1"/>
                </a:solidFill>
              </a:rPr>
              <a:t>Guatemala</a:t>
            </a:r>
            <a:r>
              <a:rPr lang="es-AR" sz="2200" dirty="0">
                <a:solidFill>
                  <a:schemeClr val="tx1"/>
                </a:solidFill>
              </a:rPr>
              <a:t>: financiamiento a </a:t>
            </a:r>
            <a:r>
              <a:rPr lang="es-AR" sz="2200" dirty="0" err="1">
                <a:solidFill>
                  <a:schemeClr val="tx1"/>
                </a:solidFill>
              </a:rPr>
              <a:t>Hidro</a:t>
            </a:r>
            <a:r>
              <a:rPr lang="es-AR" sz="2200" dirty="0">
                <a:solidFill>
                  <a:schemeClr val="tx1"/>
                </a:solidFill>
              </a:rPr>
              <a:t> </a:t>
            </a:r>
            <a:r>
              <a:rPr lang="es-AR" sz="2200" dirty="0" err="1">
                <a:solidFill>
                  <a:schemeClr val="tx1"/>
                </a:solidFill>
              </a:rPr>
              <a:t>Xacbal</a:t>
            </a:r>
            <a:r>
              <a:rPr lang="es-AR" sz="2200" dirty="0">
                <a:solidFill>
                  <a:schemeClr val="tx1"/>
                </a:solidFill>
              </a:rPr>
              <a:t>. C</a:t>
            </a:r>
            <a:r>
              <a:rPr lang="es-AR" sz="2200" dirty="0" smtClean="0">
                <a:solidFill>
                  <a:schemeClr val="tx1"/>
                </a:solidFill>
              </a:rPr>
              <a:t>onflicto </a:t>
            </a:r>
            <a:r>
              <a:rPr lang="es-AR" sz="2200" dirty="0">
                <a:solidFill>
                  <a:schemeClr val="tx1"/>
                </a:solidFill>
              </a:rPr>
              <a:t>con </a:t>
            </a:r>
            <a:r>
              <a:rPr lang="es-AR" sz="2200" dirty="0" smtClean="0">
                <a:solidFill>
                  <a:schemeClr val="tx1"/>
                </a:solidFill>
              </a:rPr>
              <a:t>comunidades </a:t>
            </a:r>
            <a:r>
              <a:rPr lang="es-AR" sz="2200" dirty="0">
                <a:solidFill>
                  <a:schemeClr val="tx1"/>
                </a:solidFill>
              </a:rPr>
              <a:t>locales por ocupación de territorio.</a:t>
            </a:r>
          </a:p>
          <a:p>
            <a:r>
              <a:rPr lang="es-AR" sz="2200" dirty="0">
                <a:solidFill>
                  <a:schemeClr val="tx1"/>
                </a:solidFill>
              </a:rPr>
              <a:t> </a:t>
            </a:r>
          </a:p>
          <a:p>
            <a:pPr lvl="0"/>
            <a:r>
              <a:rPr lang="es-AR" sz="2200" b="1" dirty="0">
                <a:solidFill>
                  <a:schemeClr val="tx1"/>
                </a:solidFill>
              </a:rPr>
              <a:t>Nicaragua</a:t>
            </a:r>
            <a:r>
              <a:rPr lang="es-AR" sz="2200" dirty="0">
                <a:solidFill>
                  <a:schemeClr val="tx1"/>
                </a:solidFill>
              </a:rPr>
              <a:t>: financiamiento Grupo Pellas, dedicado a cultivo de caña de azúcar. </a:t>
            </a:r>
            <a:r>
              <a:rPr lang="es-AR" sz="2200" dirty="0" smtClean="0">
                <a:solidFill>
                  <a:schemeClr val="tx1"/>
                </a:solidFill>
              </a:rPr>
              <a:t>Violaciones a los derechos </a:t>
            </a:r>
            <a:r>
              <a:rPr lang="es-AR" sz="2200" dirty="0">
                <a:solidFill>
                  <a:schemeClr val="tx1"/>
                </a:solidFill>
              </a:rPr>
              <a:t>humanos y laborales</a:t>
            </a:r>
          </a:p>
          <a:p>
            <a:r>
              <a:rPr lang="es-AR" sz="2200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6" name="Imagem 3" descr="imag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615" y="5648325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6157128"/>
            <a:ext cx="1349828" cy="70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3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736754" cy="685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6" name="5 Conector recto"/>
          <p:cNvCxnSpPr/>
          <p:nvPr/>
        </p:nvCxnSpPr>
        <p:spPr>
          <a:xfrm rot="16200000" flipH="1">
            <a:off x="-3060623" y="3429000"/>
            <a:ext cx="6858000" cy="1588"/>
          </a:xfrm>
          <a:prstGeom prst="line">
            <a:avLst/>
          </a:prstGeom>
          <a:ln w="107950">
            <a:solidFill>
              <a:schemeClr val="tx2"/>
            </a:solidFill>
          </a:ln>
          <a:effectLst>
            <a:softEdge rad="3175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101414" y="604194"/>
            <a:ext cx="6799781" cy="3790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r" rotWithShape="0">
                    <a:schemeClr val="bg2">
                      <a:lumMod val="50000"/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12700" dir="8100000" algn="tr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s-ES" noProof="1" smtClean="0">
              <a:solidFill>
                <a:schemeClr val="accent6">
                  <a:lumMod val="75000"/>
                </a:schemeClr>
              </a:solidFill>
              <a:effectLst/>
              <a:latin typeface="Constantia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endParaRPr lang="es-ES" noProof="1" smtClean="0">
              <a:solidFill>
                <a:schemeClr val="accent6">
                  <a:lumMod val="75000"/>
                </a:schemeClr>
              </a:solidFill>
              <a:effectLst/>
              <a:latin typeface="Constantia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endParaRPr lang="es-ES" noProof="1">
              <a:solidFill>
                <a:schemeClr val="accent6">
                  <a:lumMod val="75000"/>
                </a:schemeClr>
              </a:solidFill>
              <a:effectLst/>
              <a:latin typeface="Constantia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359">
            <a:off x="7785812" y="1047775"/>
            <a:ext cx="4127104" cy="253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44" y="4383270"/>
            <a:ext cx="4110051" cy="226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0728">
            <a:off x="478841" y="4721179"/>
            <a:ext cx="3220632" cy="216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564">
            <a:off x="7916364" y="4124045"/>
            <a:ext cx="3866002" cy="246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4" y="1320112"/>
            <a:ext cx="2114202" cy="325844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65750" y="1460923"/>
            <a:ext cx="5413560" cy="2897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</a:t>
            </a:r>
          </a:p>
          <a:p>
            <a:pPr algn="ctr"/>
            <a:endParaRPr lang="es-AR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AR" sz="3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MARITA GONZALEZ </a:t>
            </a:r>
          </a:p>
          <a:p>
            <a:pPr algn="ctr"/>
            <a:endParaRPr lang="es-AR" sz="3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Imagem 3" descr="images.jpeg"/>
          <p:cNvPicPr>
            <a:picLocks noChangeAspect="1"/>
          </p:cNvPicPr>
          <p:nvPr/>
        </p:nvPicPr>
        <p:blipFill>
          <a:blip r:embed="rId8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6931" y="182308"/>
            <a:ext cx="1956669" cy="169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sp>
        <p:nvSpPr>
          <p:cNvPr id="17" name="TextBox 1"/>
          <p:cNvSpPr txBox="1"/>
          <p:nvPr/>
        </p:nvSpPr>
        <p:spPr>
          <a:xfrm>
            <a:off x="2786603" y="3284575"/>
            <a:ext cx="432041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400" b="1" i="1" noProof="1" smtClean="0">
                <a:solidFill>
                  <a:srgbClr val="C00000"/>
                </a:solidFill>
                <a:latin typeface="+mj-lt"/>
              </a:rPr>
              <a:t>Más informaciones:</a:t>
            </a:r>
            <a:endParaRPr lang="es-MX" sz="4000" b="1" i="1" u="sng" noProof="1" smtClean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r>
              <a:rPr lang="es-MX" sz="4000" b="1" i="1" u="sng" noProof="1" smtClean="0">
                <a:solidFill>
                  <a:srgbClr val="C00000"/>
                </a:solidFill>
                <a:latin typeface="+mj-lt"/>
              </a:rPr>
              <a:t>www.csa-csi.org</a:t>
            </a:r>
            <a:endParaRPr lang="en-US" sz="4000" b="1" u="sng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53" y="169704"/>
            <a:ext cx="1484328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s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777" y="5370981"/>
            <a:ext cx="1540787" cy="13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sp>
        <p:nvSpPr>
          <p:cNvPr id="5" name="4 Rectángulo"/>
          <p:cNvSpPr/>
          <p:nvPr/>
        </p:nvSpPr>
        <p:spPr>
          <a:xfrm rot="5400000">
            <a:off x="8344786" y="-3347484"/>
            <a:ext cx="499730" cy="71946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9" name="4 Rectángulo"/>
          <p:cNvSpPr>
            <a:spLocks noGrp="1" noChangeArrowheads="1"/>
          </p:cNvSpPr>
          <p:nvPr>
            <p:ph type="title"/>
          </p:nvPr>
        </p:nvSpPr>
        <p:spPr bwMode="auto">
          <a:xfrm>
            <a:off x="1959564" y="801178"/>
            <a:ext cx="94240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– INDICE –</a:t>
            </a:r>
          </a:p>
          <a:p>
            <a:pPr algn="ctr"/>
            <a:r>
              <a:rPr lang="es-MX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MX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4 Rectángulo"/>
          <p:cNvSpPr/>
          <p:nvPr/>
        </p:nvSpPr>
        <p:spPr>
          <a:xfrm rot="5400000">
            <a:off x="8413952" y="-2959450"/>
            <a:ext cx="499730" cy="64186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es-C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55384" y="2255082"/>
            <a:ext cx="10636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Resoluciones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CSA sobre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Multinacionales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Justicia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Fiscal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PLADA 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Investigación y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acción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sindical sobre Empresas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Multinacionales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y AOD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86" y="0"/>
            <a:ext cx="2198914" cy="11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88" y="1399389"/>
            <a:ext cx="7196331" cy="478431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311578" y="1052737"/>
            <a:ext cx="506309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MX" sz="3200" dirty="0" smtClean="0"/>
              <a:t>El </a:t>
            </a:r>
            <a:r>
              <a:rPr lang="es-MX" sz="3200" b="1" dirty="0" smtClean="0"/>
              <a:t>II </a:t>
            </a:r>
            <a:r>
              <a:rPr lang="es-MX" sz="3200" b="1" dirty="0"/>
              <a:t>Congreso </a:t>
            </a:r>
            <a:r>
              <a:rPr lang="es-MX" sz="3200" dirty="0"/>
              <a:t>de la </a:t>
            </a:r>
            <a:r>
              <a:rPr lang="es-MX" sz="3200" dirty="0" smtClean="0"/>
              <a:t>CSA (2012) adoptó tres resoluciones vinculadas a la Justicia Fiscal y el papel de las Multinacionales </a:t>
            </a:r>
            <a:endParaRPr lang="pt-BR" sz="32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506" y="0"/>
            <a:ext cx="2027493" cy="1052737"/>
          </a:xfrm>
          <a:prstGeom prst="rect">
            <a:avLst/>
          </a:prstGeom>
        </p:spPr>
      </p:pic>
      <p:pic>
        <p:nvPicPr>
          <p:cNvPr id="7" name="Imagem 3" descr="images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607" y="5578865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65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5400000">
            <a:off x="6148251" y="-5116285"/>
            <a:ext cx="927463" cy="11160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m 3" descr="imag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877" y="2998592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sp>
        <p:nvSpPr>
          <p:cNvPr id="6" name="5 Rectángulo"/>
          <p:cNvSpPr/>
          <p:nvPr/>
        </p:nvSpPr>
        <p:spPr>
          <a:xfrm>
            <a:off x="822960" y="65199"/>
            <a:ext cx="112340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3000" b="1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Acción de la CSA sobre fiscalidad y  empresas mundiales</a:t>
            </a:r>
            <a:endParaRPr lang="es-CR" sz="3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563832"/>
              </p:ext>
            </p:extLst>
          </p:nvPr>
        </p:nvGraphicFramePr>
        <p:xfrm>
          <a:off x="1280160" y="684396"/>
          <a:ext cx="10911840" cy="601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18" y="0"/>
            <a:ext cx="1430081" cy="8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31812" y="755120"/>
            <a:ext cx="11470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Adoptada en Abril de 2014, constituye nuestra </a:t>
            </a:r>
            <a:r>
              <a:rPr lang="es-ES" sz="32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herramienta política </a:t>
            </a:r>
            <a:r>
              <a:rPr lang="es-ES" sz="32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es-ES" sz="32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nuestra estrategia de desarrollo </a:t>
            </a:r>
            <a:r>
              <a:rPr lang="es-ES" sz="32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construida desde el movimiento de las y los trabajadores.</a:t>
            </a:r>
            <a:endParaRPr lang="es-CR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7 Rectángulo"/>
          <p:cNvSpPr/>
          <p:nvPr/>
        </p:nvSpPr>
        <p:spPr>
          <a:xfrm>
            <a:off x="6384107" y="1"/>
            <a:ext cx="5807893" cy="4643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 smtClean="0"/>
              <a:t>2 PLADA</a:t>
            </a:r>
            <a:endParaRPr lang="es-CR" sz="4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160" y="2324780"/>
            <a:ext cx="12690377" cy="4992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" y="-43551"/>
            <a:ext cx="1291790" cy="7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Rectángulo"/>
          <p:cNvSpPr/>
          <p:nvPr/>
        </p:nvSpPr>
        <p:spPr>
          <a:xfrm>
            <a:off x="143692" y="0"/>
            <a:ext cx="12048308" cy="770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500" b="1" dirty="0" smtClean="0"/>
              <a:t>2. PLADA Políticas Sindicales sobre Justicia Fiscal </a:t>
            </a:r>
            <a:endParaRPr lang="es-CR" sz="35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2179491"/>
              </p:ext>
            </p:extLst>
          </p:nvPr>
        </p:nvGraphicFramePr>
        <p:xfrm>
          <a:off x="418011" y="770709"/>
          <a:ext cx="11773989" cy="608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243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title"/>
          </p:nvPr>
        </p:nvSpPr>
        <p:spPr>
          <a:xfrm>
            <a:off x="2589212" y="3762103"/>
            <a:ext cx="9022668" cy="2430270"/>
          </a:xfrm>
        </p:spPr>
        <p:txBody>
          <a:bodyPr>
            <a:noAutofit/>
          </a:bodyPr>
          <a:lstStyle/>
          <a:p>
            <a:r>
              <a:rPr lang="es-AR" sz="3600" b="1" dirty="0" smtClean="0">
                <a:solidFill>
                  <a:schemeClr val="tx2">
                    <a:lumMod val="50000"/>
                  </a:schemeClr>
                </a:solidFill>
                <a:latin typeface="Lucida Bright" pitchFamily="18" charset="0"/>
                <a:ea typeface="ＭＳ Ｐゴシック" pitchFamily="34" charset="-128"/>
              </a:rPr>
              <a:t>3.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Investigación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y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acción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sindical sobre Empresas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Multinacionales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AOD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" sz="3600" i="1" dirty="0"/>
              <a:t>El papel del sector privado en las políticas de cooperación al desarrollo en América Latina</a:t>
            </a:r>
            <a:r>
              <a:rPr lang="es-ES" sz="3600" i="1" dirty="0" smtClean="0"/>
              <a:t>”. Laura Maffei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AR" sz="3600" b="1" dirty="0" smtClean="0">
                <a:solidFill>
                  <a:schemeClr val="tx2">
                    <a:lumMod val="50000"/>
                  </a:schemeClr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endParaRPr lang="pt-BR" sz="3600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7" name="Subtítul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63500" algn="r">
              <a:buClrTx/>
            </a:pPr>
            <a:endParaRPr lang="es-AR" sz="2800" b="1" dirty="0" smtClean="0">
              <a:solidFill>
                <a:srgbClr val="FF0000"/>
              </a:solidFill>
              <a:latin typeface="Lucida Bright" pitchFamily="18" charset="0"/>
              <a:ea typeface="ＭＳ Ｐゴシック" pitchFamily="34" charset="-128"/>
            </a:endParaRPr>
          </a:p>
          <a:p>
            <a:pPr marL="63500" algn="r">
              <a:buClrTx/>
            </a:pPr>
            <a:endParaRPr lang="es-AR" sz="2800" b="1" dirty="0" smtClean="0">
              <a:solidFill>
                <a:srgbClr val="FF0000"/>
              </a:solidFill>
              <a:latin typeface="Lucida Bright" pitchFamily="18" charset="0"/>
              <a:ea typeface="ＭＳ Ｐゴシック" pitchFamily="34" charset="-128"/>
            </a:endParaRPr>
          </a:p>
          <a:p>
            <a:pPr marL="63500" algn="r" eaLnBrk="1" hangingPunct="1"/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pic>
        <p:nvPicPr>
          <p:cNvPr id="6" name="Imagem 3" descr="images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694" y="4697955"/>
            <a:ext cx="1927997" cy="166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71" y="0"/>
            <a:ext cx="1484328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8725880"/>
              </p:ext>
            </p:extLst>
          </p:nvPr>
        </p:nvGraphicFramePr>
        <p:xfrm>
          <a:off x="1188721" y="509452"/>
          <a:ext cx="10659290" cy="5628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3" descr="images.jpe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599" y="5539721"/>
            <a:ext cx="1400175" cy="119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2" y="0"/>
            <a:ext cx="1484328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8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5400000">
            <a:off x="8573386" y="-3118884"/>
            <a:ext cx="499730" cy="67374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7" name="Imagem 3" descr="imag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417" y="5382511"/>
            <a:ext cx="14001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  <p:sp>
        <p:nvSpPr>
          <p:cNvPr id="6" name="5 Rectángulo"/>
          <p:cNvSpPr/>
          <p:nvPr/>
        </p:nvSpPr>
        <p:spPr>
          <a:xfrm>
            <a:off x="5454502" y="65199"/>
            <a:ext cx="5715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R" sz="3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del estudio</a:t>
            </a:r>
            <a:endParaRPr lang="es-CR" sz="3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340725"/>
              </p:ext>
            </p:extLst>
          </p:nvPr>
        </p:nvGraphicFramePr>
        <p:xfrm>
          <a:off x="1280160" y="156755"/>
          <a:ext cx="10911840" cy="653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" y="0"/>
            <a:ext cx="1484328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4001053">
  <a:themeElements>
    <a:clrScheme name="Personalizado 9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C00000"/>
      </a:accent2>
      <a:accent3>
        <a:srgbClr val="9BBB59"/>
      </a:accent3>
      <a:accent4>
        <a:srgbClr val="1F497D"/>
      </a:accent4>
      <a:accent5>
        <a:srgbClr val="4BACC6"/>
      </a:accent5>
      <a:accent6>
        <a:srgbClr val="F79646"/>
      </a:accent6>
      <a:hlink>
        <a:srgbClr val="92D050"/>
      </a:hlink>
      <a:folHlink>
        <a:srgbClr val="80008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milyTree04_16x9_TP104001052" id="{C63CB8B8-A93D-4FBA-BAF1-AE175DB8C42B}" vid="{A396F151-02DF-428C-9F94-51771AEB6D6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A562F9-1426-469A-842D-A8882B635E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678</Words>
  <Application>Microsoft Office PowerPoint</Application>
  <PresentationFormat>Panorámica</PresentationFormat>
  <Paragraphs>82</Paragraphs>
  <Slides>14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Constantia</vt:lpstr>
      <vt:lpstr>Georgia</vt:lpstr>
      <vt:lpstr>Lucida Bright</vt:lpstr>
      <vt:lpstr>Verdana</vt:lpstr>
      <vt:lpstr>Wingdings 3</vt:lpstr>
      <vt:lpstr>TS104001053</vt:lpstr>
      <vt:lpstr> SEMINARIO JUSTICIA FISCAL: QUE LAS EMPRESAS TRANSNACIONALES (ETNs) PAGUEN LO JUSTO  Buenos Aires, Argentina. 09 y 10 de Noviembre de 2015 </vt:lpstr>
      <vt:lpstr>– INDICE –  </vt:lpstr>
      <vt:lpstr>Presentación de PowerPoint</vt:lpstr>
      <vt:lpstr>Presentación de PowerPoint</vt:lpstr>
      <vt:lpstr>Presentación de PowerPoint</vt:lpstr>
      <vt:lpstr>Presentación de PowerPoint</vt:lpstr>
      <vt:lpstr>3. Investigación y acción sindical sobre Empresas Multinacionales y AOD  El papel del sector privado en las políticas de cooperación al desarrollo en América Latina”. Laura Maffei   </vt:lpstr>
      <vt:lpstr>Presentación de PowerPoint</vt:lpstr>
      <vt:lpstr>Presentación de PowerPoint</vt:lpstr>
      <vt:lpstr>Presentación de PowerPoint</vt:lpstr>
      <vt:lpstr>Fondo de Cooperación para Agua y Saneamiento (FCAS)  en Colombia (financiado por AECID España)  </vt:lpstr>
      <vt:lpstr>Proyecto "Una mano para crecer" de Walmart México y Centroamérica</vt:lpstr>
      <vt:lpstr>Grupo Banco Mundial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2013-09-04T17:25:41Z</dcterms:created>
  <dcterms:modified xsi:type="dcterms:W3CDTF">2015-11-09T01:40:27Z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TC040010539991</vt:lpwstr>
  </property>
</Properties>
</file>