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19" r:id="rId2"/>
    <p:sldId id="302" r:id="rId3"/>
    <p:sldId id="314" r:id="rId4"/>
    <p:sldId id="315" r:id="rId5"/>
    <p:sldId id="318" r:id="rId6"/>
    <p:sldId id="303" r:id="rId7"/>
    <p:sldId id="340" r:id="rId8"/>
    <p:sldId id="316" r:id="rId9"/>
    <p:sldId id="308" r:id="rId10"/>
    <p:sldId id="337" r:id="rId11"/>
    <p:sldId id="309" r:id="rId12"/>
    <p:sldId id="304" r:id="rId13"/>
    <p:sldId id="339" r:id="rId14"/>
    <p:sldId id="324" r:id="rId15"/>
    <p:sldId id="326" r:id="rId16"/>
    <p:sldId id="310" r:id="rId17"/>
    <p:sldId id="312" r:id="rId18"/>
    <p:sldId id="313" r:id="rId19"/>
    <p:sldId id="333" r:id="rId20"/>
    <p:sldId id="334" r:id="rId21"/>
    <p:sldId id="335" r:id="rId22"/>
    <p:sldId id="336" r:id="rId23"/>
    <p:sldId id="311" r:id="rId24"/>
    <p:sldId id="305" r:id="rId25"/>
    <p:sldId id="306" r:id="rId26"/>
    <p:sldId id="307" r:id="rId27"/>
    <p:sldId id="348" r:id="rId28"/>
    <p:sldId id="2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14"/>
    <a:srgbClr val="FF8222"/>
    <a:srgbClr val="F1F409"/>
    <a:srgbClr val="F47F23"/>
    <a:srgbClr val="FF7D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1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ejandrovillamarcalderon:Documents:Declive%20del%20Impuesto%20Corporativo%20EEUU-1975-2010-NY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ejandrovillamarcalderon:Documents:Declive%20del%20Impuesto%20Corporativo%20EEUU-1975-2010-NY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ejandrovillamarcalderon:Documents:Paraisos%20fiscales%20Datos%20Informe%20Senate%2020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lejandrovillamarcalderon:Documents:Algunas%20tablas%20y%20gr&#225;ficas%20de%20Pikett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lejandrovillamarcalderon:Documents:Piketty2014FiguresTables:Chapter1TablesFigur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lejandrovillamarcalderon:Documents:Piketty2014FiguresTables:Chapter0TablesFigures%20copia.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9700741219664"/>
          <c:y val="0.0397712096231959"/>
          <c:w val="0.846310988985614"/>
          <c:h val="0.762246364130385"/>
        </c:manualLayout>
      </c:layout>
      <c:lineChart>
        <c:grouping val="standard"/>
        <c:varyColors val="0"/>
        <c:ser>
          <c:idx val="0"/>
          <c:order val="0"/>
          <c:tx>
            <c:strRef>
              <c:f>Hoja1!$C$15</c:f>
              <c:strCache>
                <c:ptCount val="1"/>
                <c:pt idx="0">
                  <c:v>Ganancias</c:v>
                </c:pt>
              </c:strCache>
            </c:strRef>
          </c:tx>
          <c:spPr>
            <a:ln w="76200" cmpd="sng">
              <a:solidFill>
                <a:srgbClr val="3366FF"/>
              </a:solidFill>
            </a:ln>
          </c:spPr>
          <c:marker>
            <c:symbol val="none"/>
          </c:marker>
          <c:cat>
            <c:numRef>
              <c:f>Hoja1!$B$16:$B$30</c:f>
              <c:numCache>
                <c:formatCode>General</c:formatCode>
                <c:ptCount val="15"/>
                <c:pt idx="0">
                  <c:v>75.0</c:v>
                </c:pt>
                <c:pt idx="1">
                  <c:v>77.0</c:v>
                </c:pt>
                <c:pt idx="2">
                  <c:v>80.0</c:v>
                </c:pt>
                <c:pt idx="3">
                  <c:v>83.0</c:v>
                </c:pt>
                <c:pt idx="4">
                  <c:v>85.0</c:v>
                </c:pt>
                <c:pt idx="5">
                  <c:v>87.0</c:v>
                </c:pt>
                <c:pt idx="6">
                  <c:v>90.0</c:v>
                </c:pt>
                <c:pt idx="7">
                  <c:v>93.0</c:v>
                </c:pt>
                <c:pt idx="8">
                  <c:v>95.0</c:v>
                </c:pt>
                <c:pt idx="9">
                  <c:v>97.0</c:v>
                </c:pt>
                <c:pt idx="10">
                  <c:v>0.0</c:v>
                </c:pt>
                <c:pt idx="11">
                  <c:v>3.0</c:v>
                </c:pt>
                <c:pt idx="12">
                  <c:v>5.0</c:v>
                </c:pt>
                <c:pt idx="13">
                  <c:v>7.0</c:v>
                </c:pt>
                <c:pt idx="14">
                  <c:v>10.0</c:v>
                </c:pt>
              </c:numCache>
            </c:numRef>
          </c:cat>
          <c:val>
            <c:numRef>
              <c:f>Hoja1!$C$16:$C$30</c:f>
              <c:numCache>
                <c:formatCode>General</c:formatCode>
                <c:ptCount val="15"/>
                <c:pt idx="0">
                  <c:v>0.7</c:v>
                </c:pt>
                <c:pt idx="1">
                  <c:v>0.75</c:v>
                </c:pt>
                <c:pt idx="2">
                  <c:v>0.48</c:v>
                </c:pt>
                <c:pt idx="3">
                  <c:v>0.49</c:v>
                </c:pt>
                <c:pt idx="4">
                  <c:v>0.5</c:v>
                </c:pt>
                <c:pt idx="5">
                  <c:v>0.6</c:v>
                </c:pt>
                <c:pt idx="6">
                  <c:v>0.7</c:v>
                </c:pt>
                <c:pt idx="7">
                  <c:v>0.69</c:v>
                </c:pt>
                <c:pt idx="8">
                  <c:v>1.0</c:v>
                </c:pt>
                <c:pt idx="9">
                  <c:v>1.12</c:v>
                </c:pt>
                <c:pt idx="10">
                  <c:v>0.99</c:v>
                </c:pt>
                <c:pt idx="11">
                  <c:v>0.96</c:v>
                </c:pt>
                <c:pt idx="12">
                  <c:v>1.6</c:v>
                </c:pt>
                <c:pt idx="13">
                  <c:v>1.9</c:v>
                </c:pt>
                <c:pt idx="14">
                  <c:v>1.8</c:v>
                </c:pt>
              </c:numCache>
            </c:numRef>
          </c:val>
          <c:smooth val="0"/>
        </c:ser>
        <c:ser>
          <c:idx val="1"/>
          <c:order val="1"/>
          <c:tx>
            <c:strRef>
              <c:f>Hoja1!$D$15</c:f>
              <c:strCache>
                <c:ptCount val="1"/>
                <c:pt idx="0">
                  <c:v>Impuestos declarados</c:v>
                </c:pt>
              </c:strCache>
            </c:strRef>
          </c:tx>
          <c:spPr>
            <a:ln w="76200" cmpd="sng"/>
          </c:spPr>
          <c:marker>
            <c:symbol val="none"/>
          </c:marker>
          <c:cat>
            <c:numRef>
              <c:f>Hoja1!$B$16:$B$30</c:f>
              <c:numCache>
                <c:formatCode>General</c:formatCode>
                <c:ptCount val="15"/>
                <c:pt idx="0">
                  <c:v>75.0</c:v>
                </c:pt>
                <c:pt idx="1">
                  <c:v>77.0</c:v>
                </c:pt>
                <c:pt idx="2">
                  <c:v>80.0</c:v>
                </c:pt>
                <c:pt idx="3">
                  <c:v>83.0</c:v>
                </c:pt>
                <c:pt idx="4">
                  <c:v>85.0</c:v>
                </c:pt>
                <c:pt idx="5">
                  <c:v>87.0</c:v>
                </c:pt>
                <c:pt idx="6">
                  <c:v>90.0</c:v>
                </c:pt>
                <c:pt idx="7">
                  <c:v>93.0</c:v>
                </c:pt>
                <c:pt idx="8">
                  <c:v>95.0</c:v>
                </c:pt>
                <c:pt idx="9">
                  <c:v>97.0</c:v>
                </c:pt>
                <c:pt idx="10">
                  <c:v>0.0</c:v>
                </c:pt>
                <c:pt idx="11">
                  <c:v>3.0</c:v>
                </c:pt>
                <c:pt idx="12">
                  <c:v>5.0</c:v>
                </c:pt>
                <c:pt idx="13">
                  <c:v>7.0</c:v>
                </c:pt>
                <c:pt idx="14">
                  <c:v>10.0</c:v>
                </c:pt>
              </c:numCache>
            </c:numRef>
          </c:cat>
          <c:val>
            <c:numRef>
              <c:f>Hoja1!$D$16:$D$30</c:f>
              <c:numCache>
                <c:formatCode>General</c:formatCode>
                <c:ptCount val="15"/>
                <c:pt idx="0">
                  <c:v>0.21</c:v>
                </c:pt>
                <c:pt idx="1">
                  <c:v>0.23</c:v>
                </c:pt>
                <c:pt idx="2">
                  <c:v>0.12</c:v>
                </c:pt>
                <c:pt idx="3">
                  <c:v>0.11</c:v>
                </c:pt>
                <c:pt idx="4">
                  <c:v>0.22</c:v>
                </c:pt>
                <c:pt idx="5">
                  <c:v>0.24</c:v>
                </c:pt>
                <c:pt idx="6">
                  <c:v>0.21</c:v>
                </c:pt>
                <c:pt idx="7">
                  <c:v>0.29</c:v>
                </c:pt>
                <c:pt idx="8">
                  <c:v>0.3</c:v>
                </c:pt>
                <c:pt idx="9">
                  <c:v>0.31</c:v>
                </c:pt>
                <c:pt idx="10">
                  <c:v>0.32</c:v>
                </c:pt>
                <c:pt idx="11">
                  <c:v>0.27</c:v>
                </c:pt>
                <c:pt idx="12">
                  <c:v>0.5</c:v>
                </c:pt>
                <c:pt idx="13">
                  <c:v>0.53</c:v>
                </c:pt>
                <c:pt idx="14">
                  <c:v>0.37</c:v>
                </c:pt>
              </c:numCache>
            </c:numRef>
          </c:val>
          <c:smooth val="0"/>
        </c:ser>
        <c:dLbls>
          <c:showLegendKey val="0"/>
          <c:showVal val="0"/>
          <c:showCatName val="0"/>
          <c:showSerName val="0"/>
          <c:showPercent val="0"/>
          <c:showBubbleSize val="0"/>
        </c:dLbls>
        <c:marker val="1"/>
        <c:smooth val="0"/>
        <c:axId val="2058932504"/>
        <c:axId val="2058903768"/>
      </c:lineChart>
      <c:catAx>
        <c:axId val="2058932504"/>
        <c:scaling>
          <c:orientation val="minMax"/>
        </c:scaling>
        <c:delete val="0"/>
        <c:axPos val="b"/>
        <c:numFmt formatCode="General" sourceLinked="1"/>
        <c:majorTickMark val="out"/>
        <c:minorTickMark val="none"/>
        <c:tickLblPos val="nextTo"/>
        <c:txPr>
          <a:bodyPr/>
          <a:lstStyle/>
          <a:p>
            <a:pPr>
              <a:defRPr sz="1400" b="1" i="0">
                <a:latin typeface="Arial Narrow"/>
              </a:defRPr>
            </a:pPr>
            <a:endParaRPr lang="es-ES"/>
          </a:p>
        </c:txPr>
        <c:crossAx val="2058903768"/>
        <c:crosses val="autoZero"/>
        <c:auto val="1"/>
        <c:lblAlgn val="ctr"/>
        <c:lblOffset val="100"/>
        <c:noMultiLvlLbl val="0"/>
      </c:catAx>
      <c:valAx>
        <c:axId val="2058903768"/>
        <c:scaling>
          <c:orientation val="minMax"/>
        </c:scaling>
        <c:delete val="0"/>
        <c:axPos val="l"/>
        <c:majorGridlines/>
        <c:numFmt formatCode="General" sourceLinked="1"/>
        <c:majorTickMark val="out"/>
        <c:minorTickMark val="none"/>
        <c:tickLblPos val="nextTo"/>
        <c:txPr>
          <a:bodyPr/>
          <a:lstStyle/>
          <a:p>
            <a:pPr>
              <a:defRPr sz="1600" b="1" i="0">
                <a:latin typeface="Arial Narrow"/>
              </a:defRPr>
            </a:pPr>
            <a:endParaRPr lang="es-ES"/>
          </a:p>
        </c:txPr>
        <c:crossAx val="2058932504"/>
        <c:crosses val="autoZero"/>
        <c:crossBetween val="between"/>
      </c:valAx>
    </c:plotArea>
    <c:legend>
      <c:legendPos val="b"/>
      <c:legendEntry>
        <c:idx val="0"/>
        <c:txPr>
          <a:bodyPr/>
          <a:lstStyle/>
          <a:p>
            <a:pPr>
              <a:defRPr sz="1600">
                <a:latin typeface="Arial Narrow"/>
              </a:defRPr>
            </a:pPr>
            <a:endParaRPr lang="es-ES"/>
          </a:p>
        </c:txPr>
      </c:legendEntry>
      <c:legendEntry>
        <c:idx val="1"/>
        <c:txPr>
          <a:bodyPr/>
          <a:lstStyle/>
          <a:p>
            <a:pPr>
              <a:defRPr sz="1400">
                <a:latin typeface="Arial Narrow"/>
              </a:defRPr>
            </a:pPr>
            <a:endParaRPr lang="es-ES"/>
          </a:p>
        </c:txPr>
      </c:legendEntry>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Hoja1!$G$15</c:f>
              <c:strCache>
                <c:ptCount val="1"/>
                <c:pt idx="0">
                  <c:v>%  Impuesto corporativo</c:v>
                </c:pt>
              </c:strCache>
            </c:strRef>
          </c:tx>
          <c:spPr>
            <a:ln w="76200" cmpd="sng">
              <a:solidFill>
                <a:srgbClr val="FF0000"/>
              </a:solidFill>
            </a:ln>
          </c:spPr>
          <c:marker>
            <c:symbol val="none"/>
          </c:marker>
          <c:cat>
            <c:numRef>
              <c:f>Hoja1!$F$16:$F$30</c:f>
              <c:numCache>
                <c:formatCode>General</c:formatCode>
                <c:ptCount val="15"/>
                <c:pt idx="0">
                  <c:v>75.0</c:v>
                </c:pt>
                <c:pt idx="1">
                  <c:v>77.0</c:v>
                </c:pt>
                <c:pt idx="2">
                  <c:v>80.0</c:v>
                </c:pt>
                <c:pt idx="3">
                  <c:v>83.0</c:v>
                </c:pt>
                <c:pt idx="4">
                  <c:v>85.0</c:v>
                </c:pt>
                <c:pt idx="5">
                  <c:v>87.0</c:v>
                </c:pt>
                <c:pt idx="6">
                  <c:v>90.0</c:v>
                </c:pt>
                <c:pt idx="7">
                  <c:v>93.0</c:v>
                </c:pt>
                <c:pt idx="8">
                  <c:v>95.0</c:v>
                </c:pt>
                <c:pt idx="9">
                  <c:v>97.0</c:v>
                </c:pt>
                <c:pt idx="10">
                  <c:v>0.0</c:v>
                </c:pt>
                <c:pt idx="11">
                  <c:v>3.0</c:v>
                </c:pt>
                <c:pt idx="12">
                  <c:v>5.0</c:v>
                </c:pt>
                <c:pt idx="13">
                  <c:v>7.0</c:v>
                </c:pt>
                <c:pt idx="14">
                  <c:v>10.0</c:v>
                </c:pt>
              </c:numCache>
            </c:numRef>
          </c:cat>
          <c:val>
            <c:numRef>
              <c:f>Hoja1!$G$16:$G$30</c:f>
              <c:numCache>
                <c:formatCode>General</c:formatCode>
                <c:ptCount val="15"/>
                <c:pt idx="0">
                  <c:v>35.0</c:v>
                </c:pt>
                <c:pt idx="1">
                  <c:v>34.0</c:v>
                </c:pt>
                <c:pt idx="2">
                  <c:v>35.0</c:v>
                </c:pt>
                <c:pt idx="3">
                  <c:v>36.0</c:v>
                </c:pt>
                <c:pt idx="4">
                  <c:v>44.0</c:v>
                </c:pt>
                <c:pt idx="5">
                  <c:v>35.0</c:v>
                </c:pt>
                <c:pt idx="6">
                  <c:v>31.0</c:v>
                </c:pt>
                <c:pt idx="7">
                  <c:v>30.1</c:v>
                </c:pt>
                <c:pt idx="8">
                  <c:v>30.05</c:v>
                </c:pt>
                <c:pt idx="9">
                  <c:v>33.0</c:v>
                </c:pt>
                <c:pt idx="10">
                  <c:v>29.0</c:v>
                </c:pt>
                <c:pt idx="11">
                  <c:v>27.0</c:v>
                </c:pt>
                <c:pt idx="12">
                  <c:v>26.0</c:v>
                </c:pt>
                <c:pt idx="13">
                  <c:v>26.2</c:v>
                </c:pt>
                <c:pt idx="14">
                  <c:v>23.0</c:v>
                </c:pt>
              </c:numCache>
            </c:numRef>
          </c:val>
          <c:smooth val="0"/>
        </c:ser>
        <c:dLbls>
          <c:showLegendKey val="0"/>
          <c:showVal val="0"/>
          <c:showCatName val="0"/>
          <c:showSerName val="0"/>
          <c:showPercent val="0"/>
          <c:showBubbleSize val="0"/>
        </c:dLbls>
        <c:marker val="1"/>
        <c:smooth val="0"/>
        <c:axId val="2058928616"/>
        <c:axId val="2058936968"/>
      </c:lineChart>
      <c:catAx>
        <c:axId val="2058928616"/>
        <c:scaling>
          <c:orientation val="minMax"/>
        </c:scaling>
        <c:delete val="0"/>
        <c:axPos val="b"/>
        <c:numFmt formatCode="General" sourceLinked="1"/>
        <c:majorTickMark val="out"/>
        <c:minorTickMark val="none"/>
        <c:tickLblPos val="nextTo"/>
        <c:txPr>
          <a:bodyPr/>
          <a:lstStyle/>
          <a:p>
            <a:pPr>
              <a:defRPr sz="1400" b="1" i="0">
                <a:latin typeface="Arial Narrow"/>
              </a:defRPr>
            </a:pPr>
            <a:endParaRPr lang="es-ES"/>
          </a:p>
        </c:txPr>
        <c:crossAx val="2058936968"/>
        <c:crosses val="autoZero"/>
        <c:auto val="1"/>
        <c:lblAlgn val="ctr"/>
        <c:lblOffset val="100"/>
        <c:noMultiLvlLbl val="0"/>
      </c:catAx>
      <c:valAx>
        <c:axId val="2058936968"/>
        <c:scaling>
          <c:orientation val="minMax"/>
        </c:scaling>
        <c:delete val="0"/>
        <c:axPos val="l"/>
        <c:majorGridlines/>
        <c:numFmt formatCode="General" sourceLinked="1"/>
        <c:majorTickMark val="out"/>
        <c:minorTickMark val="none"/>
        <c:tickLblPos val="nextTo"/>
        <c:txPr>
          <a:bodyPr/>
          <a:lstStyle/>
          <a:p>
            <a:pPr>
              <a:defRPr sz="1600" b="1" i="0">
                <a:latin typeface="Arial Narrow"/>
              </a:defRPr>
            </a:pPr>
            <a:endParaRPr lang="es-ES"/>
          </a:p>
        </c:txPr>
        <c:crossAx val="2058928616"/>
        <c:crosses val="autoZero"/>
        <c:crossBetween val="between"/>
      </c:valAx>
    </c:plotArea>
    <c:legend>
      <c:legendPos val="b"/>
      <c:layout/>
      <c:overlay val="0"/>
      <c:txPr>
        <a:bodyPr/>
        <a:lstStyle/>
        <a:p>
          <a:pPr>
            <a:defRPr sz="1600" b="1" i="0">
              <a:latin typeface="Arial Narrow"/>
            </a:defRPr>
          </a:pPr>
          <a:endParaRPr lang="es-E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Hoja2!$D$11</c:f>
              <c:strCache>
                <c:ptCount val="1"/>
                <c:pt idx="0">
                  <c:v>%</c:v>
                </c:pt>
              </c:strCache>
            </c:strRef>
          </c:tx>
          <c:spPr>
            <a:solidFill>
              <a:srgbClr val="FF6600"/>
            </a:solidFill>
          </c:spPr>
          <c:invertIfNegative val="0"/>
          <c:cat>
            <c:strRef>
              <c:f>Hoja2!$C$12:$C$31</c:f>
              <c:strCache>
                <c:ptCount val="20"/>
                <c:pt idx="0">
                  <c:v>Jersey</c:v>
                </c:pt>
                <c:pt idx="1">
                  <c:v>Luxembourg </c:v>
                </c:pt>
                <c:pt idx="2">
                  <c:v>Switzerland</c:v>
                </c:pt>
                <c:pt idx="3">
                  <c:v> Isle of Man </c:v>
                </c:pt>
                <c:pt idx="4">
                  <c:v>Guernsey</c:v>
                </c:pt>
                <c:pt idx="5">
                  <c:v>Bahrain </c:v>
                </c:pt>
                <c:pt idx="6">
                  <c:v>Netherlands Antilles </c:v>
                </c:pt>
                <c:pt idx="7">
                  <c:v>Bermuda </c:v>
                </c:pt>
                <c:pt idx="8">
                  <c:v>Bahamas </c:v>
                </c:pt>
                <c:pt idx="9">
                  <c:v>Macao </c:v>
                </c:pt>
                <c:pt idx="10">
                  <c:v>Malaysia</c:v>
                </c:pt>
                <c:pt idx="11">
                  <c:v> Chile </c:v>
                </c:pt>
                <c:pt idx="12">
                  <c:v>Panama </c:v>
                </c:pt>
                <c:pt idx="13">
                  <c:v>Cyprus</c:v>
                </c:pt>
                <c:pt idx="14">
                  <c:v> Austria </c:v>
                </c:pt>
                <c:pt idx="15">
                  <c:v>Belgium</c:v>
                </c:pt>
                <c:pt idx="16">
                  <c:v> Singapore </c:v>
                </c:pt>
                <c:pt idx="17">
                  <c:v>Cayman</c:v>
                </c:pt>
                <c:pt idx="18">
                  <c:v> Hong Kong </c:v>
                </c:pt>
                <c:pt idx="19">
                  <c:v>Todos </c:v>
                </c:pt>
              </c:strCache>
            </c:strRef>
          </c:cat>
          <c:val>
            <c:numRef>
              <c:f>Hoja2!$D$12:$D$31</c:f>
              <c:numCache>
                <c:formatCode>General</c:formatCode>
                <c:ptCount val="20"/>
                <c:pt idx="0">
                  <c:v>-4.0</c:v>
                </c:pt>
                <c:pt idx="1">
                  <c:v>-1.4</c:v>
                </c:pt>
                <c:pt idx="2">
                  <c:v>-0.8</c:v>
                </c:pt>
                <c:pt idx="3">
                  <c:v>-0.7</c:v>
                </c:pt>
                <c:pt idx="4">
                  <c:v>-0.3</c:v>
                </c:pt>
                <c:pt idx="5">
                  <c:v>-0.2</c:v>
                </c:pt>
                <c:pt idx="6">
                  <c:v>-0.1</c:v>
                </c:pt>
                <c:pt idx="7">
                  <c:v>0.0</c:v>
                </c:pt>
                <c:pt idx="8">
                  <c:v>0.1</c:v>
                </c:pt>
                <c:pt idx="9">
                  <c:v>0.2</c:v>
                </c:pt>
                <c:pt idx="10">
                  <c:v>0.25</c:v>
                </c:pt>
                <c:pt idx="11">
                  <c:v>0.4</c:v>
                </c:pt>
                <c:pt idx="12">
                  <c:v>0.45</c:v>
                </c:pt>
                <c:pt idx="13">
                  <c:v>0.5</c:v>
                </c:pt>
                <c:pt idx="14">
                  <c:v>0.55</c:v>
                </c:pt>
                <c:pt idx="15">
                  <c:v>0.6</c:v>
                </c:pt>
                <c:pt idx="16">
                  <c:v>2.1</c:v>
                </c:pt>
                <c:pt idx="17">
                  <c:v>2.4</c:v>
                </c:pt>
                <c:pt idx="18">
                  <c:v>2.6</c:v>
                </c:pt>
                <c:pt idx="19">
                  <c:v>1.3</c:v>
                </c:pt>
              </c:numCache>
            </c:numRef>
          </c:val>
        </c:ser>
        <c:dLbls>
          <c:showLegendKey val="0"/>
          <c:showVal val="0"/>
          <c:showCatName val="0"/>
          <c:showSerName val="0"/>
          <c:showPercent val="0"/>
          <c:showBubbleSize val="0"/>
        </c:dLbls>
        <c:gapWidth val="150"/>
        <c:axId val="2089475912"/>
        <c:axId val="2089479000"/>
      </c:barChart>
      <c:catAx>
        <c:axId val="2089475912"/>
        <c:scaling>
          <c:orientation val="minMax"/>
        </c:scaling>
        <c:delete val="0"/>
        <c:axPos val="b"/>
        <c:majorTickMark val="out"/>
        <c:minorTickMark val="none"/>
        <c:tickLblPos val="nextTo"/>
        <c:txPr>
          <a:bodyPr/>
          <a:lstStyle/>
          <a:p>
            <a:pPr>
              <a:defRPr sz="1400">
                <a:latin typeface="Arial Narrow"/>
              </a:defRPr>
            </a:pPr>
            <a:endParaRPr lang="es-ES"/>
          </a:p>
        </c:txPr>
        <c:crossAx val="2089479000"/>
        <c:crosses val="autoZero"/>
        <c:auto val="1"/>
        <c:lblAlgn val="ctr"/>
        <c:lblOffset val="100"/>
        <c:noMultiLvlLbl val="0"/>
      </c:catAx>
      <c:valAx>
        <c:axId val="2089479000"/>
        <c:scaling>
          <c:orientation val="minMax"/>
        </c:scaling>
        <c:delete val="0"/>
        <c:axPos val="l"/>
        <c:majorGridlines/>
        <c:numFmt formatCode="General" sourceLinked="1"/>
        <c:majorTickMark val="out"/>
        <c:minorTickMark val="none"/>
        <c:tickLblPos val="nextTo"/>
        <c:txPr>
          <a:bodyPr/>
          <a:lstStyle/>
          <a:p>
            <a:pPr>
              <a:defRPr sz="1400">
                <a:latin typeface="Arial Black"/>
              </a:defRPr>
            </a:pPr>
            <a:endParaRPr lang="es-ES"/>
          </a:p>
        </c:txPr>
        <c:crossAx val="20894759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1659082815653"/>
          <c:y val="0.0308433734939759"/>
          <c:w val="0.886565372795737"/>
          <c:h val="0.762073735155079"/>
        </c:manualLayout>
      </c:layout>
      <c:lineChart>
        <c:grouping val="standard"/>
        <c:varyColors val="0"/>
        <c:ser>
          <c:idx val="0"/>
          <c:order val="0"/>
          <c:tx>
            <c:strRef>
              <c:f>Hoja1!$C$12</c:f>
              <c:strCache>
                <c:ptCount val="1"/>
                <c:pt idx="0">
                  <c:v>U.S.</c:v>
                </c:pt>
              </c:strCache>
            </c:strRef>
          </c:tx>
          <c:marker>
            <c:symbol val="none"/>
          </c:marker>
          <c:cat>
            <c:numRef>
              <c:f>Hoja1!$B$13:$B$126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Hoja1!$C$13:$C$126</c:f>
              <c:numCache>
                <c:formatCode>0%</c:formatCode>
                <c:ptCount val="114"/>
                <c:pt idx="0">
                  <c:v>0.0</c:v>
                </c:pt>
                <c:pt idx="1">
                  <c:v>0.0</c:v>
                </c:pt>
                <c:pt idx="2">
                  <c:v>0.0</c:v>
                </c:pt>
                <c:pt idx="3">
                  <c:v>0.0</c:v>
                </c:pt>
                <c:pt idx="4">
                  <c:v>0.0</c:v>
                </c:pt>
                <c:pt idx="5">
                  <c:v>0.0</c:v>
                </c:pt>
                <c:pt idx="6">
                  <c:v>0.0</c:v>
                </c:pt>
                <c:pt idx="7">
                  <c:v>0.0</c:v>
                </c:pt>
                <c:pt idx="8">
                  <c:v>0.0</c:v>
                </c:pt>
                <c:pt idx="9">
                  <c:v>0.0</c:v>
                </c:pt>
                <c:pt idx="10">
                  <c:v>0.0</c:v>
                </c:pt>
                <c:pt idx="11">
                  <c:v>0.0</c:v>
                </c:pt>
                <c:pt idx="12">
                  <c:v>0.0</c:v>
                </c:pt>
                <c:pt idx="13">
                  <c:v>0.07</c:v>
                </c:pt>
                <c:pt idx="14">
                  <c:v>0.07</c:v>
                </c:pt>
                <c:pt idx="15">
                  <c:v>0.07</c:v>
                </c:pt>
                <c:pt idx="16">
                  <c:v>0.15</c:v>
                </c:pt>
                <c:pt idx="17">
                  <c:v>0.67</c:v>
                </c:pt>
                <c:pt idx="18">
                  <c:v>0.77</c:v>
                </c:pt>
                <c:pt idx="19">
                  <c:v>0.73</c:v>
                </c:pt>
                <c:pt idx="20">
                  <c:v>0.73</c:v>
                </c:pt>
                <c:pt idx="21">
                  <c:v>0.73</c:v>
                </c:pt>
                <c:pt idx="22">
                  <c:v>0.58</c:v>
                </c:pt>
                <c:pt idx="23">
                  <c:v>0.435</c:v>
                </c:pt>
                <c:pt idx="24">
                  <c:v>0.46</c:v>
                </c:pt>
                <c:pt idx="25">
                  <c:v>0.25</c:v>
                </c:pt>
                <c:pt idx="26">
                  <c:v>0.25</c:v>
                </c:pt>
                <c:pt idx="27">
                  <c:v>0.25</c:v>
                </c:pt>
                <c:pt idx="28">
                  <c:v>0.25</c:v>
                </c:pt>
                <c:pt idx="29">
                  <c:v>0.24</c:v>
                </c:pt>
                <c:pt idx="30">
                  <c:v>0.25</c:v>
                </c:pt>
                <c:pt idx="31">
                  <c:v>0.25</c:v>
                </c:pt>
                <c:pt idx="32">
                  <c:v>0.63</c:v>
                </c:pt>
                <c:pt idx="33">
                  <c:v>0.63</c:v>
                </c:pt>
                <c:pt idx="34">
                  <c:v>0.63</c:v>
                </c:pt>
                <c:pt idx="35">
                  <c:v>0.63</c:v>
                </c:pt>
                <c:pt idx="36">
                  <c:v>0.79</c:v>
                </c:pt>
                <c:pt idx="37">
                  <c:v>0.79</c:v>
                </c:pt>
                <c:pt idx="38">
                  <c:v>0.79</c:v>
                </c:pt>
                <c:pt idx="39">
                  <c:v>0.79</c:v>
                </c:pt>
                <c:pt idx="40">
                  <c:v>0.811</c:v>
                </c:pt>
                <c:pt idx="41">
                  <c:v>0.81</c:v>
                </c:pt>
                <c:pt idx="42">
                  <c:v>0.88</c:v>
                </c:pt>
                <c:pt idx="43">
                  <c:v>0.88</c:v>
                </c:pt>
                <c:pt idx="44">
                  <c:v>0.94</c:v>
                </c:pt>
                <c:pt idx="45">
                  <c:v>0.94</c:v>
                </c:pt>
                <c:pt idx="46">
                  <c:v>0.8645</c:v>
                </c:pt>
                <c:pt idx="47">
                  <c:v>0.8645</c:v>
                </c:pt>
                <c:pt idx="48">
                  <c:v>0.8213</c:v>
                </c:pt>
                <c:pt idx="49">
                  <c:v>0.8213</c:v>
                </c:pt>
                <c:pt idx="50">
                  <c:v>0.8436</c:v>
                </c:pt>
                <c:pt idx="51">
                  <c:v>0.91</c:v>
                </c:pt>
                <c:pt idx="52">
                  <c:v>0.92</c:v>
                </c:pt>
                <c:pt idx="53">
                  <c:v>0.92</c:v>
                </c:pt>
                <c:pt idx="54">
                  <c:v>0.91</c:v>
                </c:pt>
                <c:pt idx="55">
                  <c:v>0.91</c:v>
                </c:pt>
                <c:pt idx="56">
                  <c:v>0.91</c:v>
                </c:pt>
                <c:pt idx="57">
                  <c:v>0.91</c:v>
                </c:pt>
                <c:pt idx="58">
                  <c:v>0.91</c:v>
                </c:pt>
                <c:pt idx="59">
                  <c:v>0.91</c:v>
                </c:pt>
                <c:pt idx="60">
                  <c:v>0.91</c:v>
                </c:pt>
                <c:pt idx="61">
                  <c:v>0.91</c:v>
                </c:pt>
                <c:pt idx="62">
                  <c:v>0.91</c:v>
                </c:pt>
                <c:pt idx="63">
                  <c:v>0.91</c:v>
                </c:pt>
                <c:pt idx="64">
                  <c:v>0.77</c:v>
                </c:pt>
                <c:pt idx="65">
                  <c:v>0.7</c:v>
                </c:pt>
                <c:pt idx="66">
                  <c:v>0.7</c:v>
                </c:pt>
                <c:pt idx="67">
                  <c:v>0.7</c:v>
                </c:pt>
                <c:pt idx="68">
                  <c:v>0.7525</c:v>
                </c:pt>
                <c:pt idx="69">
                  <c:v>0.77</c:v>
                </c:pt>
                <c:pt idx="70">
                  <c:v>0.7175</c:v>
                </c:pt>
                <c:pt idx="71">
                  <c:v>0.7</c:v>
                </c:pt>
                <c:pt idx="72">
                  <c:v>0.7</c:v>
                </c:pt>
                <c:pt idx="73">
                  <c:v>0.7</c:v>
                </c:pt>
                <c:pt idx="74">
                  <c:v>0.7</c:v>
                </c:pt>
                <c:pt idx="75">
                  <c:v>0.7</c:v>
                </c:pt>
                <c:pt idx="76">
                  <c:v>0.7</c:v>
                </c:pt>
                <c:pt idx="77">
                  <c:v>0.7</c:v>
                </c:pt>
                <c:pt idx="78">
                  <c:v>0.7</c:v>
                </c:pt>
                <c:pt idx="79">
                  <c:v>0.7</c:v>
                </c:pt>
                <c:pt idx="80">
                  <c:v>0.7</c:v>
                </c:pt>
                <c:pt idx="81">
                  <c:v>0.6913</c:v>
                </c:pt>
                <c:pt idx="82">
                  <c:v>0.5</c:v>
                </c:pt>
                <c:pt idx="83">
                  <c:v>0.5</c:v>
                </c:pt>
                <c:pt idx="84">
                  <c:v>0.5</c:v>
                </c:pt>
                <c:pt idx="85">
                  <c:v>0.5</c:v>
                </c:pt>
                <c:pt idx="86">
                  <c:v>0.5</c:v>
                </c:pt>
                <c:pt idx="87">
                  <c:v>0.385</c:v>
                </c:pt>
                <c:pt idx="88">
                  <c:v>0.28</c:v>
                </c:pt>
                <c:pt idx="89">
                  <c:v>0.28</c:v>
                </c:pt>
                <c:pt idx="90">
                  <c:v>0.28</c:v>
                </c:pt>
                <c:pt idx="91">
                  <c:v>0.31</c:v>
                </c:pt>
                <c:pt idx="92">
                  <c:v>0.31</c:v>
                </c:pt>
                <c:pt idx="93">
                  <c:v>0.396</c:v>
                </c:pt>
                <c:pt idx="94">
                  <c:v>0.396</c:v>
                </c:pt>
                <c:pt idx="95">
                  <c:v>0.396</c:v>
                </c:pt>
                <c:pt idx="96">
                  <c:v>0.396</c:v>
                </c:pt>
                <c:pt idx="97">
                  <c:v>0.396</c:v>
                </c:pt>
                <c:pt idx="98">
                  <c:v>0.396</c:v>
                </c:pt>
                <c:pt idx="99">
                  <c:v>0.396</c:v>
                </c:pt>
                <c:pt idx="100">
                  <c:v>0.396</c:v>
                </c:pt>
                <c:pt idx="101">
                  <c:v>0.386</c:v>
                </c:pt>
                <c:pt idx="102">
                  <c:v>0.386</c:v>
                </c:pt>
                <c:pt idx="103">
                  <c:v>0.35</c:v>
                </c:pt>
                <c:pt idx="104">
                  <c:v>0.35</c:v>
                </c:pt>
                <c:pt idx="105">
                  <c:v>0.35</c:v>
                </c:pt>
                <c:pt idx="106">
                  <c:v>0.35</c:v>
                </c:pt>
                <c:pt idx="107">
                  <c:v>0.35</c:v>
                </c:pt>
                <c:pt idx="108">
                  <c:v>0.35</c:v>
                </c:pt>
                <c:pt idx="109">
                  <c:v>0.35</c:v>
                </c:pt>
                <c:pt idx="110">
                  <c:v>0.35</c:v>
                </c:pt>
                <c:pt idx="111">
                  <c:v>0.35</c:v>
                </c:pt>
                <c:pt idx="112">
                  <c:v>0.35</c:v>
                </c:pt>
                <c:pt idx="113">
                  <c:v>0.396</c:v>
                </c:pt>
              </c:numCache>
            </c:numRef>
          </c:val>
          <c:smooth val="0"/>
        </c:ser>
        <c:ser>
          <c:idx val="1"/>
          <c:order val="1"/>
          <c:tx>
            <c:strRef>
              <c:f>Hoja1!$D$12</c:f>
              <c:strCache>
                <c:ptCount val="1"/>
                <c:pt idx="0">
                  <c:v>U.K.</c:v>
                </c:pt>
              </c:strCache>
            </c:strRef>
          </c:tx>
          <c:marker>
            <c:symbol val="none"/>
          </c:marker>
          <c:cat>
            <c:numRef>
              <c:f>Hoja1!$B$13:$B$126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Hoja1!$D$13:$D$126</c:f>
              <c:numCache>
                <c:formatCode>0%</c:formatCode>
                <c:ptCount val="114"/>
                <c:pt idx="0">
                  <c:v>0.0</c:v>
                </c:pt>
                <c:pt idx="1">
                  <c:v>0.0</c:v>
                </c:pt>
                <c:pt idx="2">
                  <c:v>0.0</c:v>
                </c:pt>
                <c:pt idx="3">
                  <c:v>0.0</c:v>
                </c:pt>
                <c:pt idx="4">
                  <c:v>0.0</c:v>
                </c:pt>
                <c:pt idx="5">
                  <c:v>0.0</c:v>
                </c:pt>
                <c:pt idx="6">
                  <c:v>0.0</c:v>
                </c:pt>
                <c:pt idx="7">
                  <c:v>0.0</c:v>
                </c:pt>
                <c:pt idx="8">
                  <c:v>0.0</c:v>
                </c:pt>
                <c:pt idx="9">
                  <c:v>0.0833333333333333</c:v>
                </c:pt>
                <c:pt idx="10">
                  <c:v>0.0833333333333333</c:v>
                </c:pt>
                <c:pt idx="11">
                  <c:v>0.0833333333333333</c:v>
                </c:pt>
                <c:pt idx="12">
                  <c:v>0.0833333333333333</c:v>
                </c:pt>
                <c:pt idx="13">
                  <c:v>0.0833333333333333</c:v>
                </c:pt>
                <c:pt idx="14">
                  <c:v>0.172222208333333</c:v>
                </c:pt>
                <c:pt idx="15">
                  <c:v>0.325</c:v>
                </c:pt>
                <c:pt idx="16">
                  <c:v>0.425</c:v>
                </c:pt>
                <c:pt idx="17">
                  <c:v>0.425</c:v>
                </c:pt>
                <c:pt idx="18">
                  <c:v>0.525</c:v>
                </c:pt>
                <c:pt idx="19">
                  <c:v>0.525</c:v>
                </c:pt>
                <c:pt idx="20">
                  <c:v>0.6</c:v>
                </c:pt>
                <c:pt idx="21">
                  <c:v>0.6</c:v>
                </c:pt>
                <c:pt idx="22">
                  <c:v>0.55</c:v>
                </c:pt>
                <c:pt idx="23">
                  <c:v>0.525</c:v>
                </c:pt>
                <c:pt idx="24">
                  <c:v>0.525</c:v>
                </c:pt>
                <c:pt idx="25">
                  <c:v>0.5</c:v>
                </c:pt>
                <c:pt idx="26">
                  <c:v>0.5</c:v>
                </c:pt>
                <c:pt idx="27">
                  <c:v>0.5</c:v>
                </c:pt>
                <c:pt idx="28">
                  <c:v>0.5</c:v>
                </c:pt>
                <c:pt idx="29">
                  <c:v>0.575</c:v>
                </c:pt>
                <c:pt idx="30">
                  <c:v>0.6375</c:v>
                </c:pt>
                <c:pt idx="31">
                  <c:v>0.6625</c:v>
                </c:pt>
                <c:pt idx="32">
                  <c:v>0.6625</c:v>
                </c:pt>
                <c:pt idx="33">
                  <c:v>0.6625</c:v>
                </c:pt>
                <c:pt idx="34">
                  <c:v>0.6375</c:v>
                </c:pt>
                <c:pt idx="35">
                  <c:v>0.6375</c:v>
                </c:pt>
                <c:pt idx="36">
                  <c:v>0.65</c:v>
                </c:pt>
                <c:pt idx="37">
                  <c:v>0.6625</c:v>
                </c:pt>
                <c:pt idx="38">
                  <c:v>0.75</c:v>
                </c:pt>
                <c:pt idx="39">
                  <c:v>0.825</c:v>
                </c:pt>
                <c:pt idx="40">
                  <c:v>0.9</c:v>
                </c:pt>
                <c:pt idx="41">
                  <c:v>0.975</c:v>
                </c:pt>
                <c:pt idx="42">
                  <c:v>0.975</c:v>
                </c:pt>
                <c:pt idx="43">
                  <c:v>0.975</c:v>
                </c:pt>
                <c:pt idx="44">
                  <c:v>0.975</c:v>
                </c:pt>
                <c:pt idx="45">
                  <c:v>0.975</c:v>
                </c:pt>
                <c:pt idx="46">
                  <c:v>0.975</c:v>
                </c:pt>
                <c:pt idx="47">
                  <c:v>0.975</c:v>
                </c:pt>
                <c:pt idx="48">
                  <c:v>0.975</c:v>
                </c:pt>
                <c:pt idx="49">
                  <c:v>0.975</c:v>
                </c:pt>
                <c:pt idx="50">
                  <c:v>0.975</c:v>
                </c:pt>
                <c:pt idx="51">
                  <c:v>0.975</c:v>
                </c:pt>
                <c:pt idx="52">
                  <c:v>0.975</c:v>
                </c:pt>
                <c:pt idx="53">
                  <c:v>0.95</c:v>
                </c:pt>
                <c:pt idx="54">
                  <c:v>0.95</c:v>
                </c:pt>
                <c:pt idx="55">
                  <c:v>0.925</c:v>
                </c:pt>
                <c:pt idx="56">
                  <c:v>0.925</c:v>
                </c:pt>
                <c:pt idx="57">
                  <c:v>0.925</c:v>
                </c:pt>
                <c:pt idx="58">
                  <c:v>0.925</c:v>
                </c:pt>
                <c:pt idx="59">
                  <c:v>0.8875</c:v>
                </c:pt>
                <c:pt idx="60">
                  <c:v>0.8875</c:v>
                </c:pt>
                <c:pt idx="61">
                  <c:v>0.8875</c:v>
                </c:pt>
                <c:pt idx="62">
                  <c:v>0.8875</c:v>
                </c:pt>
                <c:pt idx="63">
                  <c:v>0.8875</c:v>
                </c:pt>
                <c:pt idx="64">
                  <c:v>0.8875</c:v>
                </c:pt>
                <c:pt idx="65">
                  <c:v>0.9125</c:v>
                </c:pt>
                <c:pt idx="66">
                  <c:v>0.9125</c:v>
                </c:pt>
                <c:pt idx="67">
                  <c:v>0.9125</c:v>
                </c:pt>
                <c:pt idx="68">
                  <c:v>0.9125</c:v>
                </c:pt>
                <c:pt idx="69">
                  <c:v>0.9125</c:v>
                </c:pt>
                <c:pt idx="70">
                  <c:v>0.9125</c:v>
                </c:pt>
                <c:pt idx="71">
                  <c:v>0.8875</c:v>
                </c:pt>
                <c:pt idx="72">
                  <c:v>0.8875</c:v>
                </c:pt>
                <c:pt idx="73">
                  <c:v>0.9</c:v>
                </c:pt>
                <c:pt idx="74">
                  <c:v>0.98</c:v>
                </c:pt>
                <c:pt idx="75">
                  <c:v>0.98</c:v>
                </c:pt>
                <c:pt idx="76">
                  <c:v>0.98</c:v>
                </c:pt>
                <c:pt idx="77">
                  <c:v>0.98</c:v>
                </c:pt>
                <c:pt idx="78">
                  <c:v>0.98</c:v>
                </c:pt>
                <c:pt idx="79">
                  <c:v>0.75</c:v>
                </c:pt>
                <c:pt idx="80">
                  <c:v>0.75</c:v>
                </c:pt>
                <c:pt idx="81">
                  <c:v>0.75</c:v>
                </c:pt>
                <c:pt idx="82">
                  <c:v>0.75</c:v>
                </c:pt>
                <c:pt idx="83">
                  <c:v>0.75</c:v>
                </c:pt>
                <c:pt idx="84">
                  <c:v>0.6</c:v>
                </c:pt>
                <c:pt idx="85">
                  <c:v>0.6</c:v>
                </c:pt>
                <c:pt idx="86">
                  <c:v>0.6</c:v>
                </c:pt>
                <c:pt idx="87">
                  <c:v>0.6</c:v>
                </c:pt>
                <c:pt idx="88">
                  <c:v>0.4</c:v>
                </c:pt>
                <c:pt idx="89">
                  <c:v>0.4</c:v>
                </c:pt>
                <c:pt idx="90">
                  <c:v>0.4</c:v>
                </c:pt>
                <c:pt idx="91">
                  <c:v>0.4</c:v>
                </c:pt>
                <c:pt idx="92">
                  <c:v>0.4</c:v>
                </c:pt>
                <c:pt idx="93">
                  <c:v>0.4</c:v>
                </c:pt>
                <c:pt idx="94">
                  <c:v>0.4</c:v>
                </c:pt>
                <c:pt idx="95">
                  <c:v>0.4</c:v>
                </c:pt>
                <c:pt idx="96">
                  <c:v>0.4</c:v>
                </c:pt>
                <c:pt idx="97">
                  <c:v>0.4</c:v>
                </c:pt>
                <c:pt idx="98">
                  <c:v>0.4</c:v>
                </c:pt>
                <c:pt idx="99">
                  <c:v>0.4</c:v>
                </c:pt>
                <c:pt idx="100">
                  <c:v>0.4</c:v>
                </c:pt>
                <c:pt idx="101">
                  <c:v>0.4</c:v>
                </c:pt>
                <c:pt idx="102">
                  <c:v>0.4</c:v>
                </c:pt>
                <c:pt idx="103">
                  <c:v>0.4</c:v>
                </c:pt>
                <c:pt idx="104">
                  <c:v>0.4</c:v>
                </c:pt>
                <c:pt idx="105">
                  <c:v>0.4</c:v>
                </c:pt>
                <c:pt idx="106">
                  <c:v>0.4</c:v>
                </c:pt>
                <c:pt idx="107">
                  <c:v>0.4</c:v>
                </c:pt>
                <c:pt idx="108">
                  <c:v>0.4</c:v>
                </c:pt>
                <c:pt idx="109">
                  <c:v>0.4</c:v>
                </c:pt>
                <c:pt idx="110">
                  <c:v>0.5</c:v>
                </c:pt>
                <c:pt idx="111">
                  <c:v>0.5</c:v>
                </c:pt>
                <c:pt idx="112">
                  <c:v>0.5</c:v>
                </c:pt>
                <c:pt idx="113">
                  <c:v>0.45</c:v>
                </c:pt>
              </c:numCache>
            </c:numRef>
          </c:val>
          <c:smooth val="0"/>
        </c:ser>
        <c:ser>
          <c:idx val="2"/>
          <c:order val="2"/>
          <c:tx>
            <c:strRef>
              <c:f>Hoja1!$E$12</c:f>
              <c:strCache>
                <c:ptCount val="1"/>
                <c:pt idx="0">
                  <c:v>Germany</c:v>
                </c:pt>
              </c:strCache>
            </c:strRef>
          </c:tx>
          <c:marker>
            <c:symbol val="none"/>
          </c:marker>
          <c:cat>
            <c:numRef>
              <c:f>Hoja1!$B$13:$B$126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Hoja1!$E$13:$E$126</c:f>
              <c:numCache>
                <c:formatCode>0%</c:formatCode>
                <c:ptCount val="114"/>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c:v>0.03</c:v>
                </c:pt>
                <c:pt idx="14">
                  <c:v>0.04</c:v>
                </c:pt>
                <c:pt idx="15">
                  <c:v>0.04</c:v>
                </c:pt>
                <c:pt idx="16">
                  <c:v>0.04</c:v>
                </c:pt>
                <c:pt idx="17">
                  <c:v>0.04</c:v>
                </c:pt>
                <c:pt idx="18">
                  <c:v>0.2</c:v>
                </c:pt>
                <c:pt idx="19">
                  <c:v>0.3</c:v>
                </c:pt>
                <c:pt idx="20">
                  <c:v>0.4</c:v>
                </c:pt>
                <c:pt idx="21">
                  <c:v>0.4</c:v>
                </c:pt>
                <c:pt idx="22">
                  <c:v>0.4</c:v>
                </c:pt>
                <c:pt idx="23">
                  <c:v>0.4</c:v>
                </c:pt>
                <c:pt idx="24">
                  <c:v>0.4</c:v>
                </c:pt>
                <c:pt idx="25">
                  <c:v>0.4</c:v>
                </c:pt>
                <c:pt idx="26">
                  <c:v>0.4</c:v>
                </c:pt>
                <c:pt idx="27">
                  <c:v>0.4</c:v>
                </c:pt>
                <c:pt idx="28">
                  <c:v>0.4</c:v>
                </c:pt>
                <c:pt idx="29">
                  <c:v>0.4</c:v>
                </c:pt>
                <c:pt idx="30">
                  <c:v>0.4</c:v>
                </c:pt>
                <c:pt idx="31">
                  <c:v>0.4</c:v>
                </c:pt>
                <c:pt idx="32">
                  <c:v>0.4</c:v>
                </c:pt>
                <c:pt idx="33">
                  <c:v>0.4</c:v>
                </c:pt>
                <c:pt idx="34">
                  <c:v>0.5</c:v>
                </c:pt>
                <c:pt idx="35">
                  <c:v>0.5</c:v>
                </c:pt>
                <c:pt idx="36">
                  <c:v>0.5</c:v>
                </c:pt>
                <c:pt idx="37">
                  <c:v>0.5</c:v>
                </c:pt>
                <c:pt idx="38">
                  <c:v>0.5</c:v>
                </c:pt>
                <c:pt idx="39">
                  <c:v>0.6</c:v>
                </c:pt>
                <c:pt idx="40">
                  <c:v>0.6</c:v>
                </c:pt>
                <c:pt idx="41">
                  <c:v>0.6</c:v>
                </c:pt>
                <c:pt idx="42">
                  <c:v>0.6</c:v>
                </c:pt>
                <c:pt idx="43">
                  <c:v>0.6</c:v>
                </c:pt>
                <c:pt idx="44">
                  <c:v>0.6</c:v>
                </c:pt>
                <c:pt idx="45">
                  <c:v>0.6</c:v>
                </c:pt>
                <c:pt idx="46">
                  <c:v>0.9</c:v>
                </c:pt>
                <c:pt idx="47">
                  <c:v>0.9</c:v>
                </c:pt>
                <c:pt idx="48">
                  <c:v>0.9</c:v>
                </c:pt>
                <c:pt idx="49">
                  <c:v>0.75</c:v>
                </c:pt>
                <c:pt idx="50">
                  <c:v>0.75</c:v>
                </c:pt>
                <c:pt idx="51">
                  <c:v>0.75</c:v>
                </c:pt>
                <c:pt idx="52">
                  <c:v>0.75</c:v>
                </c:pt>
                <c:pt idx="53">
                  <c:v>0.66</c:v>
                </c:pt>
                <c:pt idx="54">
                  <c:v>0.6</c:v>
                </c:pt>
                <c:pt idx="55">
                  <c:v>0.53</c:v>
                </c:pt>
                <c:pt idx="56">
                  <c:v>0.53</c:v>
                </c:pt>
                <c:pt idx="57">
                  <c:v>0.53</c:v>
                </c:pt>
                <c:pt idx="58">
                  <c:v>0.53</c:v>
                </c:pt>
                <c:pt idx="59">
                  <c:v>0.53</c:v>
                </c:pt>
                <c:pt idx="60">
                  <c:v>0.53</c:v>
                </c:pt>
                <c:pt idx="61">
                  <c:v>0.53</c:v>
                </c:pt>
                <c:pt idx="62">
                  <c:v>0.53</c:v>
                </c:pt>
                <c:pt idx="63">
                  <c:v>0.53</c:v>
                </c:pt>
                <c:pt idx="64">
                  <c:v>0.53</c:v>
                </c:pt>
                <c:pt idx="65">
                  <c:v>0.53</c:v>
                </c:pt>
                <c:pt idx="66">
                  <c:v>0.53</c:v>
                </c:pt>
                <c:pt idx="67">
                  <c:v>0.53</c:v>
                </c:pt>
                <c:pt idx="68">
                  <c:v>0.53</c:v>
                </c:pt>
                <c:pt idx="69">
                  <c:v>0.53</c:v>
                </c:pt>
                <c:pt idx="70">
                  <c:v>0.53</c:v>
                </c:pt>
                <c:pt idx="71">
                  <c:v>0.53</c:v>
                </c:pt>
                <c:pt idx="72">
                  <c:v>0.53</c:v>
                </c:pt>
                <c:pt idx="73">
                  <c:v>0.53</c:v>
                </c:pt>
                <c:pt idx="74">
                  <c:v>0.53</c:v>
                </c:pt>
                <c:pt idx="75">
                  <c:v>0.56</c:v>
                </c:pt>
                <c:pt idx="76">
                  <c:v>0.56</c:v>
                </c:pt>
                <c:pt idx="77">
                  <c:v>0.56</c:v>
                </c:pt>
                <c:pt idx="78">
                  <c:v>0.56</c:v>
                </c:pt>
                <c:pt idx="79">
                  <c:v>0.56</c:v>
                </c:pt>
                <c:pt idx="80">
                  <c:v>0.56</c:v>
                </c:pt>
                <c:pt idx="81">
                  <c:v>0.56</c:v>
                </c:pt>
                <c:pt idx="82">
                  <c:v>0.56</c:v>
                </c:pt>
                <c:pt idx="83">
                  <c:v>0.56</c:v>
                </c:pt>
                <c:pt idx="84">
                  <c:v>0.56</c:v>
                </c:pt>
                <c:pt idx="85">
                  <c:v>0.56</c:v>
                </c:pt>
                <c:pt idx="86">
                  <c:v>0.56</c:v>
                </c:pt>
                <c:pt idx="87">
                  <c:v>0.56</c:v>
                </c:pt>
                <c:pt idx="88">
                  <c:v>0.56</c:v>
                </c:pt>
                <c:pt idx="89">
                  <c:v>0.56</c:v>
                </c:pt>
                <c:pt idx="90">
                  <c:v>0.53</c:v>
                </c:pt>
                <c:pt idx="91">
                  <c:v>0.53</c:v>
                </c:pt>
                <c:pt idx="92">
                  <c:v>0.53</c:v>
                </c:pt>
                <c:pt idx="93">
                  <c:v>0.53</c:v>
                </c:pt>
                <c:pt idx="94">
                  <c:v>0.53</c:v>
                </c:pt>
                <c:pt idx="95">
                  <c:v>0.53</c:v>
                </c:pt>
                <c:pt idx="96">
                  <c:v>0.53</c:v>
                </c:pt>
                <c:pt idx="97">
                  <c:v>0.53</c:v>
                </c:pt>
                <c:pt idx="98">
                  <c:v>0.53</c:v>
                </c:pt>
                <c:pt idx="99">
                  <c:v>0.53</c:v>
                </c:pt>
                <c:pt idx="100">
                  <c:v>0.51</c:v>
                </c:pt>
                <c:pt idx="101">
                  <c:v>0.485</c:v>
                </c:pt>
                <c:pt idx="102">
                  <c:v>0.485</c:v>
                </c:pt>
                <c:pt idx="103">
                  <c:v>0.485</c:v>
                </c:pt>
                <c:pt idx="104">
                  <c:v>0.45</c:v>
                </c:pt>
                <c:pt idx="105">
                  <c:v>0.42</c:v>
                </c:pt>
                <c:pt idx="106">
                  <c:v>0.42</c:v>
                </c:pt>
                <c:pt idx="107">
                  <c:v>0.45</c:v>
                </c:pt>
                <c:pt idx="108">
                  <c:v>0.45</c:v>
                </c:pt>
                <c:pt idx="109">
                  <c:v>0.45</c:v>
                </c:pt>
                <c:pt idx="110">
                  <c:v>0.45</c:v>
                </c:pt>
                <c:pt idx="111">
                  <c:v>0.45</c:v>
                </c:pt>
                <c:pt idx="112">
                  <c:v>0.45</c:v>
                </c:pt>
                <c:pt idx="113">
                  <c:v>0.45</c:v>
                </c:pt>
              </c:numCache>
            </c:numRef>
          </c:val>
          <c:smooth val="0"/>
        </c:ser>
        <c:ser>
          <c:idx val="3"/>
          <c:order val="3"/>
          <c:tx>
            <c:strRef>
              <c:f>Hoja1!$F$12</c:f>
              <c:strCache>
                <c:ptCount val="1"/>
                <c:pt idx="0">
                  <c:v>France</c:v>
                </c:pt>
              </c:strCache>
            </c:strRef>
          </c:tx>
          <c:marker>
            <c:symbol val="none"/>
          </c:marker>
          <c:cat>
            <c:numRef>
              <c:f>Hoja1!$B$13:$B$126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Hoja1!$F$13:$F$126</c:f>
              <c:numCache>
                <c:formatCode>0%</c:formatCode>
                <c:ptCount val="11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0.02</c:v>
                </c:pt>
                <c:pt idx="16">
                  <c:v>0.1</c:v>
                </c:pt>
                <c:pt idx="17">
                  <c:v>0.2</c:v>
                </c:pt>
                <c:pt idx="18">
                  <c:v>0.2</c:v>
                </c:pt>
                <c:pt idx="19">
                  <c:v>0.5</c:v>
                </c:pt>
                <c:pt idx="20">
                  <c:v>0.5</c:v>
                </c:pt>
                <c:pt idx="21">
                  <c:v>0.5</c:v>
                </c:pt>
                <c:pt idx="22">
                  <c:v>0.5</c:v>
                </c:pt>
                <c:pt idx="23">
                  <c:v>0.6</c:v>
                </c:pt>
                <c:pt idx="24">
                  <c:v>0.72</c:v>
                </c:pt>
                <c:pt idx="25">
                  <c:v>0.6</c:v>
                </c:pt>
                <c:pt idx="26">
                  <c:v>0.3</c:v>
                </c:pt>
                <c:pt idx="27">
                  <c:v>0.3</c:v>
                </c:pt>
                <c:pt idx="28">
                  <c:v>0.3333</c:v>
                </c:pt>
                <c:pt idx="29">
                  <c:v>0.3333</c:v>
                </c:pt>
                <c:pt idx="30">
                  <c:v>0.3333</c:v>
                </c:pt>
                <c:pt idx="31">
                  <c:v>0.3333</c:v>
                </c:pt>
                <c:pt idx="32">
                  <c:v>0.3667</c:v>
                </c:pt>
                <c:pt idx="33">
                  <c:v>0.3667</c:v>
                </c:pt>
                <c:pt idx="34">
                  <c:v>0.3</c:v>
                </c:pt>
                <c:pt idx="35">
                  <c:v>0.36</c:v>
                </c:pt>
                <c:pt idx="36">
                  <c:v>0.48</c:v>
                </c:pt>
                <c:pt idx="37">
                  <c:v>0.5184</c:v>
                </c:pt>
                <c:pt idx="38">
                  <c:v>0.53332</c:v>
                </c:pt>
                <c:pt idx="39">
                  <c:v>0.53332</c:v>
                </c:pt>
                <c:pt idx="40">
                  <c:v>0.53332</c:v>
                </c:pt>
                <c:pt idx="41">
                  <c:v>0.6</c:v>
                </c:pt>
                <c:pt idx="42">
                  <c:v>0.7</c:v>
                </c:pt>
                <c:pt idx="43">
                  <c:v>0.7</c:v>
                </c:pt>
                <c:pt idx="44">
                  <c:v>0.7</c:v>
                </c:pt>
                <c:pt idx="45">
                  <c:v>0.6</c:v>
                </c:pt>
                <c:pt idx="46">
                  <c:v>0.6</c:v>
                </c:pt>
                <c:pt idx="47">
                  <c:v>0.72</c:v>
                </c:pt>
                <c:pt idx="48">
                  <c:v>0.6</c:v>
                </c:pt>
                <c:pt idx="49">
                  <c:v>0.6</c:v>
                </c:pt>
                <c:pt idx="50">
                  <c:v>0.6</c:v>
                </c:pt>
                <c:pt idx="51">
                  <c:v>0.6</c:v>
                </c:pt>
                <c:pt idx="52">
                  <c:v>0.6</c:v>
                </c:pt>
                <c:pt idx="53">
                  <c:v>0.6</c:v>
                </c:pt>
                <c:pt idx="54">
                  <c:v>0.6</c:v>
                </c:pt>
                <c:pt idx="55">
                  <c:v>0.66</c:v>
                </c:pt>
                <c:pt idx="56">
                  <c:v>0.66</c:v>
                </c:pt>
                <c:pt idx="57">
                  <c:v>0.66</c:v>
                </c:pt>
                <c:pt idx="58">
                  <c:v>0.66</c:v>
                </c:pt>
                <c:pt idx="59">
                  <c:v>0.66</c:v>
                </c:pt>
                <c:pt idx="60">
                  <c:v>0.66</c:v>
                </c:pt>
                <c:pt idx="61">
                  <c:v>0.63</c:v>
                </c:pt>
                <c:pt idx="62">
                  <c:v>0.63</c:v>
                </c:pt>
                <c:pt idx="63">
                  <c:v>0.64575</c:v>
                </c:pt>
                <c:pt idx="64">
                  <c:v>0.63</c:v>
                </c:pt>
                <c:pt idx="65">
                  <c:v>0.63</c:v>
                </c:pt>
                <c:pt idx="66">
                  <c:v>0.65</c:v>
                </c:pt>
                <c:pt idx="67">
                  <c:v>0.66</c:v>
                </c:pt>
                <c:pt idx="68">
                  <c:v>0.66</c:v>
                </c:pt>
                <c:pt idx="69">
                  <c:v>0.645</c:v>
                </c:pt>
                <c:pt idx="70">
                  <c:v>0.618</c:v>
                </c:pt>
                <c:pt idx="71">
                  <c:v>0.612</c:v>
                </c:pt>
                <c:pt idx="72">
                  <c:v>0.6</c:v>
                </c:pt>
                <c:pt idx="73">
                  <c:v>0.6</c:v>
                </c:pt>
                <c:pt idx="74">
                  <c:v>0.6</c:v>
                </c:pt>
                <c:pt idx="75">
                  <c:v>0.6</c:v>
                </c:pt>
                <c:pt idx="76">
                  <c:v>0.6</c:v>
                </c:pt>
                <c:pt idx="77">
                  <c:v>0.6</c:v>
                </c:pt>
                <c:pt idx="78">
                  <c:v>0.6</c:v>
                </c:pt>
                <c:pt idx="79">
                  <c:v>0.6</c:v>
                </c:pt>
                <c:pt idx="80">
                  <c:v>0.66</c:v>
                </c:pt>
                <c:pt idx="81">
                  <c:v>0.66</c:v>
                </c:pt>
                <c:pt idx="82">
                  <c:v>0.6955</c:v>
                </c:pt>
                <c:pt idx="83">
                  <c:v>0.702</c:v>
                </c:pt>
                <c:pt idx="84">
                  <c:v>0.6695</c:v>
                </c:pt>
                <c:pt idx="85">
                  <c:v>0.65</c:v>
                </c:pt>
                <c:pt idx="86">
                  <c:v>0.58</c:v>
                </c:pt>
                <c:pt idx="87">
                  <c:v>0.568</c:v>
                </c:pt>
                <c:pt idx="88">
                  <c:v>0.568</c:v>
                </c:pt>
                <c:pt idx="89">
                  <c:v>0.568</c:v>
                </c:pt>
                <c:pt idx="90">
                  <c:v>0.568</c:v>
                </c:pt>
                <c:pt idx="91">
                  <c:v>0.579</c:v>
                </c:pt>
                <c:pt idx="92">
                  <c:v>0.579</c:v>
                </c:pt>
                <c:pt idx="93">
                  <c:v>0.592</c:v>
                </c:pt>
                <c:pt idx="94">
                  <c:v>0.592</c:v>
                </c:pt>
                <c:pt idx="95">
                  <c:v>0.592</c:v>
                </c:pt>
                <c:pt idx="96">
                  <c:v>0.579</c:v>
                </c:pt>
                <c:pt idx="97">
                  <c:v>0.579</c:v>
                </c:pt>
                <c:pt idx="98">
                  <c:v>0.62</c:v>
                </c:pt>
                <c:pt idx="99">
                  <c:v>0.62</c:v>
                </c:pt>
                <c:pt idx="100">
                  <c:v>0.6125</c:v>
                </c:pt>
                <c:pt idx="101">
                  <c:v>0.6075</c:v>
                </c:pt>
                <c:pt idx="102">
                  <c:v>0.5758</c:v>
                </c:pt>
                <c:pt idx="103">
                  <c:v>0.5609</c:v>
                </c:pt>
                <c:pt idx="104">
                  <c:v>0.5609</c:v>
                </c:pt>
                <c:pt idx="105">
                  <c:v>0.5609</c:v>
                </c:pt>
                <c:pt idx="106">
                  <c:v>0.48</c:v>
                </c:pt>
                <c:pt idx="107">
                  <c:v>0.48</c:v>
                </c:pt>
                <c:pt idx="108">
                  <c:v>0.48</c:v>
                </c:pt>
                <c:pt idx="109">
                  <c:v>0.48</c:v>
                </c:pt>
                <c:pt idx="110">
                  <c:v>0.49</c:v>
                </c:pt>
                <c:pt idx="111">
                  <c:v>0.49</c:v>
                </c:pt>
                <c:pt idx="112">
                  <c:v>0.53</c:v>
                </c:pt>
                <c:pt idx="113">
                  <c:v>0.53</c:v>
                </c:pt>
              </c:numCache>
            </c:numRef>
          </c:val>
          <c:smooth val="0"/>
        </c:ser>
        <c:dLbls>
          <c:showLegendKey val="0"/>
          <c:showVal val="0"/>
          <c:showCatName val="0"/>
          <c:showSerName val="0"/>
          <c:showPercent val="0"/>
          <c:showBubbleSize val="0"/>
        </c:dLbls>
        <c:marker val="1"/>
        <c:smooth val="0"/>
        <c:axId val="2089532632"/>
        <c:axId val="2089535768"/>
      </c:lineChart>
      <c:catAx>
        <c:axId val="2089532632"/>
        <c:scaling>
          <c:orientation val="minMax"/>
        </c:scaling>
        <c:delete val="0"/>
        <c:axPos val="b"/>
        <c:numFmt formatCode="General" sourceLinked="1"/>
        <c:majorTickMark val="out"/>
        <c:minorTickMark val="none"/>
        <c:tickLblPos val="nextTo"/>
        <c:txPr>
          <a:bodyPr/>
          <a:lstStyle/>
          <a:p>
            <a:pPr>
              <a:defRPr sz="1600">
                <a:latin typeface="Arial Narrow"/>
              </a:defRPr>
            </a:pPr>
            <a:endParaRPr lang="es-ES"/>
          </a:p>
        </c:txPr>
        <c:crossAx val="2089535768"/>
        <c:crosses val="autoZero"/>
        <c:auto val="1"/>
        <c:lblAlgn val="ctr"/>
        <c:lblOffset val="100"/>
        <c:noMultiLvlLbl val="0"/>
      </c:catAx>
      <c:valAx>
        <c:axId val="2089535768"/>
        <c:scaling>
          <c:orientation val="minMax"/>
        </c:scaling>
        <c:delete val="0"/>
        <c:axPos val="l"/>
        <c:majorGridlines/>
        <c:numFmt formatCode="0%" sourceLinked="1"/>
        <c:majorTickMark val="out"/>
        <c:minorTickMark val="none"/>
        <c:tickLblPos val="nextTo"/>
        <c:txPr>
          <a:bodyPr/>
          <a:lstStyle/>
          <a:p>
            <a:pPr>
              <a:defRPr sz="1600" b="1" i="0">
                <a:latin typeface="Arial Narrow"/>
              </a:defRPr>
            </a:pPr>
            <a:endParaRPr lang="es-ES"/>
          </a:p>
        </c:txPr>
        <c:crossAx val="2089532632"/>
        <c:crosses val="autoZero"/>
        <c:crossBetween val="between"/>
      </c:valAx>
    </c:plotArea>
    <c:legend>
      <c:legendPos val="b"/>
      <c:layout/>
      <c:overlay val="0"/>
      <c:txPr>
        <a:bodyPr/>
        <a:lstStyle/>
        <a:p>
          <a:pPr>
            <a:defRPr sz="1600"/>
          </a:pPr>
          <a:endParaRPr lang="es-E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Hoja1!$S$12</c:f>
              <c:strCache>
                <c:ptCount val="1"/>
                <c:pt idx="0">
                  <c:v>U.S.</c:v>
                </c:pt>
              </c:strCache>
            </c:strRef>
          </c:tx>
          <c:marker>
            <c:symbol val="none"/>
          </c:marker>
          <c:cat>
            <c:numRef>
              <c:f>Hoja1!$R$13:$R$126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Hoja1!$S$13:$S$126</c:f>
              <c:numCache>
                <c:formatCode>0%</c:formatCode>
                <c:ptCount val="11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0.1</c:v>
                </c:pt>
                <c:pt idx="17">
                  <c:v>0.16667</c:v>
                </c:pt>
                <c:pt idx="18">
                  <c:v>0.25</c:v>
                </c:pt>
                <c:pt idx="19">
                  <c:v>0.25</c:v>
                </c:pt>
                <c:pt idx="20">
                  <c:v>0.25</c:v>
                </c:pt>
                <c:pt idx="21">
                  <c:v>0.25</c:v>
                </c:pt>
                <c:pt idx="22">
                  <c:v>0.25</c:v>
                </c:pt>
                <c:pt idx="23">
                  <c:v>0.25</c:v>
                </c:pt>
                <c:pt idx="24">
                  <c:v>0.3375</c:v>
                </c:pt>
                <c:pt idx="25">
                  <c:v>0.4</c:v>
                </c:pt>
                <c:pt idx="26">
                  <c:v>0.2333</c:v>
                </c:pt>
                <c:pt idx="27">
                  <c:v>0.2</c:v>
                </c:pt>
                <c:pt idx="28">
                  <c:v>0.2</c:v>
                </c:pt>
                <c:pt idx="29">
                  <c:v>0.2</c:v>
                </c:pt>
                <c:pt idx="30">
                  <c:v>0.2</c:v>
                </c:pt>
                <c:pt idx="31">
                  <c:v>0.2</c:v>
                </c:pt>
                <c:pt idx="32">
                  <c:v>0.34583</c:v>
                </c:pt>
                <c:pt idx="33">
                  <c:v>0.45</c:v>
                </c:pt>
                <c:pt idx="34">
                  <c:v>0.54583</c:v>
                </c:pt>
                <c:pt idx="35">
                  <c:v>0.63333</c:v>
                </c:pt>
                <c:pt idx="36">
                  <c:v>0.7</c:v>
                </c:pt>
                <c:pt idx="37">
                  <c:v>0.7</c:v>
                </c:pt>
                <c:pt idx="38">
                  <c:v>0.7</c:v>
                </c:pt>
                <c:pt idx="39">
                  <c:v>0.7</c:v>
                </c:pt>
                <c:pt idx="40">
                  <c:v>0.735</c:v>
                </c:pt>
                <c:pt idx="41">
                  <c:v>0.77</c:v>
                </c:pt>
                <c:pt idx="42">
                  <c:v>0.77</c:v>
                </c:pt>
                <c:pt idx="43">
                  <c:v>0.77</c:v>
                </c:pt>
                <c:pt idx="44">
                  <c:v>0.77</c:v>
                </c:pt>
                <c:pt idx="45">
                  <c:v>0.77</c:v>
                </c:pt>
                <c:pt idx="46">
                  <c:v>0.77</c:v>
                </c:pt>
                <c:pt idx="47">
                  <c:v>0.77</c:v>
                </c:pt>
                <c:pt idx="48">
                  <c:v>0.77</c:v>
                </c:pt>
                <c:pt idx="49">
                  <c:v>0.77</c:v>
                </c:pt>
                <c:pt idx="50">
                  <c:v>0.77</c:v>
                </c:pt>
                <c:pt idx="51">
                  <c:v>0.77</c:v>
                </c:pt>
                <c:pt idx="52">
                  <c:v>0.77</c:v>
                </c:pt>
                <c:pt idx="53">
                  <c:v>0.77</c:v>
                </c:pt>
                <c:pt idx="54">
                  <c:v>0.77</c:v>
                </c:pt>
                <c:pt idx="55">
                  <c:v>0.77</c:v>
                </c:pt>
                <c:pt idx="56">
                  <c:v>0.77</c:v>
                </c:pt>
                <c:pt idx="57">
                  <c:v>0.77</c:v>
                </c:pt>
                <c:pt idx="58">
                  <c:v>0.77</c:v>
                </c:pt>
                <c:pt idx="59">
                  <c:v>0.77</c:v>
                </c:pt>
                <c:pt idx="60">
                  <c:v>0.77</c:v>
                </c:pt>
                <c:pt idx="61">
                  <c:v>0.77</c:v>
                </c:pt>
                <c:pt idx="62">
                  <c:v>0.77</c:v>
                </c:pt>
                <c:pt idx="63">
                  <c:v>0.77</c:v>
                </c:pt>
                <c:pt idx="64">
                  <c:v>0.77</c:v>
                </c:pt>
                <c:pt idx="65">
                  <c:v>0.77</c:v>
                </c:pt>
                <c:pt idx="66">
                  <c:v>0.77</c:v>
                </c:pt>
                <c:pt idx="67">
                  <c:v>0.77</c:v>
                </c:pt>
                <c:pt idx="68">
                  <c:v>0.77</c:v>
                </c:pt>
                <c:pt idx="69">
                  <c:v>0.77</c:v>
                </c:pt>
                <c:pt idx="70">
                  <c:v>0.77</c:v>
                </c:pt>
                <c:pt idx="71">
                  <c:v>0.77</c:v>
                </c:pt>
                <c:pt idx="72">
                  <c:v>0.77</c:v>
                </c:pt>
                <c:pt idx="73">
                  <c:v>0.77</c:v>
                </c:pt>
                <c:pt idx="74">
                  <c:v>0.77</c:v>
                </c:pt>
                <c:pt idx="75">
                  <c:v>0.77</c:v>
                </c:pt>
                <c:pt idx="76">
                  <c:v>0.77</c:v>
                </c:pt>
                <c:pt idx="77">
                  <c:v>0.7</c:v>
                </c:pt>
                <c:pt idx="78">
                  <c:v>0.7</c:v>
                </c:pt>
                <c:pt idx="79">
                  <c:v>0.7</c:v>
                </c:pt>
                <c:pt idx="80">
                  <c:v>0.7</c:v>
                </c:pt>
                <c:pt idx="81">
                  <c:v>0.7</c:v>
                </c:pt>
                <c:pt idx="82">
                  <c:v>0.65</c:v>
                </c:pt>
                <c:pt idx="83">
                  <c:v>0.6</c:v>
                </c:pt>
                <c:pt idx="84">
                  <c:v>0.55</c:v>
                </c:pt>
                <c:pt idx="85">
                  <c:v>0.55</c:v>
                </c:pt>
                <c:pt idx="86">
                  <c:v>0.55</c:v>
                </c:pt>
                <c:pt idx="87">
                  <c:v>0.55</c:v>
                </c:pt>
                <c:pt idx="88">
                  <c:v>0.55</c:v>
                </c:pt>
                <c:pt idx="89">
                  <c:v>0.55</c:v>
                </c:pt>
                <c:pt idx="90">
                  <c:v>0.55</c:v>
                </c:pt>
                <c:pt idx="91">
                  <c:v>0.55</c:v>
                </c:pt>
                <c:pt idx="92">
                  <c:v>0.55</c:v>
                </c:pt>
                <c:pt idx="93">
                  <c:v>0.55</c:v>
                </c:pt>
                <c:pt idx="94">
                  <c:v>0.55</c:v>
                </c:pt>
                <c:pt idx="95">
                  <c:v>0.55</c:v>
                </c:pt>
                <c:pt idx="96">
                  <c:v>0.55</c:v>
                </c:pt>
                <c:pt idx="97">
                  <c:v>0.55</c:v>
                </c:pt>
                <c:pt idx="98">
                  <c:v>0.55</c:v>
                </c:pt>
                <c:pt idx="99">
                  <c:v>0.55</c:v>
                </c:pt>
                <c:pt idx="100">
                  <c:v>0.55</c:v>
                </c:pt>
                <c:pt idx="101">
                  <c:v>0.55</c:v>
                </c:pt>
                <c:pt idx="102">
                  <c:v>0.5</c:v>
                </c:pt>
                <c:pt idx="103">
                  <c:v>0.49</c:v>
                </c:pt>
                <c:pt idx="104">
                  <c:v>0.48</c:v>
                </c:pt>
                <c:pt idx="105">
                  <c:v>0.47</c:v>
                </c:pt>
                <c:pt idx="106">
                  <c:v>0.46</c:v>
                </c:pt>
                <c:pt idx="107">
                  <c:v>0.45</c:v>
                </c:pt>
                <c:pt idx="108">
                  <c:v>0.45</c:v>
                </c:pt>
                <c:pt idx="109">
                  <c:v>0.45</c:v>
                </c:pt>
                <c:pt idx="110">
                  <c:v>0.35</c:v>
                </c:pt>
                <c:pt idx="111">
                  <c:v>0.35</c:v>
                </c:pt>
                <c:pt idx="112">
                  <c:v>0.35</c:v>
                </c:pt>
                <c:pt idx="113">
                  <c:v>0.35</c:v>
                </c:pt>
              </c:numCache>
            </c:numRef>
          </c:val>
          <c:smooth val="0"/>
        </c:ser>
        <c:ser>
          <c:idx val="1"/>
          <c:order val="1"/>
          <c:tx>
            <c:strRef>
              <c:f>Hoja1!$T$12</c:f>
              <c:strCache>
                <c:ptCount val="1"/>
                <c:pt idx="0">
                  <c:v>U.K.</c:v>
                </c:pt>
              </c:strCache>
            </c:strRef>
          </c:tx>
          <c:marker>
            <c:symbol val="none"/>
          </c:marker>
          <c:cat>
            <c:numRef>
              <c:f>Hoja1!$R$13:$R$126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Hoja1!$T$13:$T$126</c:f>
              <c:numCache>
                <c:formatCode>0%</c:formatCode>
                <c:ptCount val="11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0.75</c:v>
                </c:pt>
                <c:pt idx="68">
                  <c:v>0.75</c:v>
                </c:pt>
                <c:pt idx="69">
                  <c:v>0.75</c:v>
                </c:pt>
                <c:pt idx="70">
                  <c:v>0.75</c:v>
                </c:pt>
                <c:pt idx="71">
                  <c:v>0.75</c:v>
                </c:pt>
                <c:pt idx="72">
                  <c:v>0.75</c:v>
                </c:pt>
                <c:pt idx="73">
                  <c:v>0.75</c:v>
                </c:pt>
                <c:pt idx="74">
                  <c:v>0.75</c:v>
                </c:pt>
                <c:pt idx="75">
                  <c:v>0.75</c:v>
                </c:pt>
                <c:pt idx="76">
                  <c:v>0.6</c:v>
                </c:pt>
                <c:pt idx="77">
                  <c:v>0.6</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numCache>
            </c:numRef>
          </c:val>
          <c:smooth val="0"/>
        </c:ser>
        <c:ser>
          <c:idx val="2"/>
          <c:order val="2"/>
          <c:tx>
            <c:strRef>
              <c:f>Hoja1!$U$12</c:f>
              <c:strCache>
                <c:ptCount val="1"/>
                <c:pt idx="0">
                  <c:v>Germany</c:v>
                </c:pt>
              </c:strCache>
            </c:strRef>
          </c:tx>
          <c:marker>
            <c:symbol val="none"/>
          </c:marker>
          <c:cat>
            <c:numRef>
              <c:f>Hoja1!$R$13:$R$126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Hoja1!$U$13:$U$126</c:f>
              <c:numCache>
                <c:formatCode>0%</c:formatCode>
                <c:ptCount val="11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0.35</c:v>
                </c:pt>
                <c:pt idx="20">
                  <c:v>0.35</c:v>
                </c:pt>
                <c:pt idx="21">
                  <c:v>0.35</c:v>
                </c:pt>
                <c:pt idx="22">
                  <c:v>0.15</c:v>
                </c:pt>
                <c:pt idx="23">
                  <c:v>0.15</c:v>
                </c:pt>
                <c:pt idx="24">
                  <c:v>0.15</c:v>
                </c:pt>
                <c:pt idx="25">
                  <c:v>0.15</c:v>
                </c:pt>
                <c:pt idx="26">
                  <c:v>0.15</c:v>
                </c:pt>
                <c:pt idx="27">
                  <c:v>0.15</c:v>
                </c:pt>
                <c:pt idx="28">
                  <c:v>0.15</c:v>
                </c:pt>
                <c:pt idx="29">
                  <c:v>0.15</c:v>
                </c:pt>
                <c:pt idx="30">
                  <c:v>0.15</c:v>
                </c:pt>
                <c:pt idx="31">
                  <c:v>0.15</c:v>
                </c:pt>
                <c:pt idx="32">
                  <c:v>0.15</c:v>
                </c:pt>
                <c:pt idx="33">
                  <c:v>0.15</c:v>
                </c:pt>
                <c:pt idx="34">
                  <c:v>0.15</c:v>
                </c:pt>
                <c:pt idx="35">
                  <c:v>0.15</c:v>
                </c:pt>
                <c:pt idx="36">
                  <c:v>0.15</c:v>
                </c:pt>
                <c:pt idx="37">
                  <c:v>0.15</c:v>
                </c:pt>
                <c:pt idx="38">
                  <c:v>0.15</c:v>
                </c:pt>
                <c:pt idx="39">
                  <c:v>0.15</c:v>
                </c:pt>
                <c:pt idx="40">
                  <c:v>0.15</c:v>
                </c:pt>
                <c:pt idx="41">
                  <c:v>0.15</c:v>
                </c:pt>
                <c:pt idx="42">
                  <c:v>0.15</c:v>
                </c:pt>
                <c:pt idx="43">
                  <c:v>0.15</c:v>
                </c:pt>
                <c:pt idx="44">
                  <c:v>0.15</c:v>
                </c:pt>
                <c:pt idx="45">
                  <c:v>0.15</c:v>
                </c:pt>
                <c:pt idx="46">
                  <c:v>0.6</c:v>
                </c:pt>
                <c:pt idx="47">
                  <c:v>0.6</c:v>
                </c:pt>
                <c:pt idx="48">
                  <c:v>0.6</c:v>
                </c:pt>
                <c:pt idx="49">
                  <c:v>0.38</c:v>
                </c:pt>
                <c:pt idx="50">
                  <c:v>0.38</c:v>
                </c:pt>
                <c:pt idx="51">
                  <c:v>0.38</c:v>
                </c:pt>
                <c:pt idx="52">
                  <c:v>0.38</c:v>
                </c:pt>
                <c:pt idx="53">
                  <c:v>0.38</c:v>
                </c:pt>
                <c:pt idx="54">
                  <c:v>0.15</c:v>
                </c:pt>
                <c:pt idx="55">
                  <c:v>0.15</c:v>
                </c:pt>
                <c:pt idx="56">
                  <c:v>0.15</c:v>
                </c:pt>
                <c:pt idx="57">
                  <c:v>0.15</c:v>
                </c:pt>
                <c:pt idx="58">
                  <c:v>0.15</c:v>
                </c:pt>
                <c:pt idx="59">
                  <c:v>0.15</c:v>
                </c:pt>
                <c:pt idx="60">
                  <c:v>0.15</c:v>
                </c:pt>
                <c:pt idx="61">
                  <c:v>0.15</c:v>
                </c:pt>
                <c:pt idx="62">
                  <c:v>0.15</c:v>
                </c:pt>
                <c:pt idx="63">
                  <c:v>0.15</c:v>
                </c:pt>
                <c:pt idx="64">
                  <c:v>0.15</c:v>
                </c:pt>
                <c:pt idx="65">
                  <c:v>0.15</c:v>
                </c:pt>
                <c:pt idx="66">
                  <c:v>0.15</c:v>
                </c:pt>
                <c:pt idx="67">
                  <c:v>0.15</c:v>
                </c:pt>
                <c:pt idx="68">
                  <c:v>0.15</c:v>
                </c:pt>
                <c:pt idx="69">
                  <c:v>0.15</c:v>
                </c:pt>
                <c:pt idx="70">
                  <c:v>0.15</c:v>
                </c:pt>
                <c:pt idx="71">
                  <c:v>0.15</c:v>
                </c:pt>
                <c:pt idx="72">
                  <c:v>0.15</c:v>
                </c:pt>
                <c:pt idx="73">
                  <c:v>0.15</c:v>
                </c:pt>
                <c:pt idx="74">
                  <c:v>0.35</c:v>
                </c:pt>
                <c:pt idx="75">
                  <c:v>0.35</c:v>
                </c:pt>
                <c:pt idx="76">
                  <c:v>0.35</c:v>
                </c:pt>
                <c:pt idx="77">
                  <c:v>0.35</c:v>
                </c:pt>
                <c:pt idx="78">
                  <c:v>0.35</c:v>
                </c:pt>
                <c:pt idx="79">
                  <c:v>0.35</c:v>
                </c:pt>
                <c:pt idx="80">
                  <c:v>0.35</c:v>
                </c:pt>
                <c:pt idx="81">
                  <c:v>0.35</c:v>
                </c:pt>
                <c:pt idx="82">
                  <c:v>0.35</c:v>
                </c:pt>
                <c:pt idx="83">
                  <c:v>0.35</c:v>
                </c:pt>
                <c:pt idx="84">
                  <c:v>0.35</c:v>
                </c:pt>
                <c:pt idx="85">
                  <c:v>0.35</c:v>
                </c:pt>
                <c:pt idx="86">
                  <c:v>0.35</c:v>
                </c:pt>
                <c:pt idx="87">
                  <c:v>0.35</c:v>
                </c:pt>
                <c:pt idx="88">
                  <c:v>0.35</c:v>
                </c:pt>
                <c:pt idx="89">
                  <c:v>0.35</c:v>
                </c:pt>
                <c:pt idx="90">
                  <c:v>0.35</c:v>
                </c:pt>
                <c:pt idx="91">
                  <c:v>0.35</c:v>
                </c:pt>
                <c:pt idx="92">
                  <c:v>0.35</c:v>
                </c:pt>
                <c:pt idx="93">
                  <c:v>0.35</c:v>
                </c:pt>
                <c:pt idx="94">
                  <c:v>0.35</c:v>
                </c:pt>
                <c:pt idx="95">
                  <c:v>0.35</c:v>
                </c:pt>
                <c:pt idx="96">
                  <c:v>0.3</c:v>
                </c:pt>
                <c:pt idx="97">
                  <c:v>0.3</c:v>
                </c:pt>
                <c:pt idx="98">
                  <c:v>0.3</c:v>
                </c:pt>
                <c:pt idx="99">
                  <c:v>0.3</c:v>
                </c:pt>
                <c:pt idx="100">
                  <c:v>0.3</c:v>
                </c:pt>
                <c:pt idx="101">
                  <c:v>0.3</c:v>
                </c:pt>
                <c:pt idx="102">
                  <c:v>0.3</c:v>
                </c:pt>
                <c:pt idx="103">
                  <c:v>0.3</c:v>
                </c:pt>
                <c:pt idx="104">
                  <c:v>0.3</c:v>
                </c:pt>
                <c:pt idx="105">
                  <c:v>0.3</c:v>
                </c:pt>
                <c:pt idx="106">
                  <c:v>0.3</c:v>
                </c:pt>
                <c:pt idx="107">
                  <c:v>0.3</c:v>
                </c:pt>
                <c:pt idx="108">
                  <c:v>0.3</c:v>
                </c:pt>
                <c:pt idx="109">
                  <c:v>0.3</c:v>
                </c:pt>
                <c:pt idx="110">
                  <c:v>0.3</c:v>
                </c:pt>
                <c:pt idx="111">
                  <c:v>0.3</c:v>
                </c:pt>
                <c:pt idx="112">
                  <c:v>0.3</c:v>
                </c:pt>
                <c:pt idx="113">
                  <c:v>0.3</c:v>
                </c:pt>
              </c:numCache>
            </c:numRef>
          </c:val>
          <c:smooth val="0"/>
        </c:ser>
        <c:ser>
          <c:idx val="3"/>
          <c:order val="3"/>
          <c:tx>
            <c:strRef>
              <c:f>Hoja1!$V$12</c:f>
              <c:strCache>
                <c:ptCount val="1"/>
                <c:pt idx="0">
                  <c:v>France</c:v>
                </c:pt>
              </c:strCache>
            </c:strRef>
          </c:tx>
          <c:marker>
            <c:symbol val="none"/>
          </c:marker>
          <c:cat>
            <c:numRef>
              <c:f>Hoja1!$R$13:$R$126</c:f>
              <c:numCache>
                <c:formatCode>General</c:formatCode>
                <c:ptCount val="114"/>
                <c:pt idx="0">
                  <c:v>1900.0</c:v>
                </c:pt>
                <c:pt idx="1">
                  <c:v>1901.0</c:v>
                </c:pt>
                <c:pt idx="2">
                  <c:v>1902.0</c:v>
                </c:pt>
                <c:pt idx="3">
                  <c:v>1903.0</c:v>
                </c:pt>
                <c:pt idx="4">
                  <c:v>1904.0</c:v>
                </c:pt>
                <c:pt idx="5">
                  <c:v>1905.0</c:v>
                </c:pt>
                <c:pt idx="6">
                  <c:v>1906.0</c:v>
                </c:pt>
                <c:pt idx="7">
                  <c:v>1907.0</c:v>
                </c:pt>
                <c:pt idx="8">
                  <c:v>1908.0</c:v>
                </c:pt>
                <c:pt idx="9">
                  <c:v>1909.0</c:v>
                </c:pt>
                <c:pt idx="10">
                  <c:v>1910.0</c:v>
                </c:pt>
                <c:pt idx="11">
                  <c:v>1911.0</c:v>
                </c:pt>
                <c:pt idx="12">
                  <c:v>1912.0</c:v>
                </c:pt>
                <c:pt idx="13">
                  <c:v>1913.0</c:v>
                </c:pt>
                <c:pt idx="14">
                  <c:v>1914.0</c:v>
                </c:pt>
                <c:pt idx="15">
                  <c:v>1915.0</c:v>
                </c:pt>
                <c:pt idx="16">
                  <c:v>1916.0</c:v>
                </c:pt>
                <c:pt idx="17">
                  <c:v>1917.0</c:v>
                </c:pt>
                <c:pt idx="18">
                  <c:v>1918.0</c:v>
                </c:pt>
                <c:pt idx="19">
                  <c:v>1919.0</c:v>
                </c:pt>
                <c:pt idx="20">
                  <c:v>1920.0</c:v>
                </c:pt>
                <c:pt idx="21">
                  <c:v>1921.0</c:v>
                </c:pt>
                <c:pt idx="22">
                  <c:v>1922.0</c:v>
                </c:pt>
                <c:pt idx="23">
                  <c:v>1923.0</c:v>
                </c:pt>
                <c:pt idx="24">
                  <c:v>1924.0</c:v>
                </c:pt>
                <c:pt idx="25">
                  <c:v>1925.0</c:v>
                </c:pt>
                <c:pt idx="26">
                  <c:v>1926.0</c:v>
                </c:pt>
                <c:pt idx="27">
                  <c:v>1927.0</c:v>
                </c:pt>
                <c:pt idx="28">
                  <c:v>1928.0</c:v>
                </c:pt>
                <c:pt idx="29">
                  <c:v>1929.0</c:v>
                </c:pt>
                <c:pt idx="30">
                  <c:v>1930.0</c:v>
                </c:pt>
                <c:pt idx="31">
                  <c:v>1931.0</c:v>
                </c:pt>
                <c:pt idx="32">
                  <c:v>1932.0</c:v>
                </c:pt>
                <c:pt idx="33">
                  <c:v>1933.0</c:v>
                </c:pt>
                <c:pt idx="34">
                  <c:v>1934.0</c:v>
                </c:pt>
                <c:pt idx="35">
                  <c:v>1935.0</c:v>
                </c:pt>
                <c:pt idx="36">
                  <c:v>1936.0</c:v>
                </c:pt>
                <c:pt idx="37">
                  <c:v>1937.0</c:v>
                </c:pt>
                <c:pt idx="38">
                  <c:v>1938.0</c:v>
                </c:pt>
                <c:pt idx="39">
                  <c:v>1939.0</c:v>
                </c:pt>
                <c:pt idx="40">
                  <c:v>1940.0</c:v>
                </c:pt>
                <c:pt idx="41">
                  <c:v>1941.0</c:v>
                </c:pt>
                <c:pt idx="42">
                  <c:v>1942.0</c:v>
                </c:pt>
                <c:pt idx="43">
                  <c:v>1943.0</c:v>
                </c:pt>
                <c:pt idx="44">
                  <c:v>1944.0</c:v>
                </c:pt>
                <c:pt idx="45">
                  <c:v>1945.0</c:v>
                </c:pt>
                <c:pt idx="46">
                  <c:v>1946.0</c:v>
                </c:pt>
                <c:pt idx="47">
                  <c:v>1947.0</c:v>
                </c:pt>
                <c:pt idx="48">
                  <c:v>1948.0</c:v>
                </c:pt>
                <c:pt idx="49">
                  <c:v>1949.0</c:v>
                </c:pt>
                <c:pt idx="50">
                  <c:v>1950.0</c:v>
                </c:pt>
                <c:pt idx="51">
                  <c:v>1951.0</c:v>
                </c:pt>
                <c:pt idx="52">
                  <c:v>1952.0</c:v>
                </c:pt>
                <c:pt idx="53">
                  <c:v>1953.0</c:v>
                </c:pt>
                <c:pt idx="54">
                  <c:v>1954.0</c:v>
                </c:pt>
                <c:pt idx="55">
                  <c:v>1955.0</c:v>
                </c:pt>
                <c:pt idx="56">
                  <c:v>1956.0</c:v>
                </c:pt>
                <c:pt idx="57">
                  <c:v>1957.0</c:v>
                </c:pt>
                <c:pt idx="58">
                  <c:v>1958.0</c:v>
                </c:pt>
                <c:pt idx="59">
                  <c:v>1959.0</c:v>
                </c:pt>
                <c:pt idx="60">
                  <c:v>1960.0</c:v>
                </c:pt>
                <c:pt idx="61">
                  <c:v>1961.0</c:v>
                </c:pt>
                <c:pt idx="62">
                  <c:v>1962.0</c:v>
                </c:pt>
                <c:pt idx="63">
                  <c:v>1963.0</c:v>
                </c:pt>
                <c:pt idx="64">
                  <c:v>1964.0</c:v>
                </c:pt>
                <c:pt idx="65">
                  <c:v>1965.0</c:v>
                </c:pt>
                <c:pt idx="66">
                  <c:v>1966.0</c:v>
                </c:pt>
                <c:pt idx="67">
                  <c:v>1967.0</c:v>
                </c:pt>
                <c:pt idx="68">
                  <c:v>1968.0</c:v>
                </c:pt>
                <c:pt idx="69">
                  <c:v>1969.0</c:v>
                </c:pt>
                <c:pt idx="70">
                  <c:v>1970.0</c:v>
                </c:pt>
                <c:pt idx="71">
                  <c:v>1971.0</c:v>
                </c:pt>
                <c:pt idx="72">
                  <c:v>1972.0</c:v>
                </c:pt>
                <c:pt idx="73">
                  <c:v>1973.0</c:v>
                </c:pt>
                <c:pt idx="74">
                  <c:v>1974.0</c:v>
                </c:pt>
                <c:pt idx="75">
                  <c:v>1975.0</c:v>
                </c:pt>
                <c:pt idx="76">
                  <c:v>1976.0</c:v>
                </c:pt>
                <c:pt idx="77">
                  <c:v>1977.0</c:v>
                </c:pt>
                <c:pt idx="78">
                  <c:v>1978.0</c:v>
                </c:pt>
                <c:pt idx="79">
                  <c:v>1979.0</c:v>
                </c:pt>
                <c:pt idx="80">
                  <c:v>1980.0</c:v>
                </c:pt>
                <c:pt idx="81">
                  <c:v>1981.0</c:v>
                </c:pt>
                <c:pt idx="82">
                  <c:v>1982.0</c:v>
                </c:pt>
                <c:pt idx="83">
                  <c:v>1983.0</c:v>
                </c:pt>
                <c:pt idx="84">
                  <c:v>1984.0</c:v>
                </c:pt>
                <c:pt idx="85">
                  <c:v>1985.0</c:v>
                </c:pt>
                <c:pt idx="86">
                  <c:v>1986.0</c:v>
                </c:pt>
                <c:pt idx="87">
                  <c:v>1987.0</c:v>
                </c:pt>
                <c:pt idx="88">
                  <c:v>1988.0</c:v>
                </c:pt>
                <c:pt idx="89">
                  <c:v>1989.0</c:v>
                </c:pt>
                <c:pt idx="90">
                  <c:v>1990.0</c:v>
                </c:pt>
                <c:pt idx="91">
                  <c:v>1991.0</c:v>
                </c:pt>
                <c:pt idx="92">
                  <c:v>1992.0</c:v>
                </c:pt>
                <c:pt idx="93">
                  <c:v>1993.0</c:v>
                </c:pt>
                <c:pt idx="94">
                  <c:v>1994.0</c:v>
                </c:pt>
                <c:pt idx="95">
                  <c:v>1995.0</c:v>
                </c:pt>
                <c:pt idx="96">
                  <c:v>1996.0</c:v>
                </c:pt>
                <c:pt idx="97">
                  <c:v>1997.0</c:v>
                </c:pt>
                <c:pt idx="98">
                  <c:v>1998.0</c:v>
                </c:pt>
                <c:pt idx="99">
                  <c:v>1999.0</c:v>
                </c:pt>
                <c:pt idx="100">
                  <c:v>2000.0</c:v>
                </c:pt>
                <c:pt idx="101">
                  <c:v>2001.0</c:v>
                </c:pt>
                <c:pt idx="102">
                  <c:v>2002.0</c:v>
                </c:pt>
                <c:pt idx="103">
                  <c:v>2003.0</c:v>
                </c:pt>
                <c:pt idx="104">
                  <c:v>2004.0</c:v>
                </c:pt>
                <c:pt idx="105">
                  <c:v>2005.0</c:v>
                </c:pt>
                <c:pt idx="106">
                  <c:v>2006.0</c:v>
                </c:pt>
                <c:pt idx="107">
                  <c:v>2007.0</c:v>
                </c:pt>
                <c:pt idx="108">
                  <c:v>2008.0</c:v>
                </c:pt>
                <c:pt idx="109">
                  <c:v>2009.0</c:v>
                </c:pt>
                <c:pt idx="110">
                  <c:v>2010.0</c:v>
                </c:pt>
                <c:pt idx="111">
                  <c:v>2011.0</c:v>
                </c:pt>
                <c:pt idx="112">
                  <c:v>2012.0</c:v>
                </c:pt>
                <c:pt idx="113">
                  <c:v>2013.0</c:v>
                </c:pt>
              </c:numCache>
            </c:numRef>
          </c:cat>
          <c:val>
            <c:numRef>
              <c:f>Hoja1!$V$13:$V$126</c:f>
              <c:numCache>
                <c:formatCode>0%</c:formatCode>
                <c:ptCount val="114"/>
                <c:pt idx="0">
                  <c:v>0.02</c:v>
                </c:pt>
                <c:pt idx="1">
                  <c:v>0.05</c:v>
                </c:pt>
                <c:pt idx="2">
                  <c:v>0.05</c:v>
                </c:pt>
                <c:pt idx="3">
                  <c:v>0.05</c:v>
                </c:pt>
                <c:pt idx="4">
                  <c:v>0.05</c:v>
                </c:pt>
                <c:pt idx="5">
                  <c:v>0.05</c:v>
                </c:pt>
                <c:pt idx="6">
                  <c:v>0.05</c:v>
                </c:pt>
                <c:pt idx="7">
                  <c:v>0.05</c:v>
                </c:pt>
                <c:pt idx="8">
                  <c:v>0.05</c:v>
                </c:pt>
                <c:pt idx="9">
                  <c:v>0.05</c:v>
                </c:pt>
                <c:pt idx="10">
                  <c:v>0.065</c:v>
                </c:pt>
                <c:pt idx="11">
                  <c:v>0.065</c:v>
                </c:pt>
                <c:pt idx="12">
                  <c:v>0.065</c:v>
                </c:pt>
                <c:pt idx="13">
                  <c:v>0.065</c:v>
                </c:pt>
                <c:pt idx="14">
                  <c:v>0.065</c:v>
                </c:pt>
                <c:pt idx="15">
                  <c:v>0.065</c:v>
                </c:pt>
                <c:pt idx="16">
                  <c:v>0.065</c:v>
                </c:pt>
                <c:pt idx="17">
                  <c:v>0.18</c:v>
                </c:pt>
                <c:pt idx="18">
                  <c:v>0.18</c:v>
                </c:pt>
                <c:pt idx="19">
                  <c:v>0.18</c:v>
                </c:pt>
                <c:pt idx="20">
                  <c:v>0.29</c:v>
                </c:pt>
                <c:pt idx="21">
                  <c:v>0.29</c:v>
                </c:pt>
                <c:pt idx="22">
                  <c:v>0.29</c:v>
                </c:pt>
                <c:pt idx="23">
                  <c:v>0.29</c:v>
                </c:pt>
                <c:pt idx="24">
                  <c:v>0.29</c:v>
                </c:pt>
                <c:pt idx="25">
                  <c:v>0.29</c:v>
                </c:pt>
                <c:pt idx="26">
                  <c:v>0.29</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0.15</c:v>
                </c:pt>
                <c:pt idx="60">
                  <c:v>0.15</c:v>
                </c:pt>
                <c:pt idx="61">
                  <c:v>0.15</c:v>
                </c:pt>
                <c:pt idx="62">
                  <c:v>0.15</c:v>
                </c:pt>
                <c:pt idx="63">
                  <c:v>0.15</c:v>
                </c:pt>
                <c:pt idx="64">
                  <c:v>0.15</c:v>
                </c:pt>
                <c:pt idx="65">
                  <c:v>0.15</c:v>
                </c:pt>
                <c:pt idx="66">
                  <c:v>0.15</c:v>
                </c:pt>
                <c:pt idx="67">
                  <c:v>0.15</c:v>
                </c:pt>
                <c:pt idx="68">
                  <c:v>0.15</c:v>
                </c:pt>
                <c:pt idx="69">
                  <c:v>0.2</c:v>
                </c:pt>
                <c:pt idx="70">
                  <c:v>0.2</c:v>
                </c:pt>
                <c:pt idx="71">
                  <c:v>0.2</c:v>
                </c:pt>
                <c:pt idx="72">
                  <c:v>0.2</c:v>
                </c:pt>
                <c:pt idx="73">
                  <c:v>0.2</c:v>
                </c:pt>
                <c:pt idx="74">
                  <c:v>0.2</c:v>
                </c:pt>
                <c:pt idx="75">
                  <c:v>0.2</c:v>
                </c:pt>
                <c:pt idx="76">
                  <c:v>0.2</c:v>
                </c:pt>
                <c:pt idx="77">
                  <c:v>0.2</c:v>
                </c:pt>
                <c:pt idx="78">
                  <c:v>0.2</c:v>
                </c:pt>
                <c:pt idx="79">
                  <c:v>0.2</c:v>
                </c:pt>
                <c:pt idx="80">
                  <c:v>0.2</c:v>
                </c:pt>
                <c:pt idx="81">
                  <c:v>0.2</c:v>
                </c:pt>
                <c:pt idx="82">
                  <c:v>0.2</c:v>
                </c:pt>
                <c:pt idx="83">
                  <c:v>0.2</c:v>
                </c:pt>
                <c:pt idx="84">
                  <c:v>0.4</c:v>
                </c:pt>
                <c:pt idx="85">
                  <c:v>0.4</c:v>
                </c:pt>
                <c:pt idx="86">
                  <c:v>0.4</c:v>
                </c:pt>
                <c:pt idx="87">
                  <c:v>0.4</c:v>
                </c:pt>
                <c:pt idx="88">
                  <c:v>0.4</c:v>
                </c:pt>
                <c:pt idx="89">
                  <c:v>0.4</c:v>
                </c:pt>
                <c:pt idx="90">
                  <c:v>0.4</c:v>
                </c:pt>
                <c:pt idx="91">
                  <c:v>0.4</c:v>
                </c:pt>
                <c:pt idx="92">
                  <c:v>0.4</c:v>
                </c:pt>
                <c:pt idx="93">
                  <c:v>0.4</c:v>
                </c:pt>
                <c:pt idx="94">
                  <c:v>0.4</c:v>
                </c:pt>
                <c:pt idx="95">
                  <c:v>0.4</c:v>
                </c:pt>
                <c:pt idx="96">
                  <c:v>0.4</c:v>
                </c:pt>
                <c:pt idx="97">
                  <c:v>0.4</c:v>
                </c:pt>
                <c:pt idx="98">
                  <c:v>0.4</c:v>
                </c:pt>
                <c:pt idx="99">
                  <c:v>0.4</c:v>
                </c:pt>
                <c:pt idx="100">
                  <c:v>0.4</c:v>
                </c:pt>
                <c:pt idx="101">
                  <c:v>0.4</c:v>
                </c:pt>
                <c:pt idx="102">
                  <c:v>0.4</c:v>
                </c:pt>
                <c:pt idx="103">
                  <c:v>0.4</c:v>
                </c:pt>
                <c:pt idx="104">
                  <c:v>0.4</c:v>
                </c:pt>
                <c:pt idx="105">
                  <c:v>0.4</c:v>
                </c:pt>
                <c:pt idx="106">
                  <c:v>0.4</c:v>
                </c:pt>
                <c:pt idx="107">
                  <c:v>0.4</c:v>
                </c:pt>
                <c:pt idx="108">
                  <c:v>0.4</c:v>
                </c:pt>
                <c:pt idx="109">
                  <c:v>0.4</c:v>
                </c:pt>
                <c:pt idx="110">
                  <c:v>0.4</c:v>
                </c:pt>
                <c:pt idx="111">
                  <c:v>0.45</c:v>
                </c:pt>
                <c:pt idx="112">
                  <c:v>0.45</c:v>
                </c:pt>
                <c:pt idx="113">
                  <c:v>0.45</c:v>
                </c:pt>
              </c:numCache>
            </c:numRef>
          </c:val>
          <c:smooth val="0"/>
        </c:ser>
        <c:dLbls>
          <c:showLegendKey val="0"/>
          <c:showVal val="0"/>
          <c:showCatName val="0"/>
          <c:showSerName val="0"/>
          <c:showPercent val="0"/>
          <c:showBubbleSize val="0"/>
        </c:dLbls>
        <c:marker val="1"/>
        <c:smooth val="0"/>
        <c:axId val="2059051016"/>
        <c:axId val="2059054248"/>
      </c:lineChart>
      <c:catAx>
        <c:axId val="2059051016"/>
        <c:scaling>
          <c:orientation val="minMax"/>
        </c:scaling>
        <c:delete val="0"/>
        <c:axPos val="b"/>
        <c:numFmt formatCode="General" sourceLinked="1"/>
        <c:majorTickMark val="out"/>
        <c:minorTickMark val="none"/>
        <c:tickLblPos val="nextTo"/>
        <c:txPr>
          <a:bodyPr/>
          <a:lstStyle/>
          <a:p>
            <a:pPr>
              <a:defRPr sz="1400">
                <a:latin typeface="Arial Narrow"/>
              </a:defRPr>
            </a:pPr>
            <a:endParaRPr lang="es-ES"/>
          </a:p>
        </c:txPr>
        <c:crossAx val="2059054248"/>
        <c:crosses val="autoZero"/>
        <c:auto val="1"/>
        <c:lblAlgn val="ctr"/>
        <c:lblOffset val="100"/>
        <c:noMultiLvlLbl val="0"/>
      </c:catAx>
      <c:valAx>
        <c:axId val="2059054248"/>
        <c:scaling>
          <c:orientation val="minMax"/>
        </c:scaling>
        <c:delete val="0"/>
        <c:axPos val="l"/>
        <c:majorGridlines/>
        <c:numFmt formatCode="0%" sourceLinked="1"/>
        <c:majorTickMark val="out"/>
        <c:minorTickMark val="none"/>
        <c:tickLblPos val="nextTo"/>
        <c:txPr>
          <a:bodyPr/>
          <a:lstStyle/>
          <a:p>
            <a:pPr>
              <a:defRPr sz="1600">
                <a:latin typeface="Arial Narrow"/>
              </a:defRPr>
            </a:pPr>
            <a:endParaRPr lang="es-ES"/>
          </a:p>
        </c:txPr>
        <c:crossAx val="2059051016"/>
        <c:crosses val="autoZero"/>
        <c:crossBetween val="between"/>
      </c:valAx>
    </c:plotArea>
    <c:legend>
      <c:legendPos val="b"/>
      <c:layout/>
      <c:overlay val="0"/>
      <c:txPr>
        <a:bodyPr/>
        <a:lstStyle/>
        <a:p>
          <a:pPr>
            <a:defRPr sz="2000">
              <a:latin typeface="Arial Narrow"/>
            </a:defRPr>
          </a:pPr>
          <a:endParaRPr lang="es-E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1600" b="1" i="0" u="none" strike="noStrike" baseline="0">
                <a:solidFill>
                  <a:srgbClr val="000000"/>
                </a:solidFill>
                <a:latin typeface="Arial"/>
                <a:ea typeface="Arial"/>
                <a:cs typeface="Arial"/>
              </a:rPr>
              <a:t>Figure S1.3. Global inequality 0-2012: </a:t>
            </a:r>
          </a:p>
          <a:p>
            <a:pPr>
              <a:defRPr sz="1000" b="0" i="0" u="none" strike="noStrike" baseline="0">
                <a:solidFill>
                  <a:srgbClr val="000000"/>
                </a:solidFill>
                <a:latin typeface="Calibri"/>
                <a:ea typeface="Calibri"/>
                <a:cs typeface="Calibri"/>
              </a:defRPr>
            </a:pPr>
            <a:r>
              <a:rPr lang="en-US" sz="1600" b="1" i="0" u="none" strike="noStrike" baseline="0">
                <a:solidFill>
                  <a:srgbClr val="000000"/>
                </a:solidFill>
                <a:latin typeface="Arial"/>
                <a:ea typeface="Calibri"/>
                <a:cs typeface="Arial"/>
              </a:rPr>
              <a:t>divergence then convergence? </a:t>
            </a:r>
          </a:p>
        </c:rich>
      </c:tx>
      <c:layout>
        <c:manualLayout>
          <c:xMode val="edge"/>
          <c:yMode val="edge"/>
          <c:x val="0.296593841814549"/>
          <c:y val="0.00136796078364391"/>
        </c:manualLayout>
      </c:layout>
      <c:overlay val="0"/>
      <c:spPr>
        <a:noFill/>
        <a:ln w="25400">
          <a:noFill/>
        </a:ln>
      </c:spPr>
    </c:title>
    <c:autoTitleDeleted val="0"/>
    <c:plotArea>
      <c:layout>
        <c:manualLayout>
          <c:layoutTarget val="inner"/>
          <c:xMode val="edge"/>
          <c:yMode val="edge"/>
          <c:x val="0.0970350404312669"/>
          <c:y val="0.108071135430917"/>
          <c:w val="0.867026055705301"/>
          <c:h val="0.744186046511628"/>
        </c:manualLayout>
      </c:layout>
      <c:lineChart>
        <c:grouping val="standard"/>
        <c:varyColors val="0"/>
        <c:ser>
          <c:idx val="1"/>
          <c:order val="0"/>
          <c:tx>
            <c:v>Europe-America</c:v>
          </c:tx>
          <c:spPr>
            <a:ln w="38100">
              <a:solidFill>
                <a:srgbClr val="000000"/>
              </a:solidFill>
              <a:prstDash val="solid"/>
            </a:ln>
          </c:spPr>
          <c:marker>
            <c:symbol val="square"/>
            <c:size val="7"/>
            <c:spPr>
              <a:solidFill>
                <a:srgbClr val="000000"/>
              </a:solidFill>
              <a:ln>
                <a:solidFill>
                  <a:srgbClr val="000000"/>
                </a:solidFill>
                <a:prstDash val="solid"/>
              </a:ln>
            </c:spPr>
          </c:marker>
          <c:cat>
            <c:numRef>
              <c:f>'TS1.3'!$A$8:$A$18</c:f>
              <c:numCache>
                <c:formatCode>General</c:formatCode>
                <c:ptCount val="11"/>
                <c:pt idx="0">
                  <c:v>0.0</c:v>
                </c:pt>
                <c:pt idx="1">
                  <c:v>1000.0</c:v>
                </c:pt>
                <c:pt idx="2">
                  <c:v>1500.0</c:v>
                </c:pt>
                <c:pt idx="3">
                  <c:v>1700.0</c:v>
                </c:pt>
                <c:pt idx="4">
                  <c:v>1820.0</c:v>
                </c:pt>
                <c:pt idx="5">
                  <c:v>1870.0</c:v>
                </c:pt>
                <c:pt idx="6">
                  <c:v>1913.0</c:v>
                </c:pt>
                <c:pt idx="7">
                  <c:v>1950.0</c:v>
                </c:pt>
                <c:pt idx="8">
                  <c:v>1970.0</c:v>
                </c:pt>
                <c:pt idx="9">
                  <c:v>1990.0</c:v>
                </c:pt>
                <c:pt idx="10">
                  <c:v>2012.0</c:v>
                </c:pt>
              </c:numCache>
            </c:numRef>
          </c:cat>
          <c:val>
            <c:numRef>
              <c:f>'TS1.3'!$G$8:$G$18</c:f>
              <c:numCache>
                <c:formatCode>0%</c:formatCode>
                <c:ptCount val="11"/>
                <c:pt idx="0">
                  <c:v>1.134007378856726</c:v>
                </c:pt>
                <c:pt idx="1">
                  <c:v>0.936967976753678</c:v>
                </c:pt>
                <c:pt idx="2">
                  <c:v>1.161069308184896</c:v>
                </c:pt>
                <c:pt idx="3">
                  <c:v>1.408772110178481</c:v>
                </c:pt>
                <c:pt idx="4">
                  <c:v>1.525188388944301</c:v>
                </c:pt>
                <c:pt idx="5">
                  <c:v>1.815498829837762</c:v>
                </c:pt>
                <c:pt idx="6">
                  <c:v>1.92401642593207</c:v>
                </c:pt>
                <c:pt idx="7">
                  <c:v>2.173076027485851</c:v>
                </c:pt>
                <c:pt idx="8">
                  <c:v>2.267401170551451</c:v>
                </c:pt>
                <c:pt idx="9">
                  <c:v>2.459031237886318</c:v>
                </c:pt>
                <c:pt idx="10">
                  <c:v>2.242595926910106</c:v>
                </c:pt>
              </c:numCache>
            </c:numRef>
          </c:val>
          <c:smooth val="0"/>
        </c:ser>
        <c:ser>
          <c:idx val="2"/>
          <c:order val="1"/>
          <c:tx>
            <c:v>World</c:v>
          </c:tx>
          <c:spPr>
            <a:ln w="38100">
              <a:solidFill>
                <a:srgbClr val="000000"/>
              </a:solidFill>
              <a:prstDash val="solid"/>
            </a:ln>
          </c:spPr>
          <c:marker>
            <c:symbol val="triangle"/>
            <c:size val="11"/>
            <c:spPr>
              <a:solidFill>
                <a:srgbClr val="FFFFFF"/>
              </a:solidFill>
              <a:ln>
                <a:solidFill>
                  <a:srgbClr val="000000"/>
                </a:solidFill>
                <a:prstDash val="solid"/>
              </a:ln>
            </c:spPr>
          </c:marker>
          <c:cat>
            <c:numRef>
              <c:f>'TS1.3'!$A$8:$A$18</c:f>
              <c:numCache>
                <c:formatCode>General</c:formatCode>
                <c:ptCount val="11"/>
                <c:pt idx="0">
                  <c:v>0.0</c:v>
                </c:pt>
                <c:pt idx="1">
                  <c:v>1000.0</c:v>
                </c:pt>
                <c:pt idx="2">
                  <c:v>1500.0</c:v>
                </c:pt>
                <c:pt idx="3">
                  <c:v>1700.0</c:v>
                </c:pt>
                <c:pt idx="4">
                  <c:v>1820.0</c:v>
                </c:pt>
                <c:pt idx="5">
                  <c:v>1870.0</c:v>
                </c:pt>
                <c:pt idx="6">
                  <c:v>1913.0</c:v>
                </c:pt>
                <c:pt idx="7">
                  <c:v>1950.0</c:v>
                </c:pt>
                <c:pt idx="8">
                  <c:v>1970.0</c:v>
                </c:pt>
                <c:pt idx="9">
                  <c:v>1990.0</c:v>
                </c:pt>
                <c:pt idx="10">
                  <c:v>2012.0</c:v>
                </c:pt>
              </c:numCache>
            </c:numRef>
          </c:cat>
          <c:val>
            <c:numRef>
              <c:f>'TS1.3'!$B$8:$B$18</c:f>
              <c:numCache>
                <c:formatCode>0%</c:formatCode>
                <c:ptCount val="11"/>
                <c:pt idx="0">
                  <c:v>1.0</c:v>
                </c:pt>
                <c:pt idx="1">
                  <c:v>1.0</c:v>
                </c:pt>
                <c:pt idx="2">
                  <c:v>1.0</c:v>
                </c:pt>
                <c:pt idx="3">
                  <c:v>1.0</c:v>
                </c:pt>
                <c:pt idx="4">
                  <c:v>1.0</c:v>
                </c:pt>
                <c:pt idx="5">
                  <c:v>1.0</c:v>
                </c:pt>
                <c:pt idx="6">
                  <c:v>1.0</c:v>
                </c:pt>
                <c:pt idx="7">
                  <c:v>1.0</c:v>
                </c:pt>
                <c:pt idx="8">
                  <c:v>1.0</c:v>
                </c:pt>
                <c:pt idx="9">
                  <c:v>1.0</c:v>
                </c:pt>
                <c:pt idx="10">
                  <c:v>1.0</c:v>
                </c:pt>
              </c:numCache>
            </c:numRef>
          </c:val>
          <c:smooth val="0"/>
        </c:ser>
        <c:ser>
          <c:idx val="0"/>
          <c:order val="2"/>
          <c:tx>
            <c:v>Asia-Africa</c:v>
          </c:tx>
          <c:spPr>
            <a:ln w="38100">
              <a:solidFill>
                <a:srgbClr val="000000"/>
              </a:solidFill>
              <a:prstDash val="solid"/>
            </a:ln>
          </c:spPr>
          <c:marker>
            <c:symbol val="circle"/>
            <c:size val="11"/>
            <c:spPr>
              <a:solidFill>
                <a:srgbClr val="C0C0C0"/>
              </a:solidFill>
              <a:ln>
                <a:solidFill>
                  <a:schemeClr val="tx1"/>
                </a:solidFill>
                <a:prstDash val="solid"/>
              </a:ln>
            </c:spPr>
          </c:marker>
          <c:cat>
            <c:numRef>
              <c:f>'TS1.3'!$A$8:$A$18</c:f>
              <c:numCache>
                <c:formatCode>General</c:formatCode>
                <c:ptCount val="11"/>
                <c:pt idx="0">
                  <c:v>0.0</c:v>
                </c:pt>
                <c:pt idx="1">
                  <c:v>1000.0</c:v>
                </c:pt>
                <c:pt idx="2">
                  <c:v>1500.0</c:v>
                </c:pt>
                <c:pt idx="3">
                  <c:v>1700.0</c:v>
                </c:pt>
                <c:pt idx="4">
                  <c:v>1820.0</c:v>
                </c:pt>
                <c:pt idx="5">
                  <c:v>1870.0</c:v>
                </c:pt>
                <c:pt idx="6">
                  <c:v>1913.0</c:v>
                </c:pt>
                <c:pt idx="7">
                  <c:v>1950.0</c:v>
                </c:pt>
                <c:pt idx="8">
                  <c:v>1970.0</c:v>
                </c:pt>
                <c:pt idx="9">
                  <c:v>1990.0</c:v>
                </c:pt>
                <c:pt idx="10">
                  <c:v>2012.0</c:v>
                </c:pt>
              </c:numCache>
            </c:numRef>
          </c:cat>
          <c:val>
            <c:numRef>
              <c:f>'TS1.3'!$H$8:$H$18</c:f>
              <c:numCache>
                <c:formatCode>0%</c:formatCode>
                <c:ptCount val="11"/>
                <c:pt idx="0">
                  <c:v>0.971579543354626</c:v>
                </c:pt>
                <c:pt idx="1">
                  <c:v>1.014868147577337</c:v>
                </c:pt>
                <c:pt idx="2">
                  <c:v>0.94922173538362</c:v>
                </c:pt>
                <c:pt idx="3">
                  <c:v>0.880707080997208</c:v>
                </c:pt>
                <c:pt idx="4">
                  <c:v>0.835076808222497</c:v>
                </c:pt>
                <c:pt idx="5">
                  <c:v>0.62520304627377</c:v>
                </c:pt>
                <c:pt idx="6">
                  <c:v>0.460341580580565</c:v>
                </c:pt>
                <c:pt idx="7">
                  <c:v>0.374249274136047</c:v>
                </c:pt>
                <c:pt idx="8">
                  <c:v>0.411570871997484</c:v>
                </c:pt>
                <c:pt idx="9">
                  <c:v>0.454170600312374</c:v>
                </c:pt>
                <c:pt idx="10">
                  <c:v>0.607164404337498</c:v>
                </c:pt>
              </c:numCache>
            </c:numRef>
          </c:val>
          <c:smooth val="0"/>
        </c:ser>
        <c:dLbls>
          <c:showLegendKey val="0"/>
          <c:showVal val="0"/>
          <c:showCatName val="0"/>
          <c:showSerName val="0"/>
          <c:showPercent val="0"/>
          <c:showBubbleSize val="0"/>
        </c:dLbls>
        <c:marker val="1"/>
        <c:smooth val="0"/>
        <c:axId val="2123292856"/>
        <c:axId val="2123301656"/>
      </c:lineChart>
      <c:catAx>
        <c:axId val="2123292856"/>
        <c:scaling>
          <c:orientation val="minMax"/>
        </c:scaling>
        <c:delete val="0"/>
        <c:axPos val="b"/>
        <c:majorGridlines>
          <c:spPr>
            <a:ln w="12700">
              <a:solidFill>
                <a:srgbClr val="000000"/>
              </a:solidFill>
              <a:prstDash val="sysDash"/>
            </a:ln>
          </c:spPr>
        </c:majorGridlines>
        <c:title>
          <c:tx>
            <c:rich>
              <a:bodyPr/>
              <a:lstStyle/>
              <a:p>
                <a:pPr>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Per capita GDP in Asia-Africa went from 37% of world average in 1950 to 61% in 2012. </a:t>
                </a:r>
              </a:p>
              <a:p>
                <a:pPr>
                  <a:defRPr sz="1000" b="0" i="0" u="none" strike="noStrike" baseline="0">
                    <a:solidFill>
                      <a:srgbClr val="000000"/>
                    </a:solidFill>
                    <a:latin typeface="Calibri"/>
                    <a:ea typeface="Calibri"/>
                    <a:cs typeface="Calibri"/>
                  </a:defRPr>
                </a:pPr>
                <a:r>
                  <a:rPr lang="en-US" sz="1200" b="0" i="0" u="none" strike="noStrike" baseline="0">
                    <a:solidFill>
                      <a:srgbClr val="000000"/>
                    </a:solidFill>
                    <a:latin typeface="Calibri"/>
                    <a:ea typeface="Calibri"/>
                    <a:cs typeface="Calibri"/>
                  </a:rPr>
                  <a:t>Sources and series: see piketty.pse.ens.fr/capital21c.</a:t>
                </a:r>
              </a:p>
            </c:rich>
          </c:tx>
          <c:layout>
            <c:manualLayout>
              <c:xMode val="edge"/>
              <c:yMode val="edge"/>
              <c:x val="0.181491479609825"/>
              <c:y val="0.920656566519207"/>
            </c:manualLayout>
          </c:layout>
          <c:overlay val="0"/>
          <c:spPr>
            <a:noFill/>
            <a:ln w="25400">
              <a:noFill/>
            </a:ln>
          </c:spPr>
        </c:title>
        <c:numFmt formatCode="0" sourceLinked="0"/>
        <c:majorTickMark val="out"/>
        <c:minorTickMark val="none"/>
        <c:tickLblPos val="nextTo"/>
        <c:spPr>
          <a:ln w="3175">
            <a:solidFill>
              <a:srgbClr val="808080"/>
            </a:solidFill>
            <a:prstDash val="solid"/>
          </a:ln>
        </c:spPr>
        <c:txPr>
          <a:bodyPr rot="0" vert="horz"/>
          <a:lstStyle/>
          <a:p>
            <a:pPr>
              <a:defRPr sz="1400" b="0" i="0" u="none" strike="noStrike" baseline="0">
                <a:solidFill>
                  <a:srgbClr val="000000"/>
                </a:solidFill>
                <a:latin typeface="Arial"/>
                <a:ea typeface="Arial"/>
                <a:cs typeface="Arial"/>
              </a:defRPr>
            </a:pPr>
            <a:endParaRPr lang="es-ES"/>
          </a:p>
        </c:txPr>
        <c:crossAx val="2123301656"/>
        <c:crossesAt val="0.0"/>
        <c:auto val="1"/>
        <c:lblAlgn val="ctr"/>
        <c:lblOffset val="100"/>
        <c:tickLblSkip val="1"/>
        <c:tickMarkSkip val="1"/>
        <c:noMultiLvlLbl val="0"/>
      </c:catAx>
      <c:valAx>
        <c:axId val="2123301656"/>
        <c:scaling>
          <c:orientation val="minMax"/>
          <c:max val="2.5"/>
          <c:min val="0.0"/>
        </c:scaling>
        <c:delete val="0"/>
        <c:axPos val="l"/>
        <c:majorGridlines>
          <c:spPr>
            <a:ln w="3175">
              <a:solidFill>
                <a:srgbClr val="000000"/>
              </a:solidFill>
              <a:prstDash val="sysDash"/>
            </a:ln>
          </c:spPr>
        </c:majorGridlines>
        <c:title>
          <c:tx>
            <c:rich>
              <a:bodyPr/>
              <a:lstStyle/>
              <a:p>
                <a:pPr>
                  <a:defRPr sz="1200" b="0" i="0" u="none" strike="noStrike" baseline="0">
                    <a:solidFill>
                      <a:srgbClr val="000000"/>
                    </a:solidFill>
                    <a:latin typeface="Arial"/>
                    <a:ea typeface="Arial"/>
                    <a:cs typeface="Arial"/>
                  </a:defRPr>
                </a:pPr>
                <a:r>
                  <a:rPr lang="en-US" sz="1200" b="0" i="0" baseline="0">
                    <a:effectLst/>
                  </a:rPr>
                  <a:t>Per capita GDP (% of world average) </a:t>
                </a:r>
                <a:endParaRPr lang="en-US" sz="1200">
                  <a:effectLst/>
                </a:endParaRPr>
              </a:p>
            </c:rich>
          </c:tx>
          <c:layout>
            <c:manualLayout>
              <c:xMode val="edge"/>
              <c:yMode val="edge"/>
              <c:x val="0.0"/>
              <c:y val="0.188183852289613"/>
            </c:manualLayout>
          </c:layout>
          <c:overlay val="0"/>
          <c:spPr>
            <a:noFill/>
            <a:ln w="25400">
              <a:noFill/>
            </a:ln>
          </c:spPr>
        </c:title>
        <c:numFmt formatCode="0%" sourceLinked="0"/>
        <c:majorTickMark val="out"/>
        <c:minorTickMark val="none"/>
        <c:tickLblPos val="nextTo"/>
        <c:spPr>
          <a:ln w="3175">
            <a:solidFill>
              <a:srgbClr val="808080"/>
            </a:solidFill>
            <a:prstDash val="solid"/>
          </a:ln>
        </c:spPr>
        <c:txPr>
          <a:bodyPr rot="0" vert="horz"/>
          <a:lstStyle/>
          <a:p>
            <a:pPr>
              <a:defRPr sz="1400" b="0" i="0" u="none" strike="noStrike" baseline="0">
                <a:solidFill>
                  <a:srgbClr val="000000"/>
                </a:solidFill>
                <a:latin typeface="Arial"/>
                <a:ea typeface="Arial"/>
                <a:cs typeface="Arial"/>
              </a:defRPr>
            </a:pPr>
            <a:endParaRPr lang="es-ES"/>
          </a:p>
        </c:txPr>
        <c:crossAx val="2123292856"/>
        <c:crosses val="autoZero"/>
        <c:crossBetween val="midCat"/>
        <c:majorUnit val="0.25"/>
        <c:minorUnit val="0.25"/>
      </c:valAx>
      <c:spPr>
        <a:solidFill>
          <a:srgbClr val="FFFFFF"/>
        </a:solidFill>
        <a:ln w="25400">
          <a:noFill/>
        </a:ln>
      </c:spPr>
    </c:plotArea>
    <c:legend>
      <c:legendPos val="r"/>
      <c:layout>
        <c:manualLayout>
          <c:xMode val="edge"/>
          <c:yMode val="edge"/>
          <c:x val="0.555389234927724"/>
          <c:y val="0.307517037593728"/>
          <c:w val="0.226047949230226"/>
          <c:h val="0.157175431704443"/>
        </c:manualLayout>
      </c:layout>
      <c:overlay val="0"/>
      <c:spPr>
        <a:solidFill>
          <a:srgbClr val="FFFFFF"/>
        </a:solidFill>
        <a:ln w="3175">
          <a:solidFill>
            <a:srgbClr val="000000"/>
          </a:solidFill>
          <a:prstDash val="solid"/>
        </a:ln>
      </c:spPr>
      <c:txPr>
        <a:bodyPr/>
        <a:lstStyle/>
        <a:p>
          <a:pPr>
            <a:defRPr sz="1180" b="0" i="0" u="none" strike="noStrike" baseline="0">
              <a:solidFill>
                <a:srgbClr val="000000"/>
              </a:solidFill>
              <a:latin typeface="Arial"/>
              <a:ea typeface="Arial"/>
              <a:cs typeface="Arial"/>
            </a:defRPr>
          </a:pPr>
          <a:endParaRPr lang="es-ES"/>
        </a:p>
      </c:txPr>
    </c:legend>
    <c:plotVisOnly val="1"/>
    <c:dispBlanksAs val="zero"/>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b="1" i="0" u="none" strike="noStrike" baseline="0">
                <a:solidFill>
                  <a:srgbClr val="000000"/>
                </a:solidFill>
                <a:latin typeface="Arial"/>
                <a:ea typeface="Arial"/>
                <a:cs typeface="Arial"/>
              </a:defRPr>
            </a:pPr>
            <a:r>
              <a:rPr lang="fr-FR"/>
              <a:t>Figure I.1. Income</a:t>
            </a:r>
            <a:r>
              <a:rPr lang="fr-FR" baseline="0"/>
              <a:t> inequality in the United States</a:t>
            </a:r>
            <a:r>
              <a:rPr lang="fr-FR"/>
              <a:t>, 1910-2010 </a:t>
            </a:r>
          </a:p>
        </c:rich>
      </c:tx>
      <c:layout>
        <c:manualLayout>
          <c:xMode val="edge"/>
          <c:yMode val="edge"/>
          <c:x val="0.140833287702737"/>
          <c:y val="0.0"/>
        </c:manualLayout>
      </c:layout>
      <c:overlay val="0"/>
      <c:spPr>
        <a:noFill/>
        <a:ln w="25400">
          <a:noFill/>
        </a:ln>
      </c:spPr>
    </c:title>
    <c:autoTitleDeleted val="0"/>
    <c:plotArea>
      <c:layout>
        <c:manualLayout>
          <c:layoutTarget val="inner"/>
          <c:xMode val="edge"/>
          <c:yMode val="edge"/>
          <c:x val="0.0784580052493438"/>
          <c:y val="0.0719131614654003"/>
          <c:w val="0.896787073490814"/>
          <c:h val="0.757123473541384"/>
        </c:manualLayout>
      </c:layout>
      <c:lineChart>
        <c:grouping val="standard"/>
        <c:varyColors val="0"/>
        <c:ser>
          <c:idx val="0"/>
          <c:order val="0"/>
          <c:tx>
            <c:v>Etats-Unis</c:v>
          </c:tx>
          <c:spPr>
            <a:ln w="25400">
              <a:solidFill>
                <a:srgbClr val="000000"/>
              </a:solidFill>
              <a:prstDash val="solid"/>
            </a:ln>
          </c:spPr>
          <c:marker>
            <c:symbol val="square"/>
            <c:size val="6"/>
            <c:spPr>
              <a:solidFill>
                <a:srgbClr val="000000"/>
              </a:solidFill>
              <a:ln>
                <a:solidFill>
                  <a:srgbClr val="000000"/>
                </a:solidFill>
                <a:prstDash val="solid"/>
              </a:ln>
            </c:spPr>
          </c:marker>
          <c:cat>
            <c:numRef>
              <c:f>TSI.1!$A$7:$A$107</c:f>
              <c:numCache>
                <c:formatCode>General</c:formatCode>
                <c:ptCount val="101"/>
                <c:pt idx="0">
                  <c:v>1910.0</c:v>
                </c:pt>
                <c:pt idx="1">
                  <c:v>1911.0</c:v>
                </c:pt>
                <c:pt idx="2">
                  <c:v>1912.0</c:v>
                </c:pt>
                <c:pt idx="3">
                  <c:v>1913.0</c:v>
                </c:pt>
                <c:pt idx="4">
                  <c:v>1914.0</c:v>
                </c:pt>
                <c:pt idx="5">
                  <c:v>1915.0</c:v>
                </c:pt>
                <c:pt idx="6">
                  <c:v>1916.0</c:v>
                </c:pt>
                <c:pt idx="7">
                  <c:v>1917.0</c:v>
                </c:pt>
                <c:pt idx="8">
                  <c:v>1918.0</c:v>
                </c:pt>
                <c:pt idx="9">
                  <c:v>1919.0</c:v>
                </c:pt>
                <c:pt idx="10">
                  <c:v>1920.0</c:v>
                </c:pt>
                <c:pt idx="11">
                  <c:v>1921.0</c:v>
                </c:pt>
                <c:pt idx="12">
                  <c:v>1922.0</c:v>
                </c:pt>
                <c:pt idx="13">
                  <c:v>1923.0</c:v>
                </c:pt>
                <c:pt idx="14">
                  <c:v>1924.0</c:v>
                </c:pt>
                <c:pt idx="15">
                  <c:v>1925.0</c:v>
                </c:pt>
                <c:pt idx="16">
                  <c:v>1926.0</c:v>
                </c:pt>
                <c:pt idx="17">
                  <c:v>1927.0</c:v>
                </c:pt>
                <c:pt idx="18">
                  <c:v>1928.0</c:v>
                </c:pt>
                <c:pt idx="19">
                  <c:v>1929.0</c:v>
                </c:pt>
                <c:pt idx="20">
                  <c:v>1930.0</c:v>
                </c:pt>
                <c:pt idx="21">
                  <c:v>1931.0</c:v>
                </c:pt>
                <c:pt idx="22">
                  <c:v>1932.0</c:v>
                </c:pt>
                <c:pt idx="23">
                  <c:v>1933.0</c:v>
                </c:pt>
                <c:pt idx="24">
                  <c:v>1934.0</c:v>
                </c:pt>
                <c:pt idx="25">
                  <c:v>1935.0</c:v>
                </c:pt>
                <c:pt idx="26">
                  <c:v>1936.0</c:v>
                </c:pt>
                <c:pt idx="27">
                  <c:v>1937.0</c:v>
                </c:pt>
                <c:pt idx="28">
                  <c:v>1938.0</c:v>
                </c:pt>
                <c:pt idx="29">
                  <c:v>1939.0</c:v>
                </c:pt>
                <c:pt idx="30">
                  <c:v>1940.0</c:v>
                </c:pt>
                <c:pt idx="31">
                  <c:v>1941.0</c:v>
                </c:pt>
                <c:pt idx="32">
                  <c:v>1942.0</c:v>
                </c:pt>
                <c:pt idx="33">
                  <c:v>1943.0</c:v>
                </c:pt>
                <c:pt idx="34">
                  <c:v>1944.0</c:v>
                </c:pt>
                <c:pt idx="35">
                  <c:v>1945.0</c:v>
                </c:pt>
                <c:pt idx="36">
                  <c:v>1946.0</c:v>
                </c:pt>
                <c:pt idx="37">
                  <c:v>1947.0</c:v>
                </c:pt>
                <c:pt idx="38">
                  <c:v>1948.0</c:v>
                </c:pt>
                <c:pt idx="39">
                  <c:v>1949.0</c:v>
                </c:pt>
                <c:pt idx="40">
                  <c:v>1950.0</c:v>
                </c:pt>
                <c:pt idx="41">
                  <c:v>1951.0</c:v>
                </c:pt>
                <c:pt idx="42">
                  <c:v>1952.0</c:v>
                </c:pt>
                <c:pt idx="43">
                  <c:v>1953.0</c:v>
                </c:pt>
                <c:pt idx="44">
                  <c:v>1954.0</c:v>
                </c:pt>
                <c:pt idx="45">
                  <c:v>1955.0</c:v>
                </c:pt>
                <c:pt idx="46">
                  <c:v>1956.0</c:v>
                </c:pt>
                <c:pt idx="47">
                  <c:v>1957.0</c:v>
                </c:pt>
                <c:pt idx="48">
                  <c:v>1958.0</c:v>
                </c:pt>
                <c:pt idx="49">
                  <c:v>1959.0</c:v>
                </c:pt>
                <c:pt idx="50">
                  <c:v>1960.0</c:v>
                </c:pt>
                <c:pt idx="51">
                  <c:v>1961.0</c:v>
                </c:pt>
                <c:pt idx="52">
                  <c:v>1962.0</c:v>
                </c:pt>
                <c:pt idx="53">
                  <c:v>1963.0</c:v>
                </c:pt>
                <c:pt idx="54">
                  <c:v>1964.0</c:v>
                </c:pt>
                <c:pt idx="55">
                  <c:v>1965.0</c:v>
                </c:pt>
                <c:pt idx="56">
                  <c:v>1966.0</c:v>
                </c:pt>
                <c:pt idx="57">
                  <c:v>1967.0</c:v>
                </c:pt>
                <c:pt idx="58">
                  <c:v>1968.0</c:v>
                </c:pt>
                <c:pt idx="59">
                  <c:v>1969.0</c:v>
                </c:pt>
                <c:pt idx="60">
                  <c:v>1970.0</c:v>
                </c:pt>
                <c:pt idx="61">
                  <c:v>1971.0</c:v>
                </c:pt>
                <c:pt idx="62">
                  <c:v>1972.0</c:v>
                </c:pt>
                <c:pt idx="63">
                  <c:v>1973.0</c:v>
                </c:pt>
                <c:pt idx="64">
                  <c:v>1974.0</c:v>
                </c:pt>
                <c:pt idx="65">
                  <c:v>1975.0</c:v>
                </c:pt>
                <c:pt idx="66">
                  <c:v>1976.0</c:v>
                </c:pt>
                <c:pt idx="67">
                  <c:v>1977.0</c:v>
                </c:pt>
                <c:pt idx="68">
                  <c:v>1978.0</c:v>
                </c:pt>
                <c:pt idx="69">
                  <c:v>1979.0</c:v>
                </c:pt>
                <c:pt idx="70">
                  <c:v>1980.0</c:v>
                </c:pt>
                <c:pt idx="71">
                  <c:v>1981.0</c:v>
                </c:pt>
                <c:pt idx="72">
                  <c:v>1982.0</c:v>
                </c:pt>
                <c:pt idx="73">
                  <c:v>1983.0</c:v>
                </c:pt>
                <c:pt idx="74">
                  <c:v>1984.0</c:v>
                </c:pt>
                <c:pt idx="75">
                  <c:v>1985.0</c:v>
                </c:pt>
                <c:pt idx="76">
                  <c:v>1986.0</c:v>
                </c:pt>
                <c:pt idx="77">
                  <c:v>1987.0</c:v>
                </c:pt>
                <c:pt idx="78">
                  <c:v>1988.0</c:v>
                </c:pt>
                <c:pt idx="79">
                  <c:v>1989.0</c:v>
                </c:pt>
                <c:pt idx="80">
                  <c:v>1990.0</c:v>
                </c:pt>
                <c:pt idx="81">
                  <c:v>1991.0</c:v>
                </c:pt>
                <c:pt idx="82">
                  <c:v>1992.0</c:v>
                </c:pt>
                <c:pt idx="83">
                  <c:v>1993.0</c:v>
                </c:pt>
                <c:pt idx="84">
                  <c:v>1994.0</c:v>
                </c:pt>
                <c:pt idx="85">
                  <c:v>1995.0</c:v>
                </c:pt>
                <c:pt idx="86">
                  <c:v>1996.0</c:v>
                </c:pt>
                <c:pt idx="87">
                  <c:v>1997.0</c:v>
                </c:pt>
                <c:pt idx="88">
                  <c:v>1998.0</c:v>
                </c:pt>
                <c:pt idx="89">
                  <c:v>1999.0</c:v>
                </c:pt>
                <c:pt idx="90">
                  <c:v>2000.0</c:v>
                </c:pt>
                <c:pt idx="91">
                  <c:v>2001.0</c:v>
                </c:pt>
                <c:pt idx="92">
                  <c:v>2002.0</c:v>
                </c:pt>
                <c:pt idx="93">
                  <c:v>2003.0</c:v>
                </c:pt>
                <c:pt idx="94">
                  <c:v>2004.0</c:v>
                </c:pt>
                <c:pt idx="95">
                  <c:v>2005.0</c:v>
                </c:pt>
                <c:pt idx="96">
                  <c:v>2006.0</c:v>
                </c:pt>
                <c:pt idx="97">
                  <c:v>2007.0</c:v>
                </c:pt>
                <c:pt idx="98">
                  <c:v>2008.0</c:v>
                </c:pt>
                <c:pt idx="99">
                  <c:v>2009.0</c:v>
                </c:pt>
                <c:pt idx="100">
                  <c:v>2010.0</c:v>
                </c:pt>
              </c:numCache>
            </c:numRef>
          </c:cat>
          <c:val>
            <c:numRef>
              <c:f>TSI.1!$B$7:$B$107</c:f>
              <c:numCache>
                <c:formatCode>0.0%</c:formatCode>
                <c:ptCount val="101"/>
                <c:pt idx="0">
                  <c:v>0.405785062006764</c:v>
                </c:pt>
                <c:pt idx="1">
                  <c:v>0.407954425028185</c:v>
                </c:pt>
                <c:pt idx="2">
                  <c:v>0.411322646561443</c:v>
                </c:pt>
                <c:pt idx="3">
                  <c:v>0.410123788049605</c:v>
                </c:pt>
                <c:pt idx="4">
                  <c:v>0.414690868094701</c:v>
                </c:pt>
                <c:pt idx="5">
                  <c:v>0.401446335963923</c:v>
                </c:pt>
                <c:pt idx="6">
                  <c:v>0.440951578354002</c:v>
                </c:pt>
                <c:pt idx="7">
                  <c:v>0.4051</c:v>
                </c:pt>
                <c:pt idx="8">
                  <c:v>0.4011</c:v>
                </c:pt>
                <c:pt idx="9">
                  <c:v>0.4032</c:v>
                </c:pt>
                <c:pt idx="10">
                  <c:v>0.3901</c:v>
                </c:pt>
                <c:pt idx="11">
                  <c:v>0.4318</c:v>
                </c:pt>
                <c:pt idx="12">
                  <c:v>0.4372</c:v>
                </c:pt>
                <c:pt idx="13">
                  <c:v>0.4146</c:v>
                </c:pt>
                <c:pt idx="14">
                  <c:v>0.4441</c:v>
                </c:pt>
                <c:pt idx="15">
                  <c:v>0.4635</c:v>
                </c:pt>
                <c:pt idx="16">
                  <c:v>0.4571</c:v>
                </c:pt>
                <c:pt idx="17">
                  <c:v>0.4667</c:v>
                </c:pt>
                <c:pt idx="18">
                  <c:v>0.4929</c:v>
                </c:pt>
                <c:pt idx="19">
                  <c:v>0.4671</c:v>
                </c:pt>
                <c:pt idx="20">
                  <c:v>0.4387</c:v>
                </c:pt>
                <c:pt idx="21">
                  <c:v>0.4454</c:v>
                </c:pt>
                <c:pt idx="22">
                  <c:v>0.4637</c:v>
                </c:pt>
                <c:pt idx="23">
                  <c:v>0.456</c:v>
                </c:pt>
                <c:pt idx="24">
                  <c:v>0.4578</c:v>
                </c:pt>
                <c:pt idx="25">
                  <c:v>0.4449</c:v>
                </c:pt>
                <c:pt idx="26">
                  <c:v>0.4659</c:v>
                </c:pt>
                <c:pt idx="27">
                  <c:v>0.4423</c:v>
                </c:pt>
                <c:pt idx="28">
                  <c:v>0.4407</c:v>
                </c:pt>
                <c:pt idx="29">
                  <c:v>0.4552</c:v>
                </c:pt>
                <c:pt idx="30">
                  <c:v>0.4529</c:v>
                </c:pt>
                <c:pt idx="31">
                  <c:v>0.4193</c:v>
                </c:pt>
                <c:pt idx="32">
                  <c:v>0.3613</c:v>
                </c:pt>
                <c:pt idx="33">
                  <c:v>0.3369</c:v>
                </c:pt>
                <c:pt idx="34">
                  <c:v>0.3251</c:v>
                </c:pt>
                <c:pt idx="35">
                  <c:v>0.3442</c:v>
                </c:pt>
                <c:pt idx="36">
                  <c:v>0.367</c:v>
                </c:pt>
                <c:pt idx="37">
                  <c:v>0.3435</c:v>
                </c:pt>
                <c:pt idx="38">
                  <c:v>0.3501</c:v>
                </c:pt>
                <c:pt idx="39">
                  <c:v>0.3475</c:v>
                </c:pt>
                <c:pt idx="40">
                  <c:v>0.3556</c:v>
                </c:pt>
                <c:pt idx="41">
                  <c:v>0.3422</c:v>
                </c:pt>
                <c:pt idx="42">
                  <c:v>0.3321</c:v>
                </c:pt>
                <c:pt idx="43">
                  <c:v>0.3231</c:v>
                </c:pt>
                <c:pt idx="44">
                  <c:v>0.3364</c:v>
                </c:pt>
                <c:pt idx="45">
                  <c:v>0.3394</c:v>
                </c:pt>
                <c:pt idx="46">
                  <c:v>0.3346</c:v>
                </c:pt>
                <c:pt idx="47">
                  <c:v>0.3299</c:v>
                </c:pt>
                <c:pt idx="48">
                  <c:v>0.3356</c:v>
                </c:pt>
                <c:pt idx="49">
                  <c:v>0.34</c:v>
                </c:pt>
                <c:pt idx="50">
                  <c:v>0.3348</c:v>
                </c:pt>
                <c:pt idx="51">
                  <c:v>0.3425</c:v>
                </c:pt>
                <c:pt idx="52">
                  <c:v>0.337</c:v>
                </c:pt>
                <c:pt idx="53">
                  <c:v>0.3378</c:v>
                </c:pt>
                <c:pt idx="54">
                  <c:v>0.3442</c:v>
                </c:pt>
                <c:pt idx="55">
                  <c:v>0.3478</c:v>
                </c:pt>
                <c:pt idx="56">
                  <c:v>0.3367</c:v>
                </c:pt>
                <c:pt idx="57">
                  <c:v>0.3444</c:v>
                </c:pt>
                <c:pt idx="58">
                  <c:v>0.3485</c:v>
                </c:pt>
                <c:pt idx="59">
                  <c:v>0.3393</c:v>
                </c:pt>
                <c:pt idx="60">
                  <c:v>0.3263</c:v>
                </c:pt>
                <c:pt idx="61">
                  <c:v>0.3334</c:v>
                </c:pt>
                <c:pt idx="62">
                  <c:v>0.3359</c:v>
                </c:pt>
                <c:pt idx="63">
                  <c:v>0.3333</c:v>
                </c:pt>
                <c:pt idx="64">
                  <c:v>0.3331</c:v>
                </c:pt>
                <c:pt idx="65">
                  <c:v>0.3343</c:v>
                </c:pt>
                <c:pt idx="66">
                  <c:v>0.3341</c:v>
                </c:pt>
                <c:pt idx="67">
                  <c:v>0.3358</c:v>
                </c:pt>
                <c:pt idx="68">
                  <c:v>0.3349</c:v>
                </c:pt>
                <c:pt idx="69">
                  <c:v>0.3421</c:v>
                </c:pt>
                <c:pt idx="70">
                  <c:v>0.3463</c:v>
                </c:pt>
                <c:pt idx="71">
                  <c:v>0.3454</c:v>
                </c:pt>
                <c:pt idx="72">
                  <c:v>0.3533</c:v>
                </c:pt>
                <c:pt idx="73">
                  <c:v>0.3638</c:v>
                </c:pt>
                <c:pt idx="74">
                  <c:v>0.3674</c:v>
                </c:pt>
                <c:pt idx="75">
                  <c:v>0.3756</c:v>
                </c:pt>
                <c:pt idx="76">
                  <c:v>0.4063</c:v>
                </c:pt>
                <c:pt idx="77">
                  <c:v>0.3825</c:v>
                </c:pt>
                <c:pt idx="78">
                  <c:v>0.4063</c:v>
                </c:pt>
                <c:pt idx="79">
                  <c:v>0.4008</c:v>
                </c:pt>
                <c:pt idx="80">
                  <c:v>0.3998</c:v>
                </c:pt>
                <c:pt idx="81">
                  <c:v>0.3955</c:v>
                </c:pt>
                <c:pt idx="82">
                  <c:v>0.4082</c:v>
                </c:pt>
                <c:pt idx="83">
                  <c:v>0.4068</c:v>
                </c:pt>
                <c:pt idx="84">
                  <c:v>0.4078</c:v>
                </c:pt>
                <c:pt idx="85">
                  <c:v>0.4211</c:v>
                </c:pt>
                <c:pt idx="86">
                  <c:v>0.4348</c:v>
                </c:pt>
                <c:pt idx="87">
                  <c:v>0.4464</c:v>
                </c:pt>
                <c:pt idx="88">
                  <c:v>0.4539</c:v>
                </c:pt>
                <c:pt idx="89">
                  <c:v>0.4647</c:v>
                </c:pt>
                <c:pt idx="90">
                  <c:v>0.4761</c:v>
                </c:pt>
                <c:pt idx="91">
                  <c:v>0.4482</c:v>
                </c:pt>
                <c:pt idx="92">
                  <c:v>0.4382</c:v>
                </c:pt>
                <c:pt idx="93">
                  <c:v>0.4453</c:v>
                </c:pt>
                <c:pt idx="94">
                  <c:v>0.464</c:v>
                </c:pt>
                <c:pt idx="95">
                  <c:v>0.4833</c:v>
                </c:pt>
                <c:pt idx="96">
                  <c:v>0.4932</c:v>
                </c:pt>
                <c:pt idx="97">
                  <c:v>0.4974</c:v>
                </c:pt>
                <c:pt idx="98">
                  <c:v>0.4823</c:v>
                </c:pt>
                <c:pt idx="99">
                  <c:v>0.465</c:v>
                </c:pt>
                <c:pt idx="100">
                  <c:v>0.479</c:v>
                </c:pt>
              </c:numCache>
            </c:numRef>
          </c:val>
          <c:smooth val="0"/>
        </c:ser>
        <c:dLbls>
          <c:showLegendKey val="0"/>
          <c:showVal val="0"/>
          <c:showCatName val="0"/>
          <c:showSerName val="0"/>
          <c:showPercent val="0"/>
          <c:showBubbleSize val="0"/>
        </c:dLbls>
        <c:marker val="1"/>
        <c:smooth val="0"/>
        <c:axId val="2123911544"/>
        <c:axId val="2123903832"/>
      </c:lineChart>
      <c:catAx>
        <c:axId val="2123911544"/>
        <c:scaling>
          <c:orientation val="minMax"/>
        </c:scaling>
        <c:delete val="0"/>
        <c:axPos val="b"/>
        <c:majorGridlines>
          <c:spPr>
            <a:ln w="12700">
              <a:solidFill>
                <a:srgbClr val="000000"/>
              </a:solidFill>
              <a:prstDash val="sysDash"/>
            </a:ln>
          </c:spPr>
        </c:majorGridlines>
        <c:numFmt formatCode="General" sourceLinked="0"/>
        <c:majorTickMark val="out"/>
        <c:minorTickMark val="none"/>
        <c:tickLblPos val="nextTo"/>
        <c:spPr>
          <a:ln w="12700">
            <a:solidFill>
              <a:srgbClr val="000000"/>
            </a:solidFill>
            <a:prstDash val="solid"/>
          </a:ln>
        </c:spPr>
        <c:txPr>
          <a:bodyPr rot="0" vert="horz"/>
          <a:lstStyle/>
          <a:p>
            <a:pPr>
              <a:defRPr sz="1350" b="0" i="0" u="none" strike="noStrike" baseline="0">
                <a:solidFill>
                  <a:srgbClr val="CCFFCC"/>
                </a:solidFill>
                <a:latin typeface="Arial"/>
                <a:ea typeface="Arial"/>
                <a:cs typeface="Arial"/>
              </a:defRPr>
            </a:pPr>
            <a:endParaRPr lang="es-ES"/>
          </a:p>
        </c:txPr>
        <c:crossAx val="2123903832"/>
        <c:crossesAt val="0.0"/>
        <c:auto val="1"/>
        <c:lblAlgn val="ctr"/>
        <c:lblOffset val="100"/>
        <c:tickLblSkip val="10"/>
        <c:tickMarkSkip val="10"/>
        <c:noMultiLvlLbl val="0"/>
      </c:catAx>
      <c:valAx>
        <c:axId val="2123903832"/>
        <c:scaling>
          <c:orientation val="minMax"/>
          <c:max val="0.5"/>
          <c:min val="0.25"/>
        </c:scaling>
        <c:delete val="0"/>
        <c:axPos val="l"/>
        <c:majorGridlines>
          <c:spPr>
            <a:ln w="12700">
              <a:solidFill>
                <a:srgbClr val="000000"/>
              </a:solidFill>
              <a:prstDash val="sysDash"/>
            </a:ln>
          </c:spPr>
        </c:majorGridlines>
        <c:title>
          <c:tx>
            <c:rich>
              <a:bodyPr/>
              <a:lstStyle/>
              <a:p>
                <a:pPr>
                  <a:defRPr sz="1100" b="0" i="0" u="none" strike="noStrike" baseline="0">
                    <a:solidFill>
                      <a:srgbClr val="000000"/>
                    </a:solidFill>
                    <a:latin typeface="Arial"/>
                    <a:ea typeface="Arial"/>
                    <a:cs typeface="Arial"/>
                  </a:defRPr>
                </a:pPr>
                <a:r>
                  <a:rPr lang="fr-FR"/>
                  <a:t>Share</a:t>
                </a:r>
                <a:r>
                  <a:rPr lang="fr-FR" baseline="0"/>
                  <a:t> of top decile in national income</a:t>
                </a:r>
                <a:endParaRPr lang="fr-FR"/>
              </a:p>
            </c:rich>
          </c:tx>
          <c:layout>
            <c:manualLayout>
              <c:xMode val="edge"/>
              <c:yMode val="edge"/>
              <c:x val="0.0"/>
              <c:y val="0.184531815279847"/>
            </c:manualLayout>
          </c:layout>
          <c:overlay val="0"/>
          <c:spPr>
            <a:noFill/>
            <a:ln w="25400">
              <a:noFill/>
            </a:ln>
          </c:spPr>
        </c:title>
        <c:numFmt formatCode="0%" sourceLinked="0"/>
        <c:majorTickMark val="out"/>
        <c:minorTickMark val="none"/>
        <c:tickLblPos val="nextTo"/>
        <c:spPr>
          <a:ln w="12700">
            <a:solidFill>
              <a:srgbClr val="000000"/>
            </a:solidFill>
            <a:prstDash val="solid"/>
          </a:ln>
        </c:spPr>
        <c:txPr>
          <a:bodyPr rot="0" vert="horz"/>
          <a:lstStyle/>
          <a:p>
            <a:pPr>
              <a:defRPr sz="1350" b="0" i="0" u="none" strike="noStrike" baseline="0">
                <a:solidFill>
                  <a:srgbClr val="FF0000"/>
                </a:solidFill>
                <a:latin typeface="Arial"/>
                <a:ea typeface="Arial"/>
                <a:cs typeface="Arial"/>
              </a:defRPr>
            </a:pPr>
            <a:endParaRPr lang="es-ES"/>
          </a:p>
        </c:txPr>
        <c:crossAx val="2123911544"/>
        <c:crosses val="autoZero"/>
        <c:crossBetween val="between"/>
        <c:majorUnit val="0.05"/>
        <c:minorUnit val="0.05"/>
      </c:valAx>
      <c:spPr>
        <a:solidFill>
          <a:srgbClr val="FFFFFF"/>
        </a:solidFill>
        <a:ln w="12700">
          <a:solidFill>
            <a:srgbClr val="000000"/>
          </a:solidFill>
          <a:prstDash val="solid"/>
        </a:ln>
      </c:spPr>
    </c:plotArea>
    <c:plotVisOnly val="1"/>
    <c:dispBlanksAs val="span"/>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0.051</cdr:x>
      <cdr:y>0.891</cdr:y>
    </cdr:from>
    <cdr:to>
      <cdr:x>0.98275</cdr:x>
      <cdr:y>1</cdr:y>
    </cdr:to>
    <cdr:sp macro="" textlink="">
      <cdr:nvSpPr>
        <cdr:cNvPr id="1025" name="Rectangle 1"/>
        <cdr:cNvSpPr>
          <a:spLocks xmlns:a="http://schemas.openxmlformats.org/drawingml/2006/main" noChangeArrowheads="1"/>
        </cdr:cNvSpPr>
      </cdr:nvSpPr>
      <cdr:spPr bwMode="auto">
        <a:xfrm xmlns:a="http://schemas.openxmlformats.org/drawingml/2006/main">
          <a:off x="493776" y="5012226"/>
          <a:ext cx="8492490" cy="603714"/>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fr-FR" sz="1000" b="0" i="0" u="none" strike="noStrike" baseline="0">
              <a:solidFill>
                <a:srgbClr val="000000"/>
              </a:solidFill>
              <a:latin typeface="Arial"/>
              <a:cs typeface="Arial"/>
            </a:rPr>
            <a:t>The top decile share in U.S. national income dropped from 45-50% in the 1910s-1920s to less than 35% in the 1950s (this is the fall documented by Kuznets); it then rose from less than 35% in the 1970s to 45-50% in the 2000s-2010s. </a:t>
          </a:r>
          <a:r>
            <a:rPr lang="fr-FR" sz="1000" b="0" i="0" u="none" strike="noStrike" baseline="0">
              <a:solidFill>
                <a:srgbClr val="000000"/>
              </a:solidFill>
              <a:latin typeface="Arial Narrow"/>
            </a:rPr>
            <a:t>Sources and series: see piketty.pse.ens.fr/capital21c.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FE561-C534-D245-AE4D-145C25D7E886}" type="datetimeFigureOut">
              <a:rPr lang="es-ES" smtClean="0"/>
              <a:t>10/10/14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8CC84-7754-274E-91FB-1688DCA99CB7}" type="slidenum">
              <a:rPr lang="es-ES" smtClean="0"/>
              <a:t>‹Nr.›</a:t>
            </a:fld>
            <a:endParaRPr lang="es-ES"/>
          </a:p>
        </p:txBody>
      </p:sp>
    </p:spTree>
    <p:extLst>
      <p:ext uri="{BB962C8B-B14F-4D97-AF65-F5344CB8AC3E}">
        <p14:creationId xmlns:p14="http://schemas.microsoft.com/office/powerpoint/2010/main" val="1562922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sgac.senate.gov" TargetMode="External"/><Relationship Id="rId4" Type="http://schemas.openxmlformats.org/officeDocument/2006/relationships/hyperlink" Target="http://www.publications.parliament.uk/pa/cm201213/cmselect/cmpubacc/716/71605.htm" TargetMode="External"/><Relationship Id="rId5" Type="http://schemas.openxmlformats.org/officeDocument/2006/relationships/hyperlink" Target="http://www.oecd-ilibrary.org/taxation/standard-for-automatic-exchange-of-financial-account-information-for-tax-matters_9789264216525-en" TargetMode="External"/><Relationship Id="rId6" Type="http://schemas.openxmlformats.org/officeDocument/2006/relationships/hyperlink" Target="http://www.out-law.com/en/articles/2014/april"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oecd-ilibrary.org/taxation/standard-for-automatic-exchange-of-financial-account-information-for-tax-matters_9789264216525-e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cesr.org/downloads/fiscal.revolution.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wc.com/gx/en/annual-review/facts-figures.jhtml" TargetMode="External"/><Relationship Id="rId4" Type="http://schemas.openxmlformats.org/officeDocument/2006/relationships/hyperlink" Target="https://www.deloitte.com/assets/Dcom-UnitedKingdom/Local%20Assets/Documents/About%20Deloitte/uk-about-deloitte-annual-results-2013-v.pdf" TargetMode="External"/><Relationship Id="rId5" Type="http://schemas.openxmlformats.org/officeDocument/2006/relationships/hyperlink" Target="http://www.ey.com/UK/en/Newsroom/Facts-and-figures" TargetMode="External"/><Relationship Id="rId6" Type="http://schemas.openxmlformats.org/officeDocument/2006/relationships/hyperlink" Target="http://www.kpmg.com/Global/en/IssuesAndInsights/ArticlesPublications/Press-releases/Pages/kpmg-achieves-fy13-global-revenues.aspx"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actualidad.rt.com/economia/view/140834-mapamundi-ucrania-paises-pib-appl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a:t>
            </a:fld>
            <a:endParaRPr lang="es-ES"/>
          </a:p>
        </p:txBody>
      </p:sp>
    </p:spTree>
    <p:extLst>
      <p:ext uri="{BB962C8B-B14F-4D97-AF65-F5344CB8AC3E}">
        <p14:creationId xmlns:p14="http://schemas.microsoft.com/office/powerpoint/2010/main" val="303454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err="1" smtClean="0">
                <a:solidFill>
                  <a:schemeClr val="tx1"/>
                </a:solidFill>
                <a:effectLst/>
                <a:latin typeface="+mn-lt"/>
                <a:ea typeface="+mn-ea"/>
                <a:cs typeface="+mn-cs"/>
              </a:rPr>
              <a:t>Fuente:NYTimes</a:t>
            </a:r>
            <a:r>
              <a:rPr lang="es-ES" sz="1200" b="0" i="0" u="none" strike="noStrike" kern="1200" dirty="0" smtClean="0">
                <a:solidFill>
                  <a:schemeClr val="tx1"/>
                </a:solidFill>
                <a:effectLst/>
                <a:latin typeface="+mn-lt"/>
                <a:ea typeface="+mn-ea"/>
                <a:cs typeface="+mn-cs"/>
              </a:rPr>
              <a:t>, 2012, basado en datos de Bureau of </a:t>
            </a:r>
            <a:r>
              <a:rPr lang="es-ES" sz="1200" b="0" i="0" u="none" strike="noStrike" kern="1200" dirty="0" err="1" smtClean="0">
                <a:solidFill>
                  <a:schemeClr val="tx1"/>
                </a:solidFill>
                <a:effectLst/>
                <a:latin typeface="+mn-lt"/>
                <a:ea typeface="+mn-ea"/>
                <a:cs typeface="+mn-cs"/>
              </a:rPr>
              <a:t>Economic</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Analysis</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company</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reports</a:t>
            </a:r>
            <a:r>
              <a:rPr lang="es-ES" sz="1200" b="0" i="0" u="none" strike="noStrike" kern="1200" dirty="0" smtClean="0">
                <a:solidFill>
                  <a:schemeClr val="tx1"/>
                </a:solidFill>
                <a:effectLst/>
                <a:latin typeface="+mn-lt"/>
                <a:ea typeface="+mn-ea"/>
                <a:cs typeface="+mn-cs"/>
              </a:rPr>
              <a:t>; American </a:t>
            </a:r>
            <a:r>
              <a:rPr lang="es-ES" sz="1200" b="0" i="0" u="none" strike="noStrike" kern="1200" dirty="0" err="1" smtClean="0">
                <a:solidFill>
                  <a:schemeClr val="tx1"/>
                </a:solidFill>
                <a:effectLst/>
                <a:latin typeface="+mn-lt"/>
                <a:ea typeface="+mn-ea"/>
                <a:cs typeface="+mn-cs"/>
              </a:rPr>
              <a:t>Tax</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Policy</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Institute</a:t>
            </a:r>
            <a:r>
              <a:rPr lang="es-ES" dirty="0" smtClean="0"/>
              <a:t> </a:t>
            </a:r>
          </a:p>
          <a:p>
            <a:r>
              <a:rPr lang="es-ES" sz="1200" b="0" i="0" u="none" strike="noStrike" kern="1200" dirty="0" smtClean="0">
                <a:solidFill>
                  <a:schemeClr val="tx1"/>
                </a:solidFill>
                <a:effectLst/>
                <a:latin typeface="+mn-lt"/>
                <a:ea typeface="+mn-ea"/>
                <a:cs typeface="+mn-cs"/>
              </a:rPr>
              <a:t> http://</a:t>
            </a:r>
            <a:r>
              <a:rPr lang="es-ES" sz="1200" b="0" i="0" u="none" strike="noStrike" kern="1200" dirty="0" err="1" smtClean="0">
                <a:solidFill>
                  <a:schemeClr val="tx1"/>
                </a:solidFill>
                <a:effectLst/>
                <a:latin typeface="+mn-lt"/>
                <a:ea typeface="+mn-ea"/>
                <a:cs typeface="+mn-cs"/>
              </a:rPr>
              <a:t>www.nytimes.com</a:t>
            </a:r>
            <a:r>
              <a:rPr lang="es-ES" sz="1200" b="0" i="0" u="none" strike="noStrike" kern="1200" dirty="0" smtClean="0">
                <a:solidFill>
                  <a:schemeClr val="tx1"/>
                </a:solidFill>
                <a:effectLst/>
                <a:latin typeface="+mn-lt"/>
                <a:ea typeface="+mn-ea"/>
                <a:cs typeface="+mn-cs"/>
              </a:rPr>
              <a:t>/</a:t>
            </a:r>
            <a:r>
              <a:rPr lang="es-ES" sz="1200" b="0" i="0" u="none" strike="noStrike" kern="1200" dirty="0" err="1" smtClean="0">
                <a:solidFill>
                  <a:schemeClr val="tx1"/>
                </a:solidFill>
                <a:effectLst/>
                <a:latin typeface="+mn-lt"/>
                <a:ea typeface="+mn-ea"/>
                <a:cs typeface="+mn-cs"/>
              </a:rPr>
              <a:t>interactive</a:t>
            </a:r>
            <a:r>
              <a:rPr lang="es-ES" sz="1200" b="0" i="0" u="none" strike="noStrike" kern="1200" dirty="0" smtClean="0">
                <a:solidFill>
                  <a:schemeClr val="tx1"/>
                </a:solidFill>
                <a:effectLst/>
                <a:latin typeface="+mn-lt"/>
                <a:ea typeface="+mn-ea"/>
                <a:cs typeface="+mn-cs"/>
              </a:rPr>
              <a:t>/2012/04/28/</a:t>
            </a:r>
            <a:r>
              <a:rPr lang="es-ES" sz="1200" b="0" i="0" u="none" strike="noStrike" kern="1200" dirty="0" err="1" smtClean="0">
                <a:solidFill>
                  <a:schemeClr val="tx1"/>
                </a:solidFill>
                <a:effectLst/>
                <a:latin typeface="+mn-lt"/>
                <a:ea typeface="+mn-ea"/>
                <a:cs typeface="+mn-cs"/>
              </a:rPr>
              <a:t>business</a:t>
            </a:r>
            <a:r>
              <a:rPr lang="es-ES" sz="1200" b="0" i="0" u="none" strike="noStrike" kern="1200" dirty="0" smtClean="0">
                <a:solidFill>
                  <a:schemeClr val="tx1"/>
                </a:solidFill>
                <a:effectLst/>
                <a:latin typeface="+mn-lt"/>
                <a:ea typeface="+mn-ea"/>
                <a:cs typeface="+mn-cs"/>
              </a:rPr>
              <a:t>/Shrinking-Corporate-Tax-Rates.</a:t>
            </a:r>
            <a:r>
              <a:rPr lang="es-ES" sz="1200" b="0" i="0" u="none" strike="noStrike" kern="1200" dirty="0" err="1" smtClean="0">
                <a:solidFill>
                  <a:schemeClr val="tx1"/>
                </a:solidFill>
                <a:effectLst/>
                <a:latin typeface="+mn-lt"/>
                <a:ea typeface="+mn-ea"/>
                <a:cs typeface="+mn-cs"/>
              </a:rPr>
              <a:t>html</a:t>
            </a:r>
            <a:r>
              <a:rPr lang="es-ES" sz="1200" b="0" i="0" u="none" strike="noStrike" kern="1200" dirty="0" smtClean="0">
                <a:solidFill>
                  <a:schemeClr val="tx1"/>
                </a:solidFill>
                <a:effectLst/>
                <a:latin typeface="+mn-lt"/>
                <a:ea typeface="+mn-ea"/>
                <a:cs typeface="+mn-cs"/>
              </a:rPr>
              <a:t>?_r=0</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13</a:t>
            </a:fld>
            <a:endParaRPr lang="es-ES"/>
          </a:p>
        </p:txBody>
      </p:sp>
    </p:spTree>
    <p:extLst>
      <p:ext uri="{BB962C8B-B14F-4D97-AF65-F5344CB8AC3E}">
        <p14:creationId xmlns:p14="http://schemas.microsoft.com/office/powerpoint/2010/main" val="304757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Fuentes: </a:t>
            </a:r>
            <a:r>
              <a:rPr lang="es-ES_tradnl" sz="1200" kern="1200" dirty="0" err="1" smtClean="0">
                <a:solidFill>
                  <a:schemeClr val="tx1"/>
                </a:solidFill>
                <a:effectLst/>
                <a:latin typeface="+mn-lt"/>
                <a:ea typeface="+mn-ea"/>
                <a:cs typeface="+mn-cs"/>
              </a:rPr>
              <a:t>Statement</a:t>
            </a:r>
            <a:r>
              <a:rPr lang="es-ES_tradnl" sz="1200" kern="1200" dirty="0" smtClean="0">
                <a:solidFill>
                  <a:schemeClr val="tx1"/>
                </a:solidFill>
                <a:effectLst/>
                <a:latin typeface="+mn-lt"/>
                <a:ea typeface="+mn-ea"/>
                <a:cs typeface="+mn-cs"/>
              </a:rPr>
              <a:t> of </a:t>
            </a:r>
            <a:r>
              <a:rPr lang="es-ES_tradnl" sz="1200" kern="1200" dirty="0" err="1" smtClean="0">
                <a:solidFill>
                  <a:schemeClr val="tx1"/>
                </a:solidFill>
                <a:effectLst/>
                <a:latin typeface="+mn-lt"/>
                <a:ea typeface="+mn-ea"/>
                <a:cs typeface="+mn-cs"/>
              </a:rPr>
              <a:t>Senator</a:t>
            </a:r>
            <a:r>
              <a:rPr lang="es-ES_tradnl" sz="1200" kern="1200" dirty="0" smtClean="0">
                <a:solidFill>
                  <a:schemeClr val="tx1"/>
                </a:solidFill>
                <a:effectLst/>
                <a:latin typeface="+mn-lt"/>
                <a:ea typeface="+mn-ea"/>
                <a:cs typeface="+mn-cs"/>
              </a:rPr>
              <a:t> Carl </a:t>
            </a:r>
            <a:r>
              <a:rPr lang="es-ES_tradnl" sz="1200" kern="1200" dirty="0" err="1" smtClean="0">
                <a:solidFill>
                  <a:schemeClr val="tx1"/>
                </a:solidFill>
                <a:effectLst/>
                <a:latin typeface="+mn-lt"/>
                <a:ea typeface="+mn-ea"/>
                <a:cs typeface="+mn-cs"/>
              </a:rPr>
              <a:t>Levin</a:t>
            </a:r>
            <a:r>
              <a:rPr lang="es-ES_tradnl" sz="1200" kern="1200" dirty="0" smtClean="0">
                <a:solidFill>
                  <a:schemeClr val="tx1"/>
                </a:solidFill>
                <a:effectLst/>
                <a:latin typeface="+mn-lt"/>
                <a:ea typeface="+mn-ea"/>
                <a:cs typeface="+mn-cs"/>
              </a:rPr>
              <a:t> (D-</a:t>
            </a:r>
            <a:r>
              <a:rPr lang="es-ES_tradnl" sz="1200" kern="1200" dirty="0" err="1" smtClean="0">
                <a:solidFill>
                  <a:schemeClr val="tx1"/>
                </a:solidFill>
                <a:effectLst/>
                <a:latin typeface="+mn-lt"/>
                <a:ea typeface="+mn-ea"/>
                <a:cs typeface="+mn-cs"/>
              </a:rPr>
              <a:t>Mich</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introducing</a:t>
            </a:r>
            <a:r>
              <a:rPr lang="es-ES_tradnl" sz="1200"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The</a:t>
            </a:r>
            <a:r>
              <a:rPr lang="es-ES_tradnl" sz="1200" i="1" kern="1200" dirty="0" smtClean="0">
                <a:solidFill>
                  <a:schemeClr val="tx1"/>
                </a:solidFill>
                <a:effectLst/>
                <a:latin typeface="+mn-lt"/>
                <a:ea typeface="+mn-ea"/>
                <a:cs typeface="+mn-cs"/>
              </a:rPr>
              <a:t> Stop </a:t>
            </a:r>
            <a:r>
              <a:rPr lang="es-ES_tradnl" sz="1200" i="1" kern="1200" dirty="0" err="1" smtClean="0">
                <a:solidFill>
                  <a:schemeClr val="tx1"/>
                </a:solidFill>
                <a:effectLst/>
                <a:latin typeface="+mn-lt"/>
                <a:ea typeface="+mn-ea"/>
                <a:cs typeface="+mn-cs"/>
              </a:rPr>
              <a:t>Tax</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haven</a:t>
            </a:r>
            <a:r>
              <a:rPr lang="es-ES_tradnl" sz="1200" i="1" kern="1200" dirty="0" smtClean="0">
                <a:solidFill>
                  <a:schemeClr val="tx1"/>
                </a:solidFill>
                <a:effectLst/>
                <a:latin typeface="+mn-lt"/>
                <a:ea typeface="+mn-ea"/>
                <a:cs typeface="+mn-cs"/>
              </a:rPr>
              <a:t> Abuse </a:t>
            </a:r>
            <a:r>
              <a:rPr lang="es-ES_tradnl" sz="1200" i="1" kern="1200" dirty="0" err="1" smtClean="0">
                <a:solidFill>
                  <a:schemeClr val="tx1"/>
                </a:solidFill>
                <a:effectLst/>
                <a:latin typeface="+mn-lt"/>
                <a:ea typeface="+mn-ea"/>
                <a:cs typeface="+mn-cs"/>
              </a:rPr>
              <a:t>Act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September</a:t>
            </a:r>
            <a:r>
              <a:rPr lang="es-ES_tradnl" sz="1200" kern="1200" dirty="0" smtClean="0">
                <a:solidFill>
                  <a:schemeClr val="tx1"/>
                </a:solidFill>
                <a:effectLst/>
                <a:latin typeface="+mn-lt"/>
                <a:ea typeface="+mn-ea"/>
                <a:cs typeface="+mn-cs"/>
              </a:rPr>
              <a:t> 19, 2013. </a:t>
            </a:r>
            <a:r>
              <a:rPr lang="es-ES_tradnl" sz="1200" u="sng" kern="1200" dirty="0" smtClean="0">
                <a:solidFill>
                  <a:schemeClr val="tx1"/>
                </a:solidFill>
                <a:effectLst/>
                <a:latin typeface="+mn-lt"/>
                <a:ea typeface="+mn-ea"/>
                <a:cs typeface="+mn-cs"/>
                <a:hlinkClick r:id="rId3"/>
              </a:rPr>
              <a:t>http://www.hsgac.senate.gov</a:t>
            </a:r>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HM </a:t>
            </a:r>
            <a:r>
              <a:rPr lang="es-ES_tradnl" sz="1200" kern="1200" dirty="0" err="1" smtClean="0">
                <a:solidFill>
                  <a:schemeClr val="tx1"/>
                </a:solidFill>
                <a:effectLst/>
                <a:latin typeface="+mn-lt"/>
                <a:ea typeface="+mn-ea"/>
                <a:cs typeface="+mn-cs"/>
              </a:rPr>
              <a:t>Revenue</a:t>
            </a:r>
            <a:r>
              <a:rPr lang="es-ES_tradnl" sz="1200" kern="1200" dirty="0" smtClean="0">
                <a:solidFill>
                  <a:schemeClr val="tx1"/>
                </a:solidFill>
                <a:effectLst/>
                <a:latin typeface="+mn-lt"/>
                <a:ea typeface="+mn-ea"/>
                <a:cs typeface="+mn-cs"/>
              </a:rPr>
              <a:t> and </a:t>
            </a:r>
            <a:r>
              <a:rPr lang="es-ES_tradnl" sz="1200" kern="1200" dirty="0" err="1" smtClean="0">
                <a:solidFill>
                  <a:schemeClr val="tx1"/>
                </a:solidFill>
                <a:effectLst/>
                <a:latin typeface="+mn-lt"/>
                <a:ea typeface="+mn-ea"/>
                <a:cs typeface="+mn-cs"/>
              </a:rPr>
              <a:t>Customs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Annual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Report</a:t>
            </a:r>
            <a:r>
              <a:rPr lang="es-ES_tradnl" sz="1200" kern="1200" dirty="0" smtClean="0">
                <a:solidFill>
                  <a:schemeClr val="tx1"/>
                </a:solidFill>
                <a:effectLst/>
                <a:latin typeface="+mn-lt"/>
                <a:ea typeface="+mn-ea"/>
                <a:cs typeface="+mn-cs"/>
              </a:rPr>
              <a:t> and </a:t>
            </a:r>
            <a:r>
              <a:rPr lang="es-ES_tradnl" sz="1200" kern="1200" dirty="0" err="1" smtClean="0">
                <a:solidFill>
                  <a:schemeClr val="tx1"/>
                </a:solidFill>
                <a:effectLst/>
                <a:latin typeface="+mn-lt"/>
                <a:ea typeface="+mn-ea"/>
                <a:cs typeface="+mn-cs"/>
              </a:rPr>
              <a:t>Accounts</a:t>
            </a:r>
            <a:r>
              <a:rPr lang="es-ES_tradnl" sz="1200" kern="1200" dirty="0" smtClean="0">
                <a:solidFill>
                  <a:schemeClr val="tx1"/>
                </a:solidFill>
                <a:effectLst/>
                <a:latin typeface="+mn-lt"/>
                <a:ea typeface="+mn-ea"/>
                <a:cs typeface="+mn-cs"/>
              </a:rPr>
              <a:t> - </a:t>
            </a:r>
            <a:r>
              <a:rPr lang="es-ES_tradnl" sz="1200" kern="1200" dirty="0" err="1" smtClean="0">
                <a:solidFill>
                  <a:schemeClr val="tx1"/>
                </a:solidFill>
                <a:effectLst/>
                <a:latin typeface="+mn-lt"/>
                <a:ea typeface="+mn-ea"/>
                <a:cs typeface="+mn-cs"/>
              </a:rPr>
              <a:t>Public</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Accounts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Committee</a:t>
            </a:r>
            <a:r>
              <a:rPr lang="es-ES_tradnl" sz="1200" kern="1200" dirty="0" smtClean="0">
                <a:solidFill>
                  <a:schemeClr val="tx1"/>
                </a:solidFill>
                <a:effectLst/>
                <a:latin typeface="+mn-lt"/>
                <a:ea typeface="+mn-ea"/>
                <a:cs typeface="+mn-cs"/>
              </a:rPr>
              <a:t>. 1  </a:t>
            </a:r>
            <a:r>
              <a:rPr lang="es-ES_tradnl" sz="1200" kern="1200" dirty="0" err="1" smtClean="0">
                <a:solidFill>
                  <a:schemeClr val="tx1"/>
                </a:solidFill>
                <a:effectLst/>
                <a:latin typeface="+mn-lt"/>
                <a:ea typeface="+mn-ea"/>
                <a:cs typeface="+mn-cs"/>
              </a:rPr>
              <a:t>Tax</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avoidance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multinational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companies</a:t>
            </a:r>
            <a:r>
              <a:rPr lang="es-ES_tradnl" sz="1200" kern="1200" dirty="0" smtClean="0">
                <a:solidFill>
                  <a:schemeClr val="tx1"/>
                </a:solidFill>
                <a:effectLst/>
                <a:latin typeface="+mn-lt"/>
                <a:ea typeface="+mn-ea"/>
                <a:cs typeface="+mn-cs"/>
              </a:rPr>
              <a:t>. 2013.  </a:t>
            </a:r>
            <a:r>
              <a:rPr lang="es-ES_tradnl" sz="1200" u="sng" kern="1200" dirty="0" smtClean="0">
                <a:solidFill>
                  <a:schemeClr val="tx1"/>
                </a:solidFill>
                <a:effectLst/>
                <a:latin typeface="+mn-lt"/>
                <a:ea typeface="+mn-ea"/>
                <a:cs typeface="+mn-cs"/>
                <a:hlinkClick r:id="rId4"/>
              </a:rPr>
              <a:t>http://www.publications.parliament.uk/pa/cm201213/cmselect/cmpubacc/716/71605.htm</a:t>
            </a:r>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OECD Standard </a:t>
            </a:r>
            <a:r>
              <a:rPr lang="es-ES_tradnl" sz="1200" kern="1200" dirty="0" err="1" smtClean="0">
                <a:solidFill>
                  <a:schemeClr val="tx1"/>
                </a:solidFill>
                <a:effectLst/>
                <a:latin typeface="+mn-lt"/>
                <a:ea typeface="+mn-ea"/>
                <a:cs typeface="+mn-cs"/>
              </a:rPr>
              <a:t>for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Automatic</a:t>
            </a:r>
            <a:r>
              <a:rPr lang="es-ES_tradnl" sz="1200" kern="1200" dirty="0" smtClean="0">
                <a:solidFill>
                  <a:schemeClr val="tx1"/>
                </a:solidFill>
                <a:effectLst/>
                <a:latin typeface="+mn-lt"/>
                <a:ea typeface="+mn-ea"/>
                <a:cs typeface="+mn-cs"/>
              </a:rPr>
              <a:t> Exchange of </a:t>
            </a:r>
            <a:r>
              <a:rPr lang="es-ES_tradnl" sz="1200" kern="1200" dirty="0" err="1" smtClean="0">
                <a:solidFill>
                  <a:schemeClr val="tx1"/>
                </a:solidFill>
                <a:effectLst/>
                <a:latin typeface="+mn-lt"/>
                <a:ea typeface="+mn-ea"/>
                <a:cs typeface="+mn-cs"/>
              </a:rPr>
              <a:t>Financial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Account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Information</a:t>
            </a:r>
            <a:r>
              <a:rPr lang="es-ES_tradnl" sz="1200" kern="1200" dirty="0" smtClean="0">
                <a:solidFill>
                  <a:schemeClr val="tx1"/>
                </a:solidFill>
                <a:effectLst/>
                <a:latin typeface="+mn-lt"/>
                <a:ea typeface="+mn-ea"/>
                <a:cs typeface="+mn-cs"/>
              </a:rPr>
              <a:t> in </a:t>
            </a:r>
            <a:r>
              <a:rPr lang="es-ES_tradnl" sz="1200" kern="1200" dirty="0" err="1" smtClean="0">
                <a:solidFill>
                  <a:schemeClr val="tx1"/>
                </a:solidFill>
                <a:effectLst/>
                <a:latin typeface="+mn-lt"/>
                <a:ea typeface="+mn-ea"/>
                <a:cs typeface="+mn-cs"/>
              </a:rPr>
              <a:t>Tax</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Matters</a:t>
            </a:r>
            <a:r>
              <a:rPr lang="es-ES_tradnl" sz="1200" kern="1200" dirty="0" smtClean="0">
                <a:solidFill>
                  <a:schemeClr val="tx1"/>
                </a:solidFill>
                <a:effectLst/>
                <a:latin typeface="+mn-lt"/>
                <a:ea typeface="+mn-ea"/>
                <a:cs typeface="+mn-cs"/>
              </a:rPr>
              <a:t>. 15 </a:t>
            </a:r>
            <a:r>
              <a:rPr lang="es-ES_tradnl" sz="1200" kern="1200" dirty="0" err="1" smtClean="0">
                <a:solidFill>
                  <a:schemeClr val="tx1"/>
                </a:solidFill>
                <a:effectLst/>
                <a:latin typeface="+mn-lt"/>
                <a:ea typeface="+mn-ea"/>
                <a:cs typeface="+mn-cs"/>
              </a:rPr>
              <a:t>July</a:t>
            </a:r>
            <a:r>
              <a:rPr lang="es-ES_tradnl" sz="1200" kern="1200" dirty="0" smtClean="0">
                <a:solidFill>
                  <a:schemeClr val="tx1"/>
                </a:solidFill>
                <a:effectLst/>
                <a:latin typeface="+mn-lt"/>
                <a:ea typeface="+mn-ea"/>
                <a:cs typeface="+mn-cs"/>
              </a:rPr>
              <a:t>, 2014. DOI:10.1787/9789264216525-en </a:t>
            </a:r>
          </a:p>
          <a:p>
            <a:r>
              <a:rPr lang="es-ES_tradnl" sz="1200" u="sng" kern="1200" dirty="0" smtClean="0">
                <a:solidFill>
                  <a:schemeClr val="tx1"/>
                </a:solidFill>
                <a:effectLst/>
                <a:latin typeface="+mn-lt"/>
                <a:ea typeface="+mn-ea"/>
                <a:cs typeface="+mn-cs"/>
                <a:hlinkClick r:id="rId5"/>
              </a:rPr>
              <a:t>http://www.oecd-ilibrary.org/taxation/standard-for-automatic-exchange-of-financial-account-information-for-tax-matters_9789264216525-en</a:t>
            </a:r>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El intercambio automático de información fiscal entre G5 y los socios se iniciará en 2017, confirman los gobiernos. 30 de abril 2014. </a:t>
            </a:r>
            <a:r>
              <a:rPr lang="es-ES_tradnl" sz="1200" u="sng" kern="1200" dirty="0" smtClean="0">
                <a:solidFill>
                  <a:schemeClr val="tx1"/>
                </a:solidFill>
                <a:effectLst/>
                <a:latin typeface="+mn-lt"/>
                <a:ea typeface="+mn-ea"/>
                <a:cs typeface="+mn-cs"/>
                <a:hlinkClick r:id="rId6"/>
              </a:rPr>
              <a:t>http://www.out-law.com/en/articles/2014/april</a:t>
            </a:r>
            <a:r>
              <a:rPr lang="es-ES_tradnl"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15</a:t>
            </a:fld>
            <a:endParaRPr lang="es-ES"/>
          </a:p>
        </p:txBody>
      </p:sp>
    </p:spTree>
    <p:extLst>
      <p:ext uri="{BB962C8B-B14F-4D97-AF65-F5344CB8AC3E}">
        <p14:creationId xmlns:p14="http://schemas.microsoft.com/office/powerpoint/2010/main" val="47582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Fuente: Traducción A.V. De un fragmento de </a:t>
            </a:r>
            <a:r>
              <a:rPr lang="es-ES_tradnl" sz="1200" kern="1200" dirty="0" err="1" smtClean="0">
                <a:solidFill>
                  <a:schemeClr val="tx1"/>
                </a:solidFill>
                <a:effectLst/>
                <a:latin typeface="+mn-lt"/>
                <a:ea typeface="+mn-ea"/>
                <a:cs typeface="+mn-cs"/>
              </a:rPr>
              <a:t>Statement</a:t>
            </a:r>
            <a:r>
              <a:rPr lang="es-ES_tradnl" sz="1200" kern="1200" dirty="0" smtClean="0">
                <a:solidFill>
                  <a:schemeClr val="tx1"/>
                </a:solidFill>
                <a:effectLst/>
                <a:latin typeface="+mn-lt"/>
                <a:ea typeface="+mn-ea"/>
                <a:cs typeface="+mn-cs"/>
              </a:rPr>
              <a:t> of </a:t>
            </a:r>
            <a:r>
              <a:rPr lang="es-ES_tradnl" sz="1200" kern="1200" dirty="0" err="1" smtClean="0">
                <a:solidFill>
                  <a:schemeClr val="tx1"/>
                </a:solidFill>
                <a:effectLst/>
                <a:latin typeface="+mn-lt"/>
                <a:ea typeface="+mn-ea"/>
                <a:cs typeface="+mn-cs"/>
              </a:rPr>
              <a:t>Senator</a:t>
            </a:r>
            <a:r>
              <a:rPr lang="es-ES_tradnl" sz="1200" kern="1200" dirty="0" smtClean="0">
                <a:solidFill>
                  <a:schemeClr val="tx1"/>
                </a:solidFill>
                <a:effectLst/>
                <a:latin typeface="+mn-lt"/>
                <a:ea typeface="+mn-ea"/>
                <a:cs typeface="+mn-cs"/>
              </a:rPr>
              <a:t> Carl </a:t>
            </a:r>
            <a:r>
              <a:rPr lang="es-ES_tradnl" sz="1200" kern="1200" dirty="0" err="1" smtClean="0">
                <a:solidFill>
                  <a:schemeClr val="tx1"/>
                </a:solidFill>
                <a:effectLst/>
                <a:latin typeface="+mn-lt"/>
                <a:ea typeface="+mn-ea"/>
                <a:cs typeface="+mn-cs"/>
              </a:rPr>
              <a:t>Levin</a:t>
            </a:r>
            <a:r>
              <a:rPr lang="es-ES_tradnl" sz="1200" kern="1200" dirty="0" smtClean="0">
                <a:solidFill>
                  <a:schemeClr val="tx1"/>
                </a:solidFill>
                <a:effectLst/>
                <a:latin typeface="+mn-lt"/>
                <a:ea typeface="+mn-ea"/>
                <a:cs typeface="+mn-cs"/>
              </a:rPr>
              <a:t> (D-</a:t>
            </a:r>
            <a:r>
              <a:rPr lang="es-ES_tradnl" sz="1200" kern="1200" dirty="0" err="1" smtClean="0">
                <a:solidFill>
                  <a:schemeClr val="tx1"/>
                </a:solidFill>
                <a:effectLst/>
                <a:latin typeface="+mn-lt"/>
                <a:ea typeface="+mn-ea"/>
                <a:cs typeface="+mn-cs"/>
              </a:rPr>
              <a:t>Mich</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introducing</a:t>
            </a:r>
            <a:r>
              <a:rPr lang="es-ES_tradnl" sz="1200"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The</a:t>
            </a:r>
            <a:r>
              <a:rPr lang="es-ES_tradnl" sz="1200" i="1" kern="1200" dirty="0" smtClean="0">
                <a:solidFill>
                  <a:schemeClr val="tx1"/>
                </a:solidFill>
                <a:effectLst/>
                <a:latin typeface="+mn-lt"/>
                <a:ea typeface="+mn-ea"/>
                <a:cs typeface="+mn-cs"/>
              </a:rPr>
              <a:t> Stop </a:t>
            </a:r>
            <a:r>
              <a:rPr lang="es-ES_tradnl" sz="1200" i="1" kern="1200" dirty="0" err="1" smtClean="0">
                <a:solidFill>
                  <a:schemeClr val="tx1"/>
                </a:solidFill>
                <a:effectLst/>
                <a:latin typeface="+mn-lt"/>
                <a:ea typeface="+mn-ea"/>
                <a:cs typeface="+mn-cs"/>
              </a:rPr>
              <a:t>Tax</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haven</a:t>
            </a:r>
            <a:r>
              <a:rPr lang="es-ES_tradnl" sz="1200" i="1" kern="1200" dirty="0" smtClean="0">
                <a:solidFill>
                  <a:schemeClr val="tx1"/>
                </a:solidFill>
                <a:effectLst/>
                <a:latin typeface="+mn-lt"/>
                <a:ea typeface="+mn-ea"/>
                <a:cs typeface="+mn-cs"/>
              </a:rPr>
              <a:t> Abuse </a:t>
            </a:r>
            <a:r>
              <a:rPr lang="es-ES_tradnl" sz="1200" i="1" kern="1200" dirty="0" err="1" smtClean="0">
                <a:solidFill>
                  <a:schemeClr val="tx1"/>
                </a:solidFill>
                <a:effectLst/>
                <a:latin typeface="+mn-lt"/>
                <a:ea typeface="+mn-ea"/>
                <a:cs typeface="+mn-cs"/>
              </a:rPr>
              <a:t>Act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September</a:t>
            </a:r>
            <a:r>
              <a:rPr lang="es-ES_tradnl" sz="1200" kern="1200" dirty="0" smtClean="0">
                <a:solidFill>
                  <a:schemeClr val="tx1"/>
                </a:solidFill>
                <a:effectLst/>
                <a:latin typeface="+mn-lt"/>
                <a:ea typeface="+mn-ea"/>
                <a:cs typeface="+mn-cs"/>
              </a:rPr>
              <a:t> 19, 2013. http://</a:t>
            </a:r>
            <a:r>
              <a:rPr lang="es-ES_tradnl" sz="1200" kern="1200" dirty="0" err="1" smtClean="0">
                <a:solidFill>
                  <a:schemeClr val="tx1"/>
                </a:solidFill>
                <a:effectLst/>
                <a:latin typeface="+mn-lt"/>
                <a:ea typeface="+mn-ea"/>
                <a:cs typeface="+mn-cs"/>
              </a:rPr>
              <a:t>www.hsgac.senate.gov</a:t>
            </a:r>
            <a:r>
              <a:rPr lang="es-ES_tradnl" sz="1200" kern="1200" dirty="0" smtClean="0">
                <a:solidFill>
                  <a:schemeClr val="tx1"/>
                </a:solidFill>
                <a:effectLst/>
                <a:latin typeface="+mn-lt"/>
                <a:ea typeface="+mn-ea"/>
                <a:cs typeface="+mn-cs"/>
              </a:rPr>
              <a:t>  y OECD Standard </a:t>
            </a:r>
            <a:r>
              <a:rPr lang="es-ES_tradnl" sz="1200" kern="1200" dirty="0" err="1" smtClean="0">
                <a:solidFill>
                  <a:schemeClr val="tx1"/>
                </a:solidFill>
                <a:effectLst/>
                <a:latin typeface="+mn-lt"/>
                <a:ea typeface="+mn-ea"/>
                <a:cs typeface="+mn-cs"/>
              </a:rPr>
              <a:t>for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Automatic</a:t>
            </a:r>
            <a:r>
              <a:rPr lang="es-ES_tradnl" sz="1200" kern="1200" dirty="0" smtClean="0">
                <a:solidFill>
                  <a:schemeClr val="tx1"/>
                </a:solidFill>
                <a:effectLst/>
                <a:latin typeface="+mn-lt"/>
                <a:ea typeface="+mn-ea"/>
                <a:cs typeface="+mn-cs"/>
              </a:rPr>
              <a:t> Exchange of </a:t>
            </a:r>
            <a:r>
              <a:rPr lang="es-ES_tradnl" sz="1200" kern="1200" dirty="0" err="1" smtClean="0">
                <a:solidFill>
                  <a:schemeClr val="tx1"/>
                </a:solidFill>
                <a:effectLst/>
                <a:latin typeface="+mn-lt"/>
                <a:ea typeface="+mn-ea"/>
                <a:cs typeface="+mn-cs"/>
              </a:rPr>
              <a:t>Financial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Account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Information</a:t>
            </a:r>
            <a:r>
              <a:rPr lang="es-ES_tradnl" sz="1200" kern="1200" dirty="0" smtClean="0">
                <a:solidFill>
                  <a:schemeClr val="tx1"/>
                </a:solidFill>
                <a:effectLst/>
                <a:latin typeface="+mn-lt"/>
                <a:ea typeface="+mn-ea"/>
                <a:cs typeface="+mn-cs"/>
              </a:rPr>
              <a:t> in </a:t>
            </a:r>
            <a:r>
              <a:rPr lang="es-ES_tradnl" sz="1200" kern="1200" dirty="0" err="1" smtClean="0">
                <a:solidFill>
                  <a:schemeClr val="tx1"/>
                </a:solidFill>
                <a:effectLst/>
                <a:latin typeface="+mn-lt"/>
                <a:ea typeface="+mn-ea"/>
                <a:cs typeface="+mn-cs"/>
              </a:rPr>
              <a:t>Tax</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Matters</a:t>
            </a:r>
            <a:r>
              <a:rPr lang="es-ES_tradnl" sz="1200" kern="1200" dirty="0" smtClean="0">
                <a:solidFill>
                  <a:schemeClr val="tx1"/>
                </a:solidFill>
                <a:effectLst/>
                <a:latin typeface="+mn-lt"/>
                <a:ea typeface="+mn-ea"/>
                <a:cs typeface="+mn-cs"/>
              </a:rPr>
              <a:t>. 15 </a:t>
            </a:r>
            <a:r>
              <a:rPr lang="es-ES_tradnl" sz="1200" kern="1200" dirty="0" err="1" smtClean="0">
                <a:solidFill>
                  <a:schemeClr val="tx1"/>
                </a:solidFill>
                <a:effectLst/>
                <a:latin typeface="+mn-lt"/>
                <a:ea typeface="+mn-ea"/>
                <a:cs typeface="+mn-cs"/>
              </a:rPr>
              <a:t>July</a:t>
            </a:r>
            <a:r>
              <a:rPr lang="es-ES_tradnl" sz="1200" kern="1200" dirty="0" smtClean="0">
                <a:solidFill>
                  <a:schemeClr val="tx1"/>
                </a:solidFill>
                <a:effectLst/>
                <a:latin typeface="+mn-lt"/>
                <a:ea typeface="+mn-ea"/>
                <a:cs typeface="+mn-cs"/>
              </a:rPr>
              <a:t>, 2014. </a:t>
            </a:r>
          </a:p>
          <a:p>
            <a:r>
              <a:rPr lang="es-ES_tradnl" sz="1200" u="sng" kern="1200" dirty="0" smtClean="0">
                <a:solidFill>
                  <a:schemeClr val="tx1"/>
                </a:solidFill>
                <a:effectLst/>
                <a:latin typeface="+mn-lt"/>
                <a:ea typeface="+mn-ea"/>
                <a:cs typeface="+mn-cs"/>
                <a:hlinkClick r:id="rId3"/>
              </a:rPr>
              <a:t>http://www.oecd-ilibrary.org/taxation/standard-for-automatic-exchange-of-financial-account-information-for-tax-matters_9789264216525-en</a:t>
            </a:r>
            <a:r>
              <a:rPr lang="es-ES_tradnl" dirty="0" smtClean="0">
                <a:effectLst/>
              </a:rPr>
              <a:t> </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16</a:t>
            </a:fld>
            <a:endParaRPr lang="es-ES"/>
          </a:p>
        </p:txBody>
      </p:sp>
    </p:spTree>
    <p:extLst>
      <p:ext uri="{BB962C8B-B14F-4D97-AF65-F5344CB8AC3E}">
        <p14:creationId xmlns:p14="http://schemas.microsoft.com/office/powerpoint/2010/main" val="340767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Fuente: Niels </a:t>
            </a:r>
            <a:r>
              <a:rPr lang="es-ES" sz="1200" b="0" i="0" u="none" strike="noStrike" kern="1200" dirty="0" err="1" smtClean="0">
                <a:solidFill>
                  <a:schemeClr val="tx1"/>
                </a:solidFill>
                <a:effectLst/>
                <a:latin typeface="+mn-lt"/>
                <a:ea typeface="+mn-ea"/>
                <a:cs typeface="+mn-cs"/>
              </a:rPr>
              <a:t>Johannesen</a:t>
            </a:r>
            <a:r>
              <a:rPr lang="es-ES" sz="1200" b="0" i="0" u="none" strike="noStrike" kern="1200" dirty="0" smtClean="0">
                <a:solidFill>
                  <a:schemeClr val="tx1"/>
                </a:solidFill>
                <a:effectLst/>
                <a:latin typeface="+mn-lt"/>
                <a:ea typeface="+mn-ea"/>
                <a:cs typeface="+mn-cs"/>
              </a:rPr>
              <a:t> and Gabriel </a:t>
            </a:r>
            <a:r>
              <a:rPr lang="es-ES" sz="1200" b="0" i="0" u="none" strike="noStrike" kern="1200" dirty="0" err="1" smtClean="0">
                <a:solidFill>
                  <a:schemeClr val="tx1"/>
                </a:solidFill>
                <a:effectLst/>
                <a:latin typeface="+mn-lt"/>
                <a:ea typeface="+mn-ea"/>
                <a:cs typeface="+mn-cs"/>
              </a:rPr>
              <a:t>Zucman</a:t>
            </a:r>
            <a:r>
              <a:rPr lang="es-ES" sz="1200" b="0" i="0" u="none" strike="noStrike" kern="1200" dirty="0" smtClean="0">
                <a:solidFill>
                  <a:schemeClr val="tx1"/>
                </a:solidFill>
                <a:effectLst/>
                <a:latin typeface="+mn-lt"/>
                <a:ea typeface="+mn-ea"/>
                <a:cs typeface="+mn-cs"/>
              </a:rPr>
              <a:t>, 2014. </a:t>
            </a:r>
            <a:r>
              <a:rPr lang="es-ES" sz="1200" b="0" i="0" u="none" strike="noStrike" kern="1200" dirty="0" err="1" smtClean="0">
                <a:solidFill>
                  <a:schemeClr val="tx1"/>
                </a:solidFill>
                <a:effectLst/>
                <a:latin typeface="+mn-lt"/>
                <a:ea typeface="+mn-ea"/>
                <a:cs typeface="+mn-cs"/>
              </a:rPr>
              <a:t>The</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End</a:t>
            </a:r>
            <a:r>
              <a:rPr lang="es-ES" sz="1200" b="0" i="0" u="none" strike="noStrike" kern="1200" dirty="0" smtClean="0">
                <a:solidFill>
                  <a:schemeClr val="tx1"/>
                </a:solidFill>
                <a:effectLst/>
                <a:latin typeface="+mn-lt"/>
                <a:ea typeface="+mn-ea"/>
                <a:cs typeface="+mn-cs"/>
              </a:rPr>
              <a:t> of Bank </a:t>
            </a:r>
            <a:r>
              <a:rPr lang="es-ES" sz="1200" b="0" i="0" u="none" strike="noStrike" kern="1200" dirty="0" err="1" smtClean="0">
                <a:solidFill>
                  <a:schemeClr val="tx1"/>
                </a:solidFill>
                <a:effectLst/>
                <a:latin typeface="+mn-lt"/>
                <a:ea typeface="+mn-ea"/>
                <a:cs typeface="+mn-cs"/>
              </a:rPr>
              <a:t>Secrecy</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An</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Evaluation</a:t>
            </a:r>
            <a:r>
              <a:rPr lang="es-ES" sz="1200" b="0" i="0" u="none" strike="noStrike" kern="1200" dirty="0" smtClean="0">
                <a:solidFill>
                  <a:schemeClr val="tx1"/>
                </a:solidFill>
                <a:effectLst/>
                <a:latin typeface="+mn-lt"/>
                <a:ea typeface="+mn-ea"/>
                <a:cs typeface="+mn-cs"/>
              </a:rPr>
              <a:t> of </a:t>
            </a:r>
            <a:r>
              <a:rPr lang="es-ES" sz="1200" b="0" i="0" u="none" strike="noStrike" kern="1200" dirty="0" err="1" smtClean="0">
                <a:solidFill>
                  <a:schemeClr val="tx1"/>
                </a:solidFill>
                <a:effectLst/>
                <a:latin typeface="+mn-lt"/>
                <a:ea typeface="+mn-ea"/>
                <a:cs typeface="+mn-cs"/>
              </a:rPr>
              <a:t>the</a:t>
            </a:r>
            <a:r>
              <a:rPr lang="es-ES" sz="1200" b="0" i="0" u="none" strike="noStrike" kern="1200" dirty="0" smtClean="0">
                <a:solidFill>
                  <a:schemeClr val="tx1"/>
                </a:solidFill>
                <a:effectLst/>
                <a:latin typeface="+mn-lt"/>
                <a:ea typeface="+mn-ea"/>
                <a:cs typeface="+mn-cs"/>
              </a:rPr>
              <a:t> G20 </a:t>
            </a:r>
            <a:r>
              <a:rPr lang="es-ES" sz="1200" b="0" i="0" u="none" strike="noStrike" kern="1200" dirty="0" err="1" smtClean="0">
                <a:solidFill>
                  <a:schemeClr val="tx1"/>
                </a:solidFill>
                <a:effectLst/>
                <a:latin typeface="+mn-lt"/>
                <a:ea typeface="+mn-ea"/>
                <a:cs typeface="+mn-cs"/>
              </a:rPr>
              <a:t>Tax</a:t>
            </a:r>
            <a:r>
              <a:rPr lang="es-ES" sz="1200" b="0" i="0" u="none" strike="noStrike" kern="1200" dirty="0" smtClean="0">
                <a:solidFill>
                  <a:schemeClr val="tx1"/>
                </a:solidFill>
                <a:effectLst/>
                <a:latin typeface="+mn-lt"/>
                <a:ea typeface="+mn-ea"/>
                <a:cs typeface="+mn-cs"/>
              </a:rPr>
              <a:t> Haven </a:t>
            </a:r>
            <a:r>
              <a:rPr lang="es-ES" sz="1200" b="0" i="0" u="none" strike="noStrike" kern="1200" dirty="0" err="1" smtClean="0">
                <a:solidFill>
                  <a:schemeClr val="tx1"/>
                </a:solidFill>
                <a:effectLst/>
                <a:latin typeface="+mn-lt"/>
                <a:ea typeface="+mn-ea"/>
                <a:cs typeface="+mn-cs"/>
              </a:rPr>
              <a:t>Crackdown</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17</a:t>
            </a:fld>
            <a:endParaRPr lang="es-ES"/>
          </a:p>
        </p:txBody>
      </p:sp>
    </p:spTree>
    <p:extLst>
      <p:ext uri="{BB962C8B-B14F-4D97-AF65-F5344CB8AC3E}">
        <p14:creationId xmlns:p14="http://schemas.microsoft.com/office/powerpoint/2010/main" val="100376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 </a:t>
            </a:r>
            <a:r>
              <a:rPr lang="es-ES" dirty="0" err="1" smtClean="0"/>
              <a:t>Piketty</a:t>
            </a:r>
            <a:r>
              <a:rPr lang="es-ES" dirty="0" smtClean="0"/>
              <a:t>, 2014. </a:t>
            </a:r>
            <a:r>
              <a:rPr lang="en-US" sz="1200" b="1" i="0" u="none" strike="noStrike" kern="1200" dirty="0" smtClean="0">
                <a:solidFill>
                  <a:schemeClr val="tx1"/>
                </a:solidFill>
                <a:effectLst/>
                <a:latin typeface="+mn-lt"/>
                <a:ea typeface="+mn-ea"/>
                <a:cs typeface="+mn-cs"/>
              </a:rPr>
              <a:t>Table S14.1. Top marginal income tax rate in rich countries, 1900-2013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18</a:t>
            </a:fld>
            <a:endParaRPr lang="es-ES"/>
          </a:p>
        </p:txBody>
      </p:sp>
    </p:spTree>
    <p:extLst>
      <p:ext uri="{BB962C8B-B14F-4D97-AF65-F5344CB8AC3E}">
        <p14:creationId xmlns:p14="http://schemas.microsoft.com/office/powerpoint/2010/main" val="279593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20</a:t>
            </a:fld>
            <a:endParaRPr lang="es-ES"/>
          </a:p>
        </p:txBody>
      </p:sp>
    </p:spTree>
    <p:extLst>
      <p:ext uri="{BB962C8B-B14F-4D97-AF65-F5344CB8AC3E}">
        <p14:creationId xmlns:p14="http://schemas.microsoft.com/office/powerpoint/2010/main" val="376263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Fuente: Tabla S14.2 de </a:t>
            </a:r>
            <a:r>
              <a:rPr lang="es-ES" sz="1200" b="0" i="0" u="none" strike="noStrike" kern="1200" dirty="0" err="1" smtClean="0">
                <a:solidFill>
                  <a:schemeClr val="tx1"/>
                </a:solidFill>
                <a:effectLst/>
                <a:latin typeface="+mn-lt"/>
                <a:ea typeface="+mn-ea"/>
                <a:cs typeface="+mn-cs"/>
              </a:rPr>
              <a:t>Piketty</a:t>
            </a:r>
            <a:r>
              <a:rPr lang="es-ES" sz="1200" b="0" i="0" u="none" strike="noStrike" kern="1200" dirty="0" smtClean="0">
                <a:solidFill>
                  <a:schemeClr val="tx1"/>
                </a:solidFill>
                <a:effectLst/>
                <a:latin typeface="+mn-lt"/>
                <a:ea typeface="+mn-ea"/>
                <a:cs typeface="+mn-cs"/>
              </a:rPr>
              <a:t>, 2014.</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23</a:t>
            </a:fld>
            <a:endParaRPr lang="es-ES"/>
          </a:p>
        </p:txBody>
      </p:sp>
    </p:spTree>
    <p:extLst>
      <p:ext uri="{BB962C8B-B14F-4D97-AF65-F5344CB8AC3E}">
        <p14:creationId xmlns:p14="http://schemas.microsoft.com/office/powerpoint/2010/main" val="137612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 Figura 12.2 de </a:t>
            </a:r>
            <a:r>
              <a:rPr lang="es-ES" dirty="0" err="1" smtClean="0"/>
              <a:t>Piketty</a:t>
            </a:r>
            <a:r>
              <a:rPr lang="es-ES" dirty="0" smtClean="0"/>
              <a:t> con datos de Forbes</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24</a:t>
            </a:fld>
            <a:endParaRPr lang="es-ES"/>
          </a:p>
        </p:txBody>
      </p:sp>
    </p:spTree>
    <p:extLst>
      <p:ext uri="{BB962C8B-B14F-4D97-AF65-F5344CB8AC3E}">
        <p14:creationId xmlns:p14="http://schemas.microsoft.com/office/powerpoint/2010/main" val="259968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 </a:t>
            </a:r>
            <a:r>
              <a:rPr lang="es-ES" dirty="0" err="1" smtClean="0"/>
              <a:t>Piketty</a:t>
            </a:r>
            <a:r>
              <a:rPr lang="es-ES" dirty="0" smtClean="0"/>
              <a:t> Capital 21</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26</a:t>
            </a:fld>
            <a:endParaRPr lang="es-ES"/>
          </a:p>
        </p:txBody>
      </p:sp>
    </p:spTree>
    <p:extLst>
      <p:ext uri="{BB962C8B-B14F-4D97-AF65-F5344CB8AC3E}">
        <p14:creationId xmlns:p14="http://schemas.microsoft.com/office/powerpoint/2010/main" val="1522472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 Original en inglés de </a:t>
            </a:r>
            <a:r>
              <a:rPr lang="es-ES_tradnl" sz="1200" kern="1200" dirty="0" smtClean="0">
                <a:solidFill>
                  <a:schemeClr val="tx1"/>
                </a:solidFill>
                <a:effectLst/>
                <a:latin typeface="+mn-lt"/>
                <a:ea typeface="+mn-ea"/>
                <a:cs typeface="+mn-cs"/>
              </a:rPr>
              <a:t>A Post 2015 Fiscal </a:t>
            </a:r>
            <a:r>
              <a:rPr lang="es-ES_tradnl" sz="1200" kern="1200" dirty="0" err="1" smtClean="0">
                <a:solidFill>
                  <a:schemeClr val="tx1"/>
                </a:solidFill>
                <a:effectLst/>
                <a:latin typeface="+mn-lt"/>
                <a:ea typeface="+mn-ea"/>
                <a:cs typeface="+mn-cs"/>
              </a:rPr>
              <a:t>Revolution</a:t>
            </a:r>
            <a:r>
              <a:rPr lang="es-ES_tradnl" sz="1200" kern="1200" dirty="0" smtClean="0">
                <a:solidFill>
                  <a:schemeClr val="tx1"/>
                </a:solidFill>
                <a:effectLst/>
                <a:latin typeface="+mn-lt"/>
                <a:ea typeface="+mn-ea"/>
                <a:cs typeface="+mn-cs"/>
              </a:rPr>
              <a:t> Human </a:t>
            </a:r>
            <a:r>
              <a:rPr lang="es-ES_tradnl" sz="1200" kern="1200" dirty="0" err="1" smtClean="0">
                <a:solidFill>
                  <a:schemeClr val="tx1"/>
                </a:solidFill>
                <a:effectLst/>
                <a:latin typeface="+mn-lt"/>
                <a:ea typeface="+mn-ea"/>
                <a:cs typeface="+mn-cs"/>
              </a:rPr>
              <a:t>Rights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Policy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Brief</a:t>
            </a:r>
            <a:r>
              <a:rPr lang="es-ES_tradnl" sz="1200" kern="1200" dirty="0" smtClean="0">
                <a:solidFill>
                  <a:schemeClr val="tx1"/>
                </a:solidFill>
                <a:effectLst/>
                <a:latin typeface="+mn-lt"/>
                <a:ea typeface="+mn-ea"/>
                <a:cs typeface="+mn-cs"/>
              </a:rPr>
              <a:t>. MAY, 2014</a:t>
            </a:r>
          </a:p>
          <a:p>
            <a:r>
              <a:rPr lang="es-ES_tradnl" sz="1200" u="sng" kern="1200" dirty="0" smtClean="0">
                <a:solidFill>
                  <a:schemeClr val="tx1"/>
                </a:solidFill>
                <a:effectLst/>
                <a:latin typeface="+mn-lt"/>
                <a:ea typeface="+mn-ea"/>
                <a:cs typeface="+mn-cs"/>
                <a:hlinkClick r:id="rId3"/>
              </a:rPr>
              <a:t>http://www.cesr.org/downloads/fiscal.revolution.pdf</a:t>
            </a:r>
            <a:r>
              <a:rPr lang="es-ES_tradnl"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27</a:t>
            </a:fld>
            <a:endParaRPr lang="es-ES"/>
          </a:p>
        </p:txBody>
      </p:sp>
    </p:spTree>
    <p:extLst>
      <p:ext uri="{BB962C8B-B14F-4D97-AF65-F5344CB8AC3E}">
        <p14:creationId xmlns:p14="http://schemas.microsoft.com/office/powerpoint/2010/main" val="86119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Offshore Shell </a:t>
            </a:r>
            <a:r>
              <a:rPr lang="es-ES_tradnl" sz="1200" kern="1200" dirty="0" err="1" smtClean="0">
                <a:solidFill>
                  <a:schemeClr val="tx1"/>
                </a:solidFill>
                <a:effectLst/>
                <a:latin typeface="+mn-lt"/>
                <a:ea typeface="+mn-ea"/>
                <a:cs typeface="+mn-cs"/>
              </a:rPr>
              <a:t>Games</a:t>
            </a:r>
            <a:r>
              <a:rPr lang="es-ES_tradnl" sz="1200" kern="1200" dirty="0" smtClean="0">
                <a:solidFill>
                  <a:schemeClr val="tx1"/>
                </a:solidFill>
                <a:effectLst/>
                <a:latin typeface="+mn-lt"/>
                <a:ea typeface="+mn-ea"/>
                <a:cs typeface="+mn-cs"/>
              </a:rPr>
              <a:t> 2014.The Use of Offshore </a:t>
            </a:r>
            <a:r>
              <a:rPr lang="es-ES_tradnl" sz="1200" kern="1200" dirty="0" err="1" smtClean="0">
                <a:solidFill>
                  <a:schemeClr val="tx1"/>
                </a:solidFill>
                <a:effectLst/>
                <a:latin typeface="+mn-lt"/>
                <a:ea typeface="+mn-ea"/>
                <a:cs typeface="+mn-cs"/>
              </a:rPr>
              <a:t>Tax</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Havens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Fortune</a:t>
            </a:r>
            <a:r>
              <a:rPr lang="es-ES_tradnl" sz="1200" kern="1200" dirty="0" smtClean="0">
                <a:solidFill>
                  <a:schemeClr val="tx1"/>
                </a:solidFill>
                <a:effectLst/>
                <a:latin typeface="+mn-lt"/>
                <a:ea typeface="+mn-ea"/>
                <a:cs typeface="+mn-cs"/>
              </a:rPr>
              <a:t> 500 </a:t>
            </a:r>
            <a:r>
              <a:rPr lang="es-ES_tradnl" sz="1200" kern="1200" dirty="0" err="1" smtClean="0">
                <a:solidFill>
                  <a:schemeClr val="tx1"/>
                </a:solidFill>
                <a:effectLst/>
                <a:latin typeface="+mn-lt"/>
                <a:ea typeface="+mn-ea"/>
                <a:cs typeface="+mn-cs"/>
              </a:rPr>
              <a:t>Companies</a:t>
            </a:r>
            <a:r>
              <a:rPr lang="es-ES_tradnl" sz="1200" kern="1200" dirty="0" smtClean="0">
                <a:solidFill>
                  <a:schemeClr val="tx1"/>
                </a:solidFill>
                <a:effectLst/>
                <a:latin typeface="+mn-lt"/>
                <a:ea typeface="+mn-ea"/>
                <a:cs typeface="+mn-cs"/>
              </a:rPr>
              <a:t>. CTJ. </a:t>
            </a:r>
            <a:r>
              <a:rPr lang="es-ES" sz="1200" kern="1200" dirty="0" smtClean="0">
                <a:solidFill>
                  <a:schemeClr val="tx1"/>
                </a:solidFill>
                <a:effectLst/>
                <a:latin typeface="+mn-lt"/>
                <a:ea typeface="+mn-ea"/>
                <a:cs typeface="+mn-cs"/>
              </a:rPr>
              <a:t>June 4, 2014</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2</a:t>
            </a:fld>
            <a:endParaRPr lang="es-ES"/>
          </a:p>
        </p:txBody>
      </p:sp>
    </p:spTree>
    <p:extLst>
      <p:ext uri="{BB962C8B-B14F-4D97-AF65-F5344CB8AC3E}">
        <p14:creationId xmlns:p14="http://schemas.microsoft.com/office/powerpoint/2010/main" val="83944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37D426-CA08-FD41-AAF9-DBCA0A8E5360}" type="slidenum">
              <a:rPr lang="en-US"/>
              <a:pPr>
                <a:defRPr/>
              </a:pPr>
              <a:t>28</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pPr>
              <a:defRPr/>
            </a:pPr>
            <a:endParaRPr lang="es-E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a:t>
            </a:r>
            <a:r>
              <a:rPr lang="es-ES" baseline="0" dirty="0" smtClean="0"/>
              <a:t> Original A.V. Con datos del Senado de EEUU, de </a:t>
            </a:r>
            <a:r>
              <a:rPr lang="es-ES" baseline="0" dirty="0" err="1" smtClean="0"/>
              <a:t>Tax</a:t>
            </a:r>
            <a:r>
              <a:rPr lang="es-ES" baseline="0" dirty="0" smtClean="0"/>
              <a:t> </a:t>
            </a:r>
            <a:r>
              <a:rPr lang="es-ES" baseline="0" dirty="0" err="1" smtClean="0"/>
              <a:t>Justice</a:t>
            </a:r>
            <a:r>
              <a:rPr lang="es-ES" baseline="0" dirty="0" smtClean="0"/>
              <a:t> Network, </a:t>
            </a:r>
            <a:r>
              <a:rPr lang="es-ES" baseline="0" dirty="0" err="1" smtClean="0"/>
              <a:t>The</a:t>
            </a:r>
            <a:r>
              <a:rPr lang="es-ES" baseline="0" dirty="0" smtClean="0"/>
              <a:t> </a:t>
            </a:r>
            <a:r>
              <a:rPr lang="es-ES" baseline="0" dirty="0" err="1" smtClean="0"/>
              <a:t>Guardian</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5</a:t>
            </a:fld>
            <a:endParaRPr lang="es-ES"/>
          </a:p>
        </p:txBody>
      </p:sp>
    </p:spTree>
    <p:extLst>
      <p:ext uri="{BB962C8B-B14F-4D97-AF65-F5344CB8AC3E}">
        <p14:creationId xmlns:p14="http://schemas.microsoft.com/office/powerpoint/2010/main" val="162238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Offshore Shell </a:t>
            </a:r>
            <a:r>
              <a:rPr lang="es-ES_tradnl" sz="1200" kern="1200" dirty="0" err="1" smtClean="0">
                <a:solidFill>
                  <a:schemeClr val="tx1"/>
                </a:solidFill>
                <a:effectLst/>
                <a:latin typeface="+mn-lt"/>
                <a:ea typeface="+mn-ea"/>
                <a:cs typeface="+mn-cs"/>
              </a:rPr>
              <a:t>Games</a:t>
            </a:r>
            <a:r>
              <a:rPr lang="es-ES_tradnl" sz="1200" kern="1200" dirty="0" smtClean="0">
                <a:solidFill>
                  <a:schemeClr val="tx1"/>
                </a:solidFill>
                <a:effectLst/>
                <a:latin typeface="+mn-lt"/>
                <a:ea typeface="+mn-ea"/>
                <a:cs typeface="+mn-cs"/>
              </a:rPr>
              <a:t> 2014.The Use of Offshore </a:t>
            </a:r>
            <a:r>
              <a:rPr lang="es-ES_tradnl" sz="1200" kern="1200" dirty="0" err="1" smtClean="0">
                <a:solidFill>
                  <a:schemeClr val="tx1"/>
                </a:solidFill>
                <a:effectLst/>
                <a:latin typeface="+mn-lt"/>
                <a:ea typeface="+mn-ea"/>
                <a:cs typeface="+mn-cs"/>
              </a:rPr>
              <a:t>Tax</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Havens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Fortune</a:t>
            </a:r>
            <a:r>
              <a:rPr lang="es-ES_tradnl" sz="1200" kern="1200" dirty="0" smtClean="0">
                <a:solidFill>
                  <a:schemeClr val="tx1"/>
                </a:solidFill>
                <a:effectLst/>
                <a:latin typeface="+mn-lt"/>
                <a:ea typeface="+mn-ea"/>
                <a:cs typeface="+mn-cs"/>
              </a:rPr>
              <a:t> 500 </a:t>
            </a:r>
            <a:r>
              <a:rPr lang="es-ES_tradnl" sz="1200" kern="1200" dirty="0" err="1" smtClean="0">
                <a:solidFill>
                  <a:schemeClr val="tx1"/>
                </a:solidFill>
                <a:effectLst/>
                <a:latin typeface="+mn-lt"/>
                <a:ea typeface="+mn-ea"/>
                <a:cs typeface="+mn-cs"/>
              </a:rPr>
              <a:t>Companies</a:t>
            </a:r>
            <a:r>
              <a:rPr lang="es-ES_tradnl" sz="1200" kern="1200" dirty="0" smtClean="0">
                <a:solidFill>
                  <a:schemeClr val="tx1"/>
                </a:solidFill>
                <a:effectLst/>
                <a:latin typeface="+mn-lt"/>
                <a:ea typeface="+mn-ea"/>
                <a:cs typeface="+mn-cs"/>
              </a:rPr>
              <a:t>. CTJ. </a:t>
            </a:r>
            <a:r>
              <a:rPr lang="es-ES" sz="1200" kern="1200" dirty="0" smtClean="0">
                <a:solidFill>
                  <a:schemeClr val="tx1"/>
                </a:solidFill>
                <a:effectLst/>
                <a:latin typeface="+mn-lt"/>
                <a:ea typeface="+mn-ea"/>
                <a:cs typeface="+mn-cs"/>
              </a:rPr>
              <a:t>June 4, 2014</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6</a:t>
            </a:fld>
            <a:endParaRPr lang="es-ES"/>
          </a:p>
        </p:txBody>
      </p:sp>
    </p:spTree>
    <p:extLst>
      <p:ext uri="{BB962C8B-B14F-4D97-AF65-F5344CB8AC3E}">
        <p14:creationId xmlns:p14="http://schemas.microsoft.com/office/powerpoint/2010/main" val="405243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Fuentes:</a:t>
            </a:r>
            <a:r>
              <a:rPr lang="es-ES" dirty="0" smtClean="0"/>
              <a:t> </a:t>
            </a:r>
            <a:r>
              <a:rPr lang="es-ES" sz="1200" b="0" i="0" u="sng" strike="noStrike" kern="1200" dirty="0" smtClean="0">
                <a:solidFill>
                  <a:schemeClr val="tx1"/>
                </a:solidFill>
                <a:effectLst/>
                <a:latin typeface="+mn-lt"/>
                <a:ea typeface="+mn-ea"/>
                <a:cs typeface="+mn-cs"/>
                <a:hlinkClick r:id="rId3"/>
              </a:rPr>
              <a:t>1. http://www.pwc.com/gx/en/annual-review/facts-figures.jhtml  </a:t>
            </a:r>
            <a:r>
              <a:rPr lang="es-ES" dirty="0" smtClean="0"/>
              <a:t> </a:t>
            </a:r>
            <a:r>
              <a:rPr lang="es-ES" sz="1200" b="0" i="0" u="sng" strike="noStrike" kern="1200" dirty="0" smtClean="0">
                <a:solidFill>
                  <a:schemeClr val="tx1"/>
                </a:solidFill>
                <a:effectLst/>
                <a:latin typeface="+mn-lt"/>
                <a:ea typeface="+mn-ea"/>
                <a:cs typeface="+mn-cs"/>
                <a:hlinkClick r:id="rId4"/>
              </a:rPr>
              <a:t>2. https://www.deloitte.com/assets/Dcom-UnitedKingdom/Local%20Assets/Documents/About%20Deloitte/uk-about-deloitte-annual-results-2013-v.pdf</a:t>
            </a:r>
            <a:r>
              <a:rPr lang="es-ES" dirty="0" smtClean="0"/>
              <a:t> </a:t>
            </a:r>
            <a:r>
              <a:rPr lang="es-ES" sz="1200" b="0" i="0" u="sng" strike="noStrike" kern="1200" dirty="0" smtClean="0">
                <a:solidFill>
                  <a:schemeClr val="tx1"/>
                </a:solidFill>
                <a:effectLst/>
                <a:latin typeface="+mn-lt"/>
                <a:ea typeface="+mn-ea"/>
                <a:cs typeface="+mn-cs"/>
                <a:hlinkClick r:id="rId5"/>
              </a:rPr>
              <a:t>3.- http://www.ey.com/UK/en/Newsroom/Facts-and-figures </a:t>
            </a:r>
            <a:r>
              <a:rPr lang="es-ES" dirty="0" smtClean="0"/>
              <a:t> </a:t>
            </a:r>
            <a:r>
              <a:rPr lang="es-ES" sz="1200" b="0" i="0" u="sng" strike="noStrike" kern="1200" dirty="0" smtClean="0">
                <a:solidFill>
                  <a:schemeClr val="tx1"/>
                </a:solidFill>
                <a:effectLst/>
                <a:latin typeface="+mn-lt"/>
                <a:ea typeface="+mn-ea"/>
                <a:cs typeface="+mn-cs"/>
                <a:hlinkClick r:id="rId6"/>
              </a:rPr>
              <a:t>4.-http://www.kpmg.com/Global/en/IssuesAndInsights/ArticlesPublications/Press-releases/Pages/kpmg-achieves-fy13-global-revenues.aspx</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7</a:t>
            </a:fld>
            <a:endParaRPr lang="es-ES"/>
          </a:p>
        </p:txBody>
      </p:sp>
    </p:spTree>
    <p:extLst>
      <p:ext uri="{BB962C8B-B14F-4D97-AF65-F5344CB8AC3E}">
        <p14:creationId xmlns:p14="http://schemas.microsoft.com/office/powerpoint/2010/main" val="407827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Fuente: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9</a:t>
            </a:fld>
            <a:endParaRPr lang="es-ES"/>
          </a:p>
        </p:txBody>
      </p:sp>
    </p:spTree>
    <p:extLst>
      <p:ext uri="{BB962C8B-B14F-4D97-AF65-F5344CB8AC3E}">
        <p14:creationId xmlns:p14="http://schemas.microsoft.com/office/powerpoint/2010/main" val="66017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Fuente: </a:t>
            </a:r>
            <a:r>
              <a:rPr lang="es-ES" sz="1200" u="none" strike="noStrike" kern="1200" dirty="0" smtClean="0">
                <a:solidFill>
                  <a:schemeClr val="tx1"/>
                </a:solidFill>
                <a:effectLst/>
                <a:latin typeface="+mn-lt"/>
                <a:ea typeface="+mn-ea"/>
                <a:cs typeface="+mn-cs"/>
                <a:hlinkClick r:id="rId3"/>
              </a:rPr>
              <a:t>http://actualidad.rt.com/economia/view/140834-mapamundi-ucrania-paises-pib-apple</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10</a:t>
            </a:fld>
            <a:endParaRPr lang="es-ES"/>
          </a:p>
        </p:txBody>
      </p:sp>
    </p:spTree>
    <p:extLst>
      <p:ext uri="{BB962C8B-B14F-4D97-AF65-F5344CB8AC3E}">
        <p14:creationId xmlns:p14="http://schemas.microsoft.com/office/powerpoint/2010/main" val="156296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dirty="0" smtClean="0">
                <a:latin typeface="Arial Narrow"/>
                <a:cs typeface="Arial Narrow"/>
              </a:rPr>
              <a:t>Fuentes: Original A.V. con datos de: </a:t>
            </a:r>
            <a:r>
              <a:rPr lang="es-ES" sz="1000" b="0" i="0" u="none" strike="noStrike" kern="1200" dirty="0" err="1" smtClean="0">
                <a:solidFill>
                  <a:schemeClr val="tx1"/>
                </a:solidFill>
                <a:effectLst/>
                <a:latin typeface="Arial Narrow"/>
                <a:ea typeface="+mn-ea"/>
                <a:cs typeface="Arial Narrow"/>
              </a:rPr>
              <a:t>House</a:t>
            </a:r>
            <a:r>
              <a:rPr lang="es-ES" sz="1000" b="0" i="0" u="none" strike="noStrike" kern="1200" dirty="0" smtClean="0">
                <a:solidFill>
                  <a:schemeClr val="tx1"/>
                </a:solidFill>
                <a:effectLst/>
                <a:latin typeface="Arial Narrow"/>
                <a:ea typeface="+mn-ea"/>
                <a:cs typeface="Arial Narrow"/>
              </a:rPr>
              <a:t> of </a:t>
            </a:r>
            <a:r>
              <a:rPr lang="es-ES" sz="1000" b="0" i="0" u="none" strike="noStrike" kern="1200" dirty="0" err="1" smtClean="0">
                <a:solidFill>
                  <a:schemeClr val="tx1"/>
                </a:solidFill>
                <a:effectLst/>
                <a:latin typeface="Arial Narrow"/>
                <a:ea typeface="+mn-ea"/>
                <a:cs typeface="Arial Narrow"/>
              </a:rPr>
              <a:t>Commons</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Committee</a:t>
            </a:r>
            <a:r>
              <a:rPr lang="es-ES" sz="1000" b="0" i="0" u="none" strike="noStrike" kern="1200" dirty="0" smtClean="0">
                <a:solidFill>
                  <a:schemeClr val="tx1"/>
                </a:solidFill>
                <a:effectLst/>
                <a:latin typeface="Arial Narrow"/>
                <a:ea typeface="+mn-ea"/>
                <a:cs typeface="Arial Narrow"/>
              </a:rPr>
              <a:t> of </a:t>
            </a:r>
            <a:r>
              <a:rPr lang="es-ES" sz="1000" b="0" i="0" u="none" strike="noStrike" kern="1200" dirty="0" err="1" smtClean="0">
                <a:solidFill>
                  <a:schemeClr val="tx1"/>
                </a:solidFill>
                <a:effectLst/>
                <a:latin typeface="Arial Narrow"/>
                <a:ea typeface="+mn-ea"/>
                <a:cs typeface="Arial Narrow"/>
              </a:rPr>
              <a:t>Public</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Accounts</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Tax</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Avoidance</a:t>
            </a:r>
            <a:r>
              <a:rPr lang="es-ES" sz="1000" b="0" i="0" u="none" strike="noStrike" kern="1200" dirty="0" smtClean="0">
                <a:solidFill>
                  <a:schemeClr val="tx1"/>
                </a:solidFill>
                <a:effectLst/>
                <a:latin typeface="Arial Narrow"/>
                <a:ea typeface="+mn-ea"/>
                <a:cs typeface="Arial Narrow"/>
              </a:rPr>
              <a:t>–Google. June, 2013. http://</a:t>
            </a:r>
            <a:r>
              <a:rPr lang="es-ES" sz="1000" b="0" i="0" u="none" strike="noStrike" kern="1200" dirty="0" err="1" smtClean="0">
                <a:solidFill>
                  <a:schemeClr val="tx1"/>
                </a:solidFill>
                <a:effectLst/>
                <a:latin typeface="Arial Narrow"/>
                <a:ea typeface="+mn-ea"/>
                <a:cs typeface="Arial Narrow"/>
              </a:rPr>
              <a:t>www.publications.parliament.uk</a:t>
            </a:r>
            <a:r>
              <a:rPr lang="es-ES" sz="1000" b="0" i="0" u="none" strike="noStrike" kern="1200" dirty="0" smtClean="0">
                <a:solidFill>
                  <a:schemeClr val="tx1"/>
                </a:solidFill>
                <a:effectLst/>
                <a:latin typeface="Arial Narrow"/>
                <a:ea typeface="+mn-ea"/>
                <a:cs typeface="Arial Narrow"/>
              </a:rPr>
              <a:t>/</a:t>
            </a:r>
            <a:r>
              <a:rPr lang="es-ES" sz="1000" b="0" i="0" u="none" strike="noStrike" kern="1200" dirty="0" err="1" smtClean="0">
                <a:solidFill>
                  <a:schemeClr val="tx1"/>
                </a:solidFill>
                <a:effectLst/>
                <a:latin typeface="Arial Narrow"/>
                <a:ea typeface="+mn-ea"/>
                <a:cs typeface="Arial Narrow"/>
              </a:rPr>
              <a:t>pa</a:t>
            </a:r>
            <a:r>
              <a:rPr lang="es-ES" sz="1000" b="0" i="0" u="none" strike="noStrike" kern="1200" dirty="0" smtClean="0">
                <a:solidFill>
                  <a:schemeClr val="tx1"/>
                </a:solidFill>
                <a:effectLst/>
                <a:latin typeface="Arial Narrow"/>
                <a:ea typeface="+mn-ea"/>
                <a:cs typeface="Arial Narrow"/>
              </a:rPr>
              <a:t>/cm201314/</a:t>
            </a:r>
            <a:r>
              <a:rPr lang="es-ES" sz="1000" b="0" i="0" u="none" strike="noStrike" kern="1200" dirty="0" err="1" smtClean="0">
                <a:solidFill>
                  <a:schemeClr val="tx1"/>
                </a:solidFill>
                <a:effectLst/>
                <a:latin typeface="Arial Narrow"/>
                <a:ea typeface="+mn-ea"/>
                <a:cs typeface="Arial Narrow"/>
              </a:rPr>
              <a:t>cmselect</a:t>
            </a:r>
            <a:r>
              <a:rPr lang="es-ES" sz="1000" b="0" i="0" u="none" strike="noStrike" kern="1200" dirty="0" smtClean="0">
                <a:solidFill>
                  <a:schemeClr val="tx1"/>
                </a:solidFill>
                <a:effectLst/>
                <a:latin typeface="Arial Narrow"/>
                <a:ea typeface="+mn-ea"/>
                <a:cs typeface="Arial Narrow"/>
              </a:rPr>
              <a:t>/</a:t>
            </a:r>
            <a:r>
              <a:rPr lang="es-ES" sz="1000" b="0" i="0" u="none" strike="noStrike" kern="1200" dirty="0" err="1" smtClean="0">
                <a:solidFill>
                  <a:schemeClr val="tx1"/>
                </a:solidFill>
                <a:effectLst/>
                <a:latin typeface="Arial Narrow"/>
                <a:ea typeface="+mn-ea"/>
                <a:cs typeface="Arial Narrow"/>
              </a:rPr>
              <a:t>cmpubacc</a:t>
            </a:r>
            <a:r>
              <a:rPr lang="es-ES" sz="1000" b="0" i="0" u="none" strike="noStrike" kern="1200" dirty="0" smtClean="0">
                <a:solidFill>
                  <a:schemeClr val="tx1"/>
                </a:solidFill>
                <a:effectLst/>
                <a:latin typeface="Arial Narrow"/>
                <a:ea typeface="+mn-ea"/>
                <a:cs typeface="Arial Narrow"/>
              </a:rPr>
              <a:t>/112/112.pdf</a:t>
            </a:r>
            <a:r>
              <a:rPr lang="es-ES" sz="1000" dirty="0" smtClean="0">
                <a:latin typeface="Arial Narrow"/>
                <a:cs typeface="Arial Narrow"/>
              </a:rPr>
              <a:t> ; </a:t>
            </a:r>
            <a:r>
              <a:rPr lang="es-ES" sz="1000" b="0" i="0" u="none" strike="noStrike" kern="1200" dirty="0" smtClean="0">
                <a:solidFill>
                  <a:schemeClr val="tx1"/>
                </a:solidFill>
                <a:effectLst/>
                <a:latin typeface="Arial Narrow"/>
                <a:ea typeface="+mn-ea"/>
                <a:cs typeface="Arial Narrow"/>
              </a:rPr>
              <a:t>HM </a:t>
            </a:r>
            <a:r>
              <a:rPr lang="es-ES" sz="1000" b="0" i="0" u="none" strike="noStrike" kern="1200" dirty="0" err="1" smtClean="0">
                <a:solidFill>
                  <a:schemeClr val="tx1"/>
                </a:solidFill>
                <a:effectLst/>
                <a:latin typeface="Arial Narrow"/>
                <a:ea typeface="+mn-ea"/>
                <a:cs typeface="Arial Narrow"/>
              </a:rPr>
              <a:t>Revenue</a:t>
            </a:r>
            <a:r>
              <a:rPr lang="es-ES" sz="1000" b="0" i="0" u="none" strike="noStrike" kern="1200" dirty="0" smtClean="0">
                <a:solidFill>
                  <a:schemeClr val="tx1"/>
                </a:solidFill>
                <a:effectLst/>
                <a:latin typeface="Arial Narrow"/>
                <a:ea typeface="+mn-ea"/>
                <a:cs typeface="Arial Narrow"/>
              </a:rPr>
              <a:t> and </a:t>
            </a:r>
            <a:r>
              <a:rPr lang="es-ES" sz="1000" b="0" i="0" u="none" strike="noStrike" kern="1200" dirty="0" err="1" smtClean="0">
                <a:solidFill>
                  <a:schemeClr val="tx1"/>
                </a:solidFill>
                <a:effectLst/>
                <a:latin typeface="Arial Narrow"/>
                <a:ea typeface="+mn-ea"/>
                <a:cs typeface="Arial Narrow"/>
              </a:rPr>
              <a:t>Customs</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Annual</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Report</a:t>
            </a:r>
            <a:r>
              <a:rPr lang="es-ES" sz="1000" b="0" i="0" u="none" strike="noStrike" kern="1200" dirty="0" smtClean="0">
                <a:solidFill>
                  <a:schemeClr val="tx1"/>
                </a:solidFill>
                <a:effectLst/>
                <a:latin typeface="Arial Narrow"/>
                <a:ea typeface="+mn-ea"/>
                <a:cs typeface="Arial Narrow"/>
              </a:rPr>
              <a:t> and </a:t>
            </a:r>
            <a:r>
              <a:rPr lang="es-ES" sz="1000" b="0" i="0" u="none" strike="noStrike" kern="1200" dirty="0" err="1" smtClean="0">
                <a:solidFill>
                  <a:schemeClr val="tx1"/>
                </a:solidFill>
                <a:effectLst/>
                <a:latin typeface="Arial Narrow"/>
                <a:ea typeface="+mn-ea"/>
                <a:cs typeface="Arial Narrow"/>
              </a:rPr>
              <a:t>Accounts</a:t>
            </a:r>
            <a:r>
              <a:rPr lang="es-ES" sz="1000" b="0" i="0" u="none" strike="noStrike" kern="1200" dirty="0" smtClean="0">
                <a:solidFill>
                  <a:schemeClr val="tx1"/>
                </a:solidFill>
                <a:effectLst/>
                <a:latin typeface="Arial Narrow"/>
                <a:ea typeface="+mn-ea"/>
                <a:cs typeface="Arial Narrow"/>
              </a:rPr>
              <a:t> - </a:t>
            </a:r>
            <a:r>
              <a:rPr lang="es-ES" sz="1000" b="0" i="0" u="none" strike="noStrike" kern="1200" dirty="0" err="1" smtClean="0">
                <a:solidFill>
                  <a:schemeClr val="tx1"/>
                </a:solidFill>
                <a:effectLst/>
                <a:latin typeface="Arial Narrow"/>
                <a:ea typeface="+mn-ea"/>
                <a:cs typeface="Arial Narrow"/>
              </a:rPr>
              <a:t>Public</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Accounts</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Committee</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Contents</a:t>
            </a:r>
            <a:r>
              <a:rPr lang="es-ES" sz="1000" b="0" i="0" u="none" strike="noStrike" kern="1200" dirty="0" smtClean="0">
                <a:solidFill>
                  <a:schemeClr val="tx1"/>
                </a:solidFill>
                <a:effectLst/>
                <a:latin typeface="Arial Narrow"/>
                <a:ea typeface="+mn-ea"/>
                <a:cs typeface="Arial Narrow"/>
              </a:rPr>
              <a:t> 1  </a:t>
            </a:r>
            <a:r>
              <a:rPr lang="es-ES" sz="1000" b="0" i="0" u="none" strike="noStrike" kern="1200" dirty="0" err="1" smtClean="0">
                <a:solidFill>
                  <a:schemeClr val="tx1"/>
                </a:solidFill>
                <a:effectLst/>
                <a:latin typeface="Arial Narrow"/>
                <a:ea typeface="+mn-ea"/>
                <a:cs typeface="Arial Narrow"/>
              </a:rPr>
              <a:t>Tax</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avoidance</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by</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multinational</a:t>
            </a:r>
            <a:r>
              <a:rPr lang="es-ES" sz="1000" b="0" i="0" u="none" strike="noStrike" kern="1200" dirty="0" smtClean="0">
                <a:solidFill>
                  <a:schemeClr val="tx1"/>
                </a:solidFill>
                <a:effectLst/>
                <a:latin typeface="Arial Narrow"/>
                <a:ea typeface="+mn-ea"/>
                <a:cs typeface="Arial Narrow"/>
              </a:rPr>
              <a:t> </a:t>
            </a:r>
            <a:r>
              <a:rPr lang="es-ES" sz="1000" b="0" i="0" u="none" strike="noStrike" kern="1200" dirty="0" err="1" smtClean="0">
                <a:solidFill>
                  <a:schemeClr val="tx1"/>
                </a:solidFill>
                <a:effectLst/>
                <a:latin typeface="Arial Narrow"/>
                <a:ea typeface="+mn-ea"/>
                <a:cs typeface="Arial Narrow"/>
              </a:rPr>
              <a:t>companies</a:t>
            </a:r>
            <a:r>
              <a:rPr lang="es-ES" sz="1000" b="0" i="0" u="none" strike="noStrike" kern="1200" dirty="0" smtClean="0">
                <a:solidFill>
                  <a:schemeClr val="tx1"/>
                </a:solidFill>
                <a:effectLst/>
                <a:latin typeface="Arial Narrow"/>
                <a:ea typeface="+mn-ea"/>
                <a:cs typeface="Arial Narrow"/>
              </a:rPr>
              <a:t>. 2013. http://</a:t>
            </a:r>
            <a:r>
              <a:rPr lang="es-ES" sz="1000" b="0" i="0" u="none" strike="noStrike" kern="1200" dirty="0" err="1" smtClean="0">
                <a:solidFill>
                  <a:schemeClr val="tx1"/>
                </a:solidFill>
                <a:effectLst/>
                <a:latin typeface="Arial Narrow"/>
                <a:ea typeface="+mn-ea"/>
                <a:cs typeface="Arial Narrow"/>
              </a:rPr>
              <a:t>www.publications.parliament.uk</a:t>
            </a:r>
            <a:r>
              <a:rPr lang="es-ES" sz="1000" b="0" i="0" u="none" strike="noStrike" kern="1200" dirty="0" smtClean="0">
                <a:solidFill>
                  <a:schemeClr val="tx1"/>
                </a:solidFill>
                <a:effectLst/>
                <a:latin typeface="Arial Narrow"/>
                <a:ea typeface="+mn-ea"/>
                <a:cs typeface="Arial Narrow"/>
              </a:rPr>
              <a:t>/</a:t>
            </a:r>
            <a:r>
              <a:rPr lang="es-ES" sz="1000" b="0" i="0" u="none" strike="noStrike" kern="1200" dirty="0" err="1" smtClean="0">
                <a:solidFill>
                  <a:schemeClr val="tx1"/>
                </a:solidFill>
                <a:effectLst/>
                <a:latin typeface="Arial Narrow"/>
                <a:ea typeface="+mn-ea"/>
                <a:cs typeface="Arial Narrow"/>
              </a:rPr>
              <a:t>pa</a:t>
            </a:r>
            <a:r>
              <a:rPr lang="es-ES" sz="1000" b="0" i="0" u="none" strike="noStrike" kern="1200" dirty="0" smtClean="0">
                <a:solidFill>
                  <a:schemeClr val="tx1"/>
                </a:solidFill>
                <a:effectLst/>
                <a:latin typeface="Arial Narrow"/>
                <a:ea typeface="+mn-ea"/>
                <a:cs typeface="Arial Narrow"/>
              </a:rPr>
              <a:t>/cm201213/</a:t>
            </a:r>
            <a:r>
              <a:rPr lang="es-ES" sz="1000" b="0" i="0" u="none" strike="noStrike" kern="1200" dirty="0" err="1" smtClean="0">
                <a:solidFill>
                  <a:schemeClr val="tx1"/>
                </a:solidFill>
                <a:effectLst/>
                <a:latin typeface="Arial Narrow"/>
                <a:ea typeface="+mn-ea"/>
                <a:cs typeface="Arial Narrow"/>
              </a:rPr>
              <a:t>cmselect</a:t>
            </a:r>
            <a:r>
              <a:rPr lang="es-ES" sz="1000" b="0" i="0" u="none" strike="noStrike" kern="1200" dirty="0" smtClean="0">
                <a:solidFill>
                  <a:schemeClr val="tx1"/>
                </a:solidFill>
                <a:effectLst/>
                <a:latin typeface="Arial Narrow"/>
                <a:ea typeface="+mn-ea"/>
                <a:cs typeface="Arial Narrow"/>
              </a:rPr>
              <a:t>/</a:t>
            </a:r>
            <a:r>
              <a:rPr lang="es-ES" sz="1000" b="0" i="0" u="none" strike="noStrike" kern="1200" dirty="0" err="1" smtClean="0">
                <a:solidFill>
                  <a:schemeClr val="tx1"/>
                </a:solidFill>
                <a:effectLst/>
                <a:latin typeface="Arial Narrow"/>
                <a:ea typeface="+mn-ea"/>
                <a:cs typeface="Arial Narrow"/>
              </a:rPr>
              <a:t>cmpubacc</a:t>
            </a:r>
            <a:r>
              <a:rPr lang="es-ES" sz="1000" b="0" i="0" u="none" strike="noStrike" kern="1200" dirty="0" smtClean="0">
                <a:solidFill>
                  <a:schemeClr val="tx1"/>
                </a:solidFill>
                <a:effectLst/>
                <a:latin typeface="Arial Narrow"/>
                <a:ea typeface="+mn-ea"/>
                <a:cs typeface="Arial Narrow"/>
              </a:rPr>
              <a:t>/716/71605.htm ; </a:t>
            </a:r>
            <a:r>
              <a:rPr lang="es-ES_tradnl" sz="1000" b="0" i="0" u="none" strike="noStrike" kern="1200" dirty="0" err="1" smtClean="0">
                <a:solidFill>
                  <a:schemeClr val="tx1"/>
                </a:solidFill>
                <a:effectLst/>
                <a:latin typeface="Arial Narrow"/>
                <a:ea typeface="+mn-ea"/>
                <a:cs typeface="Arial Narrow"/>
              </a:rPr>
              <a:t>Public</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Accounts</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Committee</a:t>
            </a:r>
            <a:r>
              <a:rPr lang="es-ES_tradnl" sz="1000" b="0" i="0" u="none" strike="noStrike" kern="1200" dirty="0" smtClean="0">
                <a:solidFill>
                  <a:schemeClr val="tx1"/>
                </a:solidFill>
                <a:effectLst/>
                <a:latin typeface="Arial Narrow"/>
                <a:ea typeface="+mn-ea"/>
                <a:cs typeface="Arial Narrow"/>
              </a:rPr>
              <a:t> - </a:t>
            </a:r>
            <a:r>
              <a:rPr lang="es-ES_tradnl" sz="1000" b="0" i="0" u="none" strike="noStrike" kern="1200" dirty="0" err="1" smtClean="0">
                <a:solidFill>
                  <a:schemeClr val="tx1"/>
                </a:solidFill>
                <a:effectLst/>
                <a:latin typeface="Arial Narrow"/>
                <a:ea typeface="+mn-ea"/>
                <a:cs typeface="Arial Narrow"/>
              </a:rPr>
              <a:t>Forty-Fourth</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Report</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Tax</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avoidance</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the</a:t>
            </a:r>
            <a:r>
              <a:rPr lang="es-ES_tradnl" sz="1000" b="0" i="0" u="none" strike="noStrike" kern="1200" dirty="0" smtClean="0">
                <a:solidFill>
                  <a:schemeClr val="tx1"/>
                </a:solidFill>
                <a:effectLst/>
                <a:latin typeface="Arial Narrow"/>
                <a:ea typeface="+mn-ea"/>
                <a:cs typeface="Arial Narrow"/>
              </a:rPr>
              <a:t> role of </a:t>
            </a:r>
            <a:r>
              <a:rPr lang="es-ES_tradnl" sz="1000" b="0" i="0" u="none" strike="noStrike" kern="1200" dirty="0" err="1" smtClean="0">
                <a:solidFill>
                  <a:schemeClr val="tx1"/>
                </a:solidFill>
                <a:effectLst/>
                <a:latin typeface="Arial Narrow"/>
                <a:ea typeface="+mn-ea"/>
                <a:cs typeface="Arial Narrow"/>
              </a:rPr>
              <a:t>large</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accountancy</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firms</a:t>
            </a:r>
            <a:r>
              <a:rPr lang="es-ES_tradnl" sz="1000" b="0" i="0" u="none" strike="noStrike" kern="1200" dirty="0" smtClean="0">
                <a:solidFill>
                  <a:schemeClr val="tx1"/>
                </a:solidFill>
                <a:effectLst/>
                <a:latin typeface="Arial Narrow"/>
                <a:ea typeface="+mn-ea"/>
                <a:cs typeface="Arial Narrow"/>
              </a:rPr>
              <a:t>. </a:t>
            </a:r>
            <a:r>
              <a:rPr lang="es-ES_tradnl" sz="1000" b="0" i="0" u="none" strike="noStrike" kern="1200" dirty="0" err="1" smtClean="0">
                <a:solidFill>
                  <a:schemeClr val="tx1"/>
                </a:solidFill>
                <a:effectLst/>
                <a:latin typeface="Arial Narrow"/>
                <a:ea typeface="+mn-ea"/>
                <a:cs typeface="Arial Narrow"/>
              </a:rPr>
              <a:t>April</a:t>
            </a:r>
            <a:r>
              <a:rPr lang="es-ES_tradnl" sz="1000" b="0" i="0" u="none" strike="noStrike" kern="1200" dirty="0" smtClean="0">
                <a:solidFill>
                  <a:schemeClr val="tx1"/>
                </a:solidFill>
                <a:effectLst/>
                <a:latin typeface="Arial Narrow"/>
                <a:ea typeface="+mn-ea"/>
                <a:cs typeface="Arial Narrow"/>
              </a:rPr>
              <a:t>, 2013. http://</a:t>
            </a:r>
            <a:r>
              <a:rPr lang="es-ES_tradnl" sz="1000" b="0" i="0" u="none" strike="noStrike" kern="1200" dirty="0" err="1" smtClean="0">
                <a:solidFill>
                  <a:schemeClr val="tx1"/>
                </a:solidFill>
                <a:effectLst/>
                <a:latin typeface="Arial Narrow"/>
                <a:ea typeface="+mn-ea"/>
                <a:cs typeface="Arial Narrow"/>
              </a:rPr>
              <a:t>www.publications.parliament.uk</a:t>
            </a:r>
            <a:r>
              <a:rPr lang="es-ES_tradnl" sz="1000" b="0" i="0" u="none" strike="noStrike" kern="1200" dirty="0" smtClean="0">
                <a:solidFill>
                  <a:schemeClr val="tx1"/>
                </a:solidFill>
                <a:effectLst/>
                <a:latin typeface="Arial Narrow"/>
                <a:ea typeface="+mn-ea"/>
                <a:cs typeface="Arial Narrow"/>
              </a:rPr>
              <a:t>/</a:t>
            </a:r>
            <a:r>
              <a:rPr lang="es-ES_tradnl" sz="1000" b="0" i="0" u="none" strike="noStrike" kern="1200" dirty="0" err="1" smtClean="0">
                <a:solidFill>
                  <a:schemeClr val="tx1"/>
                </a:solidFill>
                <a:effectLst/>
                <a:latin typeface="Arial Narrow"/>
                <a:ea typeface="+mn-ea"/>
                <a:cs typeface="Arial Narrow"/>
              </a:rPr>
              <a:t>pa</a:t>
            </a:r>
            <a:r>
              <a:rPr lang="es-ES_tradnl" sz="1000" b="0" i="0" u="none" strike="noStrike" kern="1200" dirty="0" smtClean="0">
                <a:solidFill>
                  <a:schemeClr val="tx1"/>
                </a:solidFill>
                <a:effectLst/>
                <a:latin typeface="Arial Narrow"/>
                <a:ea typeface="+mn-ea"/>
                <a:cs typeface="Arial Narrow"/>
              </a:rPr>
              <a:t>/cm201213/</a:t>
            </a:r>
            <a:r>
              <a:rPr lang="es-ES_tradnl" sz="1000" b="0" i="0" u="none" strike="noStrike" kern="1200" dirty="0" err="1" smtClean="0">
                <a:solidFill>
                  <a:schemeClr val="tx1"/>
                </a:solidFill>
                <a:effectLst/>
                <a:latin typeface="Arial Narrow"/>
                <a:ea typeface="+mn-ea"/>
                <a:cs typeface="Arial Narrow"/>
              </a:rPr>
              <a:t>cmselect</a:t>
            </a:r>
            <a:r>
              <a:rPr lang="es-ES_tradnl" sz="1000" b="0" i="0" u="none" strike="noStrike" kern="1200" dirty="0" smtClean="0">
                <a:solidFill>
                  <a:schemeClr val="tx1"/>
                </a:solidFill>
                <a:effectLst/>
                <a:latin typeface="Arial Narrow"/>
                <a:ea typeface="+mn-ea"/>
                <a:cs typeface="Arial Narrow"/>
              </a:rPr>
              <a:t>/</a:t>
            </a:r>
            <a:r>
              <a:rPr lang="es-ES_tradnl" sz="1000" b="0" i="0" u="none" strike="noStrike" kern="1200" dirty="0" err="1" smtClean="0">
                <a:solidFill>
                  <a:schemeClr val="tx1"/>
                </a:solidFill>
                <a:effectLst/>
                <a:latin typeface="Arial Narrow"/>
                <a:ea typeface="+mn-ea"/>
                <a:cs typeface="Arial Narrow"/>
              </a:rPr>
              <a:t>cmpubacc</a:t>
            </a:r>
            <a:r>
              <a:rPr lang="es-ES_tradnl" sz="1000" b="0" i="0" u="none" strike="noStrike" kern="1200" dirty="0" smtClean="0">
                <a:solidFill>
                  <a:schemeClr val="tx1"/>
                </a:solidFill>
                <a:effectLst/>
                <a:latin typeface="Arial Narrow"/>
                <a:ea typeface="+mn-ea"/>
                <a:cs typeface="Arial Narrow"/>
              </a:rPr>
              <a:t>/870/87002.htm</a:t>
            </a:r>
            <a:r>
              <a:rPr lang="es-ES_tradnl" sz="1000" dirty="0" smtClean="0">
                <a:effectLst/>
                <a:latin typeface="Arial Narrow"/>
                <a:cs typeface="Arial Narrow"/>
              </a:rPr>
              <a:t> </a:t>
            </a:r>
            <a:endParaRPr lang="es-ES" sz="1000" dirty="0">
              <a:latin typeface="Arial Narrow"/>
              <a:cs typeface="Arial Narrow"/>
            </a:endParaRPr>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11</a:t>
            </a:fld>
            <a:endParaRPr lang="es-ES"/>
          </a:p>
        </p:txBody>
      </p:sp>
    </p:spTree>
    <p:extLst>
      <p:ext uri="{BB962C8B-B14F-4D97-AF65-F5344CB8AC3E}">
        <p14:creationId xmlns:p14="http://schemas.microsoft.com/office/powerpoint/2010/main" val="407485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Offshore Shell </a:t>
            </a:r>
            <a:r>
              <a:rPr lang="es-ES_tradnl" sz="1200" kern="1200" dirty="0" err="1" smtClean="0">
                <a:solidFill>
                  <a:schemeClr val="tx1"/>
                </a:solidFill>
                <a:effectLst/>
                <a:latin typeface="+mn-lt"/>
                <a:ea typeface="+mn-ea"/>
                <a:cs typeface="+mn-cs"/>
              </a:rPr>
              <a:t>Games</a:t>
            </a:r>
            <a:r>
              <a:rPr lang="es-ES_tradnl" sz="1200" kern="1200" dirty="0" smtClean="0">
                <a:solidFill>
                  <a:schemeClr val="tx1"/>
                </a:solidFill>
                <a:effectLst/>
                <a:latin typeface="+mn-lt"/>
                <a:ea typeface="+mn-ea"/>
                <a:cs typeface="+mn-cs"/>
              </a:rPr>
              <a:t> 2014.The Use of Offshore </a:t>
            </a:r>
            <a:r>
              <a:rPr lang="es-ES_tradnl" sz="1200" kern="1200" dirty="0" err="1" smtClean="0">
                <a:solidFill>
                  <a:schemeClr val="tx1"/>
                </a:solidFill>
                <a:effectLst/>
                <a:latin typeface="+mn-lt"/>
                <a:ea typeface="+mn-ea"/>
                <a:cs typeface="+mn-cs"/>
              </a:rPr>
              <a:t>Tax</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Havens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by</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Fortune</a:t>
            </a:r>
            <a:r>
              <a:rPr lang="es-ES_tradnl" sz="1200" kern="1200" dirty="0" smtClean="0">
                <a:solidFill>
                  <a:schemeClr val="tx1"/>
                </a:solidFill>
                <a:effectLst/>
                <a:latin typeface="+mn-lt"/>
                <a:ea typeface="+mn-ea"/>
                <a:cs typeface="+mn-cs"/>
              </a:rPr>
              <a:t> 500 </a:t>
            </a:r>
            <a:r>
              <a:rPr lang="es-ES_tradnl" sz="1200" kern="1200" dirty="0" err="1" smtClean="0">
                <a:solidFill>
                  <a:schemeClr val="tx1"/>
                </a:solidFill>
                <a:effectLst/>
                <a:latin typeface="+mn-lt"/>
                <a:ea typeface="+mn-ea"/>
                <a:cs typeface="+mn-cs"/>
              </a:rPr>
              <a:t>Companies</a:t>
            </a:r>
            <a:r>
              <a:rPr lang="es-ES_tradnl" sz="1200" kern="1200" dirty="0" smtClean="0">
                <a:solidFill>
                  <a:schemeClr val="tx1"/>
                </a:solidFill>
                <a:effectLst/>
                <a:latin typeface="+mn-lt"/>
                <a:ea typeface="+mn-ea"/>
                <a:cs typeface="+mn-cs"/>
              </a:rPr>
              <a:t>. CTJ. </a:t>
            </a:r>
            <a:r>
              <a:rPr lang="es-ES" sz="1200" kern="1200" dirty="0" smtClean="0">
                <a:solidFill>
                  <a:schemeClr val="tx1"/>
                </a:solidFill>
                <a:effectLst/>
                <a:latin typeface="+mn-lt"/>
                <a:ea typeface="+mn-ea"/>
                <a:cs typeface="+mn-cs"/>
              </a:rPr>
              <a:t>June 4, 2014</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43D8CC84-7754-274E-91FB-1688DCA99CB7}" type="slidenum">
              <a:rPr lang="es-ES" smtClean="0"/>
              <a:t>12</a:t>
            </a:fld>
            <a:endParaRPr lang="es-ES"/>
          </a:p>
        </p:txBody>
      </p:sp>
    </p:spTree>
    <p:extLst>
      <p:ext uri="{BB962C8B-B14F-4D97-AF65-F5344CB8AC3E}">
        <p14:creationId xmlns:p14="http://schemas.microsoft.com/office/powerpoint/2010/main" val="343198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s-ES_tradnl" smtClean="0"/>
              <a:t>Clic para editar título</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70BA1CFD-BFF0-48BC-9BA5-4974D7A6AB15}"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s-ES_tradnl" smtClean="0"/>
              <a:t>Clic para editar título</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70BA1CFD-BFF0-48BC-9BA5-4974D7A6AB15}"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s-ES_tradnl" smtClean="0"/>
              <a:t>Clic para editar título</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10/10/14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10/10/14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10/10/14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s-ES_tradnl" smtClean="0"/>
              <a:t>Clic para editar título</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70BA1CFD-BFF0-48BC-9BA5-4974D7A6AB15}"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70BA1CFD-BFF0-48BC-9BA5-4974D7A6AB15}"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10/10/14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‹Nr.›</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7577"/>
            <a:ext cx="9144000" cy="1302123"/>
          </a:xfrm>
        </p:spPr>
        <p:txBody>
          <a:bodyPr/>
          <a:lstStyle/>
          <a:p>
            <a:r>
              <a:rPr lang="es-ES" sz="3600" dirty="0" smtClean="0">
                <a:solidFill>
                  <a:srgbClr val="F1F409"/>
                </a:solidFill>
              </a:rPr>
              <a:t>En el corazón del imperio Financiero también las políticas han favorecido el delito</a:t>
            </a:r>
            <a:endParaRPr lang="es-ES" sz="3600" dirty="0">
              <a:solidFill>
                <a:srgbClr val="F1F409"/>
              </a:solidFill>
            </a:endParaRPr>
          </a:p>
        </p:txBody>
      </p:sp>
      <p:sp>
        <p:nvSpPr>
          <p:cNvPr id="3" name="Marcador de contenido 2"/>
          <p:cNvSpPr>
            <a:spLocks noGrp="1"/>
          </p:cNvSpPr>
          <p:nvPr>
            <p:ph idx="1"/>
          </p:nvPr>
        </p:nvSpPr>
        <p:spPr>
          <a:xfrm>
            <a:off x="127000" y="1625600"/>
            <a:ext cx="8775700" cy="5041900"/>
          </a:xfrm>
        </p:spPr>
        <p:txBody>
          <a:bodyPr>
            <a:normAutofit/>
          </a:bodyPr>
          <a:lstStyle/>
          <a:p>
            <a:r>
              <a:rPr lang="es-ES_tradnl" b="0" dirty="0">
                <a:effectLst/>
              </a:rPr>
              <a:t>Durante un período de ocho años, aproximadamente 1,2 millones de empresas de EE.UU., o </a:t>
            </a:r>
            <a:r>
              <a:rPr lang="es-ES_tradnl" b="0" dirty="0">
                <a:solidFill>
                  <a:srgbClr val="FF7D2F"/>
                </a:solidFill>
                <a:effectLst/>
              </a:rPr>
              <a:t>el 67% de las declaraciones de impuestos corporativos presentadas, no pagaron ningún impuesto federal</a:t>
            </a:r>
            <a:r>
              <a:rPr lang="es-ES_tradnl" b="0" dirty="0">
                <a:effectLst/>
              </a:rPr>
              <a:t> sobre la renta corporativa en absoluto, a pesar de los ingresos brutos totales de $ 2,1 billones (millones de millones) de dólares</a:t>
            </a:r>
            <a:r>
              <a:rPr lang="es-ES_tradnl" b="0" dirty="0" smtClean="0">
                <a:effectLst/>
              </a:rPr>
              <a:t>.</a:t>
            </a:r>
          </a:p>
          <a:p>
            <a:r>
              <a:rPr lang="es-ES_tradnl" dirty="0" smtClean="0">
                <a:effectLst/>
              </a:rPr>
              <a:t> </a:t>
            </a:r>
            <a:r>
              <a:rPr lang="es-ES_tradnl" b="0" dirty="0">
                <a:effectLst/>
              </a:rPr>
              <a:t>En los tres pasados años </a:t>
            </a:r>
            <a:r>
              <a:rPr lang="es-ES_tradnl" b="0" dirty="0">
                <a:solidFill>
                  <a:srgbClr val="FF7D2F"/>
                </a:solidFill>
                <a:effectLst/>
              </a:rPr>
              <a:t>las 30 de las mayores multinacionales de EEUU, con más de 160 mil millones no pagaron impuesto </a:t>
            </a:r>
            <a:r>
              <a:rPr lang="es-ES_tradnl" b="0" dirty="0">
                <a:effectLst/>
              </a:rPr>
              <a:t>federal sobre la renta en absoluto: Datos de la Oficina de Contabilidad Gubernamental (GAO), 2013</a:t>
            </a:r>
            <a:r>
              <a:rPr lang="es-ES_tradnl" b="0" dirty="0" smtClean="0">
                <a:effectLst/>
              </a:rPr>
              <a:t>.</a:t>
            </a:r>
          </a:p>
          <a:p>
            <a:r>
              <a:rPr lang="es-ES_tradnl" sz="1400" b="0" dirty="0" smtClean="0">
                <a:effectLst/>
              </a:rPr>
              <a:t>Cita del Senador Carl </a:t>
            </a:r>
            <a:r>
              <a:rPr lang="es-ES_tradnl" sz="1400" b="0" dirty="0" err="1" smtClean="0">
                <a:effectLst/>
              </a:rPr>
              <a:t>Levin</a:t>
            </a:r>
            <a:r>
              <a:rPr lang="es-ES_tradnl" sz="1400" b="0" dirty="0" smtClean="0">
                <a:effectLst/>
              </a:rPr>
              <a:t> (D-</a:t>
            </a:r>
            <a:r>
              <a:rPr lang="es-ES_tradnl" sz="1400" b="0" dirty="0" err="1" smtClean="0">
                <a:effectLst/>
              </a:rPr>
              <a:t>Mich</a:t>
            </a:r>
            <a:r>
              <a:rPr lang="es-ES_tradnl" sz="1400" b="0" dirty="0" smtClean="0">
                <a:effectLst/>
              </a:rPr>
              <a:t>) Septiembre de 2014</a:t>
            </a:r>
            <a:endParaRPr lang="es-ES" sz="1400" dirty="0"/>
          </a:p>
        </p:txBody>
      </p:sp>
    </p:spTree>
    <p:extLst>
      <p:ext uri="{BB962C8B-B14F-4D97-AF65-F5344CB8AC3E}">
        <p14:creationId xmlns:p14="http://schemas.microsoft.com/office/powerpoint/2010/main" val="25045254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effectLst/>
              </a:rPr>
              <a:t>Países del mundo que tienen un PIB inferior a las ventas anuales de </a:t>
            </a:r>
            <a:r>
              <a:rPr lang="es-ES" sz="3200" dirty="0" smtClean="0">
                <a:effectLst/>
              </a:rPr>
              <a:t>Apple</a:t>
            </a:r>
            <a:r>
              <a:rPr lang="es-ES" sz="1600" dirty="0" smtClean="0">
                <a:effectLst/>
              </a:rPr>
              <a:t/>
            </a:r>
            <a:br>
              <a:rPr lang="es-ES" sz="1600" dirty="0" smtClean="0">
                <a:effectLst/>
              </a:rPr>
            </a:br>
            <a:r>
              <a:rPr lang="es-ES" sz="1600" dirty="0" smtClean="0">
                <a:effectLst/>
              </a:rPr>
              <a:t> </a:t>
            </a:r>
            <a:r>
              <a:rPr lang="es-ES" sz="1600" dirty="0">
                <a:effectLst/>
              </a:rPr>
              <a:t>(</a:t>
            </a:r>
            <a:r>
              <a:rPr lang="es-ES" sz="1600" dirty="0" smtClean="0">
                <a:effectLst/>
              </a:rPr>
              <a:t>173,760  </a:t>
            </a:r>
            <a:r>
              <a:rPr lang="es-ES" sz="1600" dirty="0" err="1" smtClean="0">
                <a:effectLst/>
              </a:rPr>
              <a:t>mil.dólares</a:t>
            </a:r>
            <a:r>
              <a:rPr lang="es-ES" sz="1600" dirty="0" smtClean="0">
                <a:effectLst/>
              </a:rPr>
              <a:t>)</a:t>
            </a:r>
            <a:endParaRPr lang="es-ES" sz="1600" dirty="0">
              <a:latin typeface="Arial Narrow"/>
              <a:cs typeface="Arial Narrow"/>
            </a:endParaRPr>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l="5702" r="5702"/>
          <a:stretch>
            <a:fillRect/>
          </a:stretch>
        </p:blipFill>
        <p:spPr bwMode="auto">
          <a:prstGeom prst="rect">
            <a:avLst/>
          </a:prstGeom>
          <a:noFill/>
          <a:ln>
            <a:noFill/>
          </a:ln>
        </p:spPr>
      </p:pic>
    </p:spTree>
    <p:extLst>
      <p:ext uri="{BB962C8B-B14F-4D97-AF65-F5344CB8AC3E}">
        <p14:creationId xmlns:p14="http://schemas.microsoft.com/office/powerpoint/2010/main" val="396725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30200"/>
            <a:ext cx="9042400" cy="1016000"/>
          </a:xfrm>
        </p:spPr>
        <p:txBody>
          <a:bodyPr/>
          <a:lstStyle/>
          <a:p>
            <a:r>
              <a:rPr lang="es-ES" sz="3600" dirty="0" smtClean="0">
                <a:solidFill>
                  <a:srgbClr val="FF7D2F"/>
                </a:solidFill>
                <a:latin typeface="Arial Narrow"/>
                <a:cs typeface="Arial Narrow"/>
              </a:rPr>
              <a:t>Variantes de Manipulación y Evasión Fiscal y Asesoría Trasnacional </a:t>
            </a:r>
            <a:endParaRPr lang="es-ES" sz="3600" dirty="0">
              <a:solidFill>
                <a:srgbClr val="FF7D2F"/>
              </a:solidFill>
              <a:latin typeface="Arial Narrow"/>
              <a:cs typeface="Arial Narrow"/>
            </a:endParaRPr>
          </a:p>
        </p:txBody>
      </p:sp>
      <p:pic>
        <p:nvPicPr>
          <p:cNvPr id="6" name="Marcador de contenido 5" descr="2-MANIPULACIÓN TNC Y ASESORÍA FISCAL.pdf"/>
          <p:cNvPicPr>
            <a:picLocks noGrp="1" noChangeAspect="1"/>
          </p:cNvPicPr>
          <p:nvPr>
            <p:ph idx="1"/>
          </p:nvPr>
        </p:nvPicPr>
        <p:blipFill>
          <a:blip r:embed="rId3">
            <a:extLst>
              <a:ext uri="{28A0092B-C50C-407E-A947-70E740481C1C}">
                <a14:useLocalDpi xmlns:a14="http://schemas.microsoft.com/office/drawing/2010/main" val="0"/>
              </a:ext>
            </a:extLst>
          </a:blip>
          <a:srcRect t="16265" b="16265"/>
          <a:stretch>
            <a:fillRect/>
          </a:stretch>
        </p:blipFill>
        <p:spPr>
          <a:xfrm>
            <a:off x="152400" y="1676400"/>
            <a:ext cx="8890000" cy="4902200"/>
          </a:xfrm>
        </p:spPr>
      </p:pic>
    </p:spTree>
    <p:extLst>
      <p:ext uri="{BB962C8B-B14F-4D97-AF65-F5344CB8AC3E}">
        <p14:creationId xmlns:p14="http://schemas.microsoft.com/office/powerpoint/2010/main" val="3197052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063" y="107577"/>
            <a:ext cx="8423803" cy="654423"/>
          </a:xfrm>
        </p:spPr>
        <p:txBody>
          <a:bodyPr/>
          <a:lstStyle/>
          <a:p>
            <a:r>
              <a:rPr lang="es-ES" sz="3200" dirty="0" smtClean="0">
                <a:solidFill>
                  <a:srgbClr val="FF7D2F"/>
                </a:solidFill>
              </a:rPr>
              <a:t>% Empresas-sucursales en los 20 mayores PF</a:t>
            </a:r>
            <a:endParaRPr lang="es-ES" sz="3200" dirty="0">
              <a:solidFill>
                <a:srgbClr val="FF7D2F"/>
              </a:solidFill>
            </a:endParaRPr>
          </a:p>
        </p:txBody>
      </p:sp>
      <p:pic>
        <p:nvPicPr>
          <p:cNvPr id="6" name="Marcador de contenido 5"/>
          <p:cNvPicPr>
            <a:picLocks noGrp="1" noChangeAspect="1"/>
          </p:cNvPicPr>
          <p:nvPr>
            <p:ph idx="1"/>
          </p:nvPr>
        </p:nvPicPr>
        <p:blipFill>
          <a:blip r:embed="rId3"/>
          <a:srcRect t="743" b="743"/>
          <a:stretch>
            <a:fillRect/>
          </a:stretch>
        </p:blipFill>
        <p:spPr>
          <a:xfrm>
            <a:off x="373063" y="931863"/>
            <a:ext cx="8559800" cy="4903787"/>
          </a:xfrm>
        </p:spPr>
      </p:pic>
    </p:spTree>
    <p:extLst>
      <p:ext uri="{BB962C8B-B14F-4D97-AF65-F5344CB8AC3E}">
        <p14:creationId xmlns:p14="http://schemas.microsoft.com/office/powerpoint/2010/main" val="11692589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7577"/>
            <a:ext cx="9118600" cy="1149723"/>
          </a:xfrm>
        </p:spPr>
        <p:txBody>
          <a:bodyPr/>
          <a:lstStyle/>
          <a:p>
            <a:r>
              <a:rPr lang="es-ES" sz="3200" dirty="0" smtClean="0">
                <a:solidFill>
                  <a:srgbClr val="FF7D2F"/>
                </a:solidFill>
              </a:rPr>
              <a:t>Gran Poder Gran Control sobre Códigos Fiscales</a:t>
            </a:r>
            <a:br>
              <a:rPr lang="es-ES" sz="3200" dirty="0" smtClean="0">
                <a:solidFill>
                  <a:srgbClr val="FF7D2F"/>
                </a:solidFill>
              </a:rPr>
            </a:br>
            <a:r>
              <a:rPr lang="es-ES" sz="3200" dirty="0" smtClean="0">
                <a:solidFill>
                  <a:srgbClr val="FF7D2F"/>
                </a:solidFill>
              </a:rPr>
              <a:t>Mayores Ganancias-Menores Impuestos </a:t>
            </a:r>
            <a:endParaRPr lang="es-ES" sz="3200" dirty="0">
              <a:solidFill>
                <a:srgbClr val="FF7D2F"/>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3119736"/>
              </p:ext>
            </p:extLst>
          </p:nvPr>
        </p:nvGraphicFramePr>
        <p:xfrm>
          <a:off x="0" y="1828800"/>
          <a:ext cx="4330700" cy="4724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extLst>
              <p:ext uri="{D42A27DB-BD31-4B8C-83A1-F6EECF244321}">
                <p14:modId xmlns:p14="http://schemas.microsoft.com/office/powerpoint/2010/main" val="1293536909"/>
              </p:ext>
            </p:extLst>
          </p:nvPr>
        </p:nvGraphicFramePr>
        <p:xfrm>
          <a:off x="4546600" y="1943099"/>
          <a:ext cx="4572000" cy="4610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588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7577"/>
            <a:ext cx="8991600" cy="1505323"/>
          </a:xfrm>
        </p:spPr>
        <p:txBody>
          <a:bodyPr/>
          <a:lstStyle/>
          <a:p>
            <a:r>
              <a:rPr lang="es-ES" sz="3600" dirty="0" smtClean="0">
                <a:solidFill>
                  <a:srgbClr val="FF7D2F"/>
                </a:solidFill>
                <a:latin typeface="Arial Narrow"/>
                <a:cs typeface="Arial Narrow"/>
              </a:rPr>
              <a:t>Una Legislación internacional y nacional anacrónica y al gusto del capital y de la </a:t>
            </a:r>
            <a:r>
              <a:rPr lang="es-ES" sz="3600" dirty="0" err="1" smtClean="0">
                <a:solidFill>
                  <a:srgbClr val="FF7D2F"/>
                </a:solidFill>
                <a:latin typeface="Arial Narrow"/>
                <a:cs typeface="Arial Narrow"/>
              </a:rPr>
              <a:t>super</a:t>
            </a:r>
            <a:r>
              <a:rPr lang="es-ES" sz="3600" dirty="0" smtClean="0">
                <a:solidFill>
                  <a:srgbClr val="FF7D2F"/>
                </a:solidFill>
                <a:latin typeface="Arial Narrow"/>
                <a:cs typeface="Arial Narrow"/>
              </a:rPr>
              <a:t>-clase o elite trasnacional</a:t>
            </a:r>
            <a:endParaRPr lang="es-ES" sz="3600" dirty="0">
              <a:solidFill>
                <a:srgbClr val="FF7D2F"/>
              </a:solidFill>
              <a:latin typeface="Arial Narrow"/>
              <a:cs typeface="Arial Narrow"/>
            </a:endParaRPr>
          </a:p>
        </p:txBody>
      </p:sp>
      <p:sp>
        <p:nvSpPr>
          <p:cNvPr id="3" name="Marcador de contenido 2"/>
          <p:cNvSpPr>
            <a:spLocks noGrp="1"/>
          </p:cNvSpPr>
          <p:nvPr>
            <p:ph idx="1"/>
          </p:nvPr>
        </p:nvSpPr>
        <p:spPr>
          <a:xfrm>
            <a:off x="330200" y="1612900"/>
            <a:ext cx="8318500" cy="4559300"/>
          </a:xfrm>
        </p:spPr>
        <p:txBody>
          <a:bodyPr/>
          <a:lstStyle/>
          <a:p>
            <a:r>
              <a:rPr lang="es-ES" dirty="0" smtClean="0"/>
              <a:t>Ni las instituciones de Breton Woods (BM-FMI), ni las regionales(OECD, BIS, BE, Otras) han evolucionado para tomar medidas regulatorias al proceso especulativo y de concentración del poder financiero y político que minan a los Estado- Nación.</a:t>
            </a:r>
          </a:p>
          <a:p>
            <a:r>
              <a:rPr lang="es-ES" dirty="0" smtClean="0"/>
              <a:t>La elite financiera trasnacional ha copado la mayoría de los espacios institucionales internacionales y nacionales privatizando las decisiones de política pública, y opone feroz resistencia a las crecientes propuestas alternativas surgidas en el seno de la ONU, y a la movilización social.</a:t>
            </a:r>
          </a:p>
          <a:p>
            <a:endParaRPr lang="es-ES" dirty="0"/>
          </a:p>
        </p:txBody>
      </p:sp>
    </p:spTree>
    <p:extLst>
      <p:ext uri="{BB962C8B-B14F-4D97-AF65-F5344CB8AC3E}">
        <p14:creationId xmlns:p14="http://schemas.microsoft.com/office/powerpoint/2010/main" val="33119951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1124323"/>
          </a:xfrm>
        </p:spPr>
        <p:txBody>
          <a:bodyPr/>
          <a:lstStyle/>
          <a:p>
            <a:r>
              <a:rPr lang="es-ES" sz="4000" dirty="0" smtClean="0">
                <a:solidFill>
                  <a:srgbClr val="FF7D2F"/>
                </a:solidFill>
              </a:rPr>
              <a:t>Muchos Ruido y Pocas Nueces</a:t>
            </a:r>
            <a:endParaRPr lang="es-ES" sz="4000" dirty="0">
              <a:solidFill>
                <a:srgbClr val="FF7D2F"/>
              </a:solidFill>
            </a:endParaRPr>
          </a:p>
        </p:txBody>
      </p:sp>
      <p:sp>
        <p:nvSpPr>
          <p:cNvPr id="3" name="Marcador de contenido 2"/>
          <p:cNvSpPr>
            <a:spLocks noGrp="1"/>
          </p:cNvSpPr>
          <p:nvPr>
            <p:ph idx="1"/>
          </p:nvPr>
        </p:nvSpPr>
        <p:spPr>
          <a:xfrm>
            <a:off x="165100" y="990600"/>
            <a:ext cx="8978900" cy="5664200"/>
          </a:xfrm>
        </p:spPr>
        <p:txBody>
          <a:bodyPr>
            <a:normAutofit fontScale="92500" lnSpcReduction="10000"/>
          </a:bodyPr>
          <a:lstStyle/>
          <a:p>
            <a:pPr marL="0" indent="0">
              <a:buNone/>
            </a:pPr>
            <a:r>
              <a:rPr lang="es-ES" sz="2800" dirty="0" smtClean="0"/>
              <a:t>Los países ricos y el club del G20 han prometido varias veces tomar medidas para regular la conducta de sus bancos, acabar con los paraísos fiscales, estableciendo normas, lineamientos, transparencia e incluso sanciones. La OECD recién emitió nueva norma y el intercambio de información iniciará en 2017.</a:t>
            </a:r>
          </a:p>
          <a:p>
            <a:pPr marL="0" indent="0">
              <a:buNone/>
            </a:pPr>
            <a:r>
              <a:rPr lang="es-ES" sz="2800" dirty="0" smtClean="0"/>
              <a:t>El Congreso de EEUU, después de la crisis 2007-2008 ha adoptado varias leyes, como la </a:t>
            </a:r>
            <a:r>
              <a:rPr lang="es-ES" sz="2800" dirty="0" err="1" smtClean="0"/>
              <a:t>Dod</a:t>
            </a:r>
            <a:r>
              <a:rPr lang="es-ES" sz="2800" dirty="0" smtClean="0"/>
              <a:t>-Frank, FTCA y están en espera varias iniciativas como la </a:t>
            </a:r>
            <a:r>
              <a:rPr lang="es-ES" sz="2800" i="1" dirty="0" smtClean="0"/>
              <a:t>Ley para detener  el abuso de los paraísos fiscales</a:t>
            </a:r>
            <a:r>
              <a:rPr lang="es-ES" sz="2800" dirty="0"/>
              <a:t> </a:t>
            </a:r>
            <a:r>
              <a:rPr lang="es-ES" sz="2800" dirty="0" smtClean="0"/>
              <a:t>y otras. El Banco Central Europeo promete nuevas Directivas, el Parlamento Británico hace recomendaciones, pero…</a:t>
            </a:r>
          </a:p>
          <a:p>
            <a:pPr marL="0" indent="0">
              <a:buNone/>
            </a:pPr>
            <a:r>
              <a:rPr lang="es-ES" sz="2800" dirty="0" smtClean="0"/>
              <a:t>Las normas latinoamericanas siguen bajo la inercia de los Tratados y del BM-FMI-BIS.</a:t>
            </a:r>
          </a:p>
          <a:p>
            <a:pPr marL="0" indent="0">
              <a:buNone/>
            </a:pPr>
            <a:endParaRPr lang="es-ES" dirty="0"/>
          </a:p>
        </p:txBody>
      </p:sp>
    </p:spTree>
    <p:extLst>
      <p:ext uri="{BB962C8B-B14F-4D97-AF65-F5344CB8AC3E}">
        <p14:creationId xmlns:p14="http://schemas.microsoft.com/office/powerpoint/2010/main" val="880456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857623"/>
          </a:xfrm>
        </p:spPr>
        <p:txBody>
          <a:bodyPr/>
          <a:lstStyle/>
          <a:p>
            <a:r>
              <a:rPr lang="es-ES" sz="2800" dirty="0" smtClean="0">
                <a:solidFill>
                  <a:srgbClr val="FF7D2F"/>
                </a:solidFill>
                <a:latin typeface="Arial Narrow"/>
                <a:cs typeface="Arial Narrow"/>
              </a:rPr>
              <a:t>Arrecian las declaraciones desde el Norte</a:t>
            </a:r>
            <a:endParaRPr lang="es-ES" sz="2800" dirty="0">
              <a:solidFill>
                <a:srgbClr val="FF7D2F"/>
              </a:solidFill>
              <a:latin typeface="Arial Narrow"/>
              <a:cs typeface="Arial Narrow"/>
            </a:endParaRPr>
          </a:p>
        </p:txBody>
      </p:sp>
      <p:sp>
        <p:nvSpPr>
          <p:cNvPr id="3" name="Marcador de contenido 2"/>
          <p:cNvSpPr>
            <a:spLocks noGrp="1"/>
          </p:cNvSpPr>
          <p:nvPr>
            <p:ph idx="1"/>
          </p:nvPr>
        </p:nvSpPr>
        <p:spPr>
          <a:xfrm>
            <a:off x="292100" y="1066800"/>
            <a:ext cx="8483600" cy="5283200"/>
          </a:xfrm>
        </p:spPr>
        <p:txBody>
          <a:bodyPr>
            <a:normAutofit fontScale="92500"/>
          </a:bodyPr>
          <a:lstStyle/>
          <a:p>
            <a:r>
              <a:rPr lang="es-ES_tradnl" dirty="0" smtClean="0">
                <a:effectLst/>
              </a:rPr>
              <a:t>“Los </a:t>
            </a:r>
            <a:r>
              <a:rPr lang="es-ES_tradnl" dirty="0">
                <a:effectLst/>
              </a:rPr>
              <a:t>abusos fiscales de ultramar carcomen la estructura de la sociedad, no sólo por el aumento del déficit y </a:t>
            </a:r>
            <a:r>
              <a:rPr lang="es-ES_tradnl" dirty="0" smtClean="0">
                <a:effectLst/>
              </a:rPr>
              <a:t>y el robo de </a:t>
            </a:r>
            <a:r>
              <a:rPr lang="es-ES_tradnl" dirty="0">
                <a:effectLst/>
              </a:rPr>
              <a:t>recursos </a:t>
            </a:r>
            <a:r>
              <a:rPr lang="es-ES_tradnl" dirty="0" smtClean="0">
                <a:effectLst/>
              </a:rPr>
              <a:t>para  </a:t>
            </a:r>
            <a:r>
              <a:rPr lang="es-ES_tradnl" dirty="0">
                <a:effectLst/>
              </a:rPr>
              <a:t>la atención a la salud, </a:t>
            </a:r>
            <a:r>
              <a:rPr lang="es-ES_tradnl" dirty="0" smtClean="0">
                <a:effectLst/>
              </a:rPr>
              <a:t> a la </a:t>
            </a:r>
            <a:r>
              <a:rPr lang="es-ES_tradnl" dirty="0">
                <a:effectLst/>
              </a:rPr>
              <a:t>educación y </a:t>
            </a:r>
            <a:r>
              <a:rPr lang="es-ES_tradnl" dirty="0" smtClean="0">
                <a:effectLst/>
              </a:rPr>
              <a:t>a otros </a:t>
            </a:r>
            <a:r>
              <a:rPr lang="es-ES_tradnl" dirty="0">
                <a:effectLst/>
              </a:rPr>
              <a:t>servicios públicos necesarios, sino también al socavar la confianza pública - haciendo que los contribuyentes cumplidores de la ley se sienten como que están siendo aprovechadas cuando pagan su parte justa</a:t>
            </a:r>
            <a:r>
              <a:rPr lang="es-ES_tradnl" dirty="0" smtClean="0">
                <a:effectLst/>
              </a:rPr>
              <a:t>.” Senador Calvin (D-</a:t>
            </a:r>
            <a:r>
              <a:rPr lang="es-ES_tradnl" dirty="0" err="1" smtClean="0">
                <a:effectLst/>
              </a:rPr>
              <a:t>Mich</a:t>
            </a:r>
            <a:r>
              <a:rPr lang="es-ES_tradnl" dirty="0" smtClean="0">
                <a:effectLst/>
              </a:rPr>
              <a:t>.)</a:t>
            </a:r>
          </a:p>
          <a:p>
            <a:r>
              <a:rPr lang="es-ES_tradnl" dirty="0"/>
              <a:t>La OCDE </a:t>
            </a:r>
            <a:r>
              <a:rPr lang="es-ES_tradnl" dirty="0" smtClean="0"/>
              <a:t>recién dijo</a:t>
            </a:r>
            <a:r>
              <a:rPr lang="es-ES_tradnl" dirty="0"/>
              <a:t>: "Grandes cantidades de dinero se mantienen en ultramar y están libres de impuestos en la medida en que los contribuyentes no cumplen con las obligaciones fiscales en su jurisdicción de origen. La evasión fiscal en el extranjero es un problema serio para las jurisdicciones de todo el mundo ... los países tienen un interés común en el mantenimiento de la integridad de sus sistemas fiscales ". </a:t>
            </a:r>
            <a:endParaRPr lang="es-ES" dirty="0"/>
          </a:p>
        </p:txBody>
      </p:sp>
    </p:spTree>
    <p:extLst>
      <p:ext uri="{BB962C8B-B14F-4D97-AF65-F5344CB8AC3E}">
        <p14:creationId xmlns:p14="http://schemas.microsoft.com/office/powerpoint/2010/main" val="1270504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1010023"/>
          </a:xfrm>
        </p:spPr>
        <p:txBody>
          <a:bodyPr/>
          <a:lstStyle/>
          <a:p>
            <a:r>
              <a:rPr lang="es-ES" sz="3200" b="0" dirty="0" smtClean="0">
                <a:effectLst/>
              </a:rPr>
              <a:t>Impacto de medidas previas de G20</a:t>
            </a:r>
            <a:br>
              <a:rPr lang="es-ES" sz="3200" b="0" dirty="0" smtClean="0">
                <a:effectLst/>
              </a:rPr>
            </a:br>
            <a:r>
              <a:rPr lang="es-ES" sz="3200" b="0" dirty="0" smtClean="0">
                <a:effectLst/>
              </a:rPr>
              <a:t>Evolución </a:t>
            </a:r>
            <a:r>
              <a:rPr lang="es-ES" sz="3200" b="0" dirty="0">
                <a:effectLst/>
              </a:rPr>
              <a:t>de los </a:t>
            </a:r>
            <a:r>
              <a:rPr lang="es-ES" sz="3200" b="0" dirty="0" smtClean="0">
                <a:effectLst/>
              </a:rPr>
              <a:t>depósitos </a:t>
            </a:r>
            <a:r>
              <a:rPr lang="es-ES" sz="3200" b="0" dirty="0">
                <a:effectLst/>
              </a:rPr>
              <a:t>bancarios en </a:t>
            </a:r>
            <a:r>
              <a:rPr lang="es-ES" sz="3200" b="0" dirty="0" smtClean="0">
                <a:effectLst/>
              </a:rPr>
              <a:t>paraísos </a:t>
            </a:r>
            <a:r>
              <a:rPr lang="es-ES" sz="3200" b="0" dirty="0">
                <a:effectLst/>
              </a:rPr>
              <a:t>fiscales entre 2007 y 2011 </a:t>
            </a:r>
            <a:endParaRPr lang="es-ES" sz="3200" dirty="0">
              <a:latin typeface="Arial Narrow"/>
              <a:cs typeface="Arial Narrow"/>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54744703"/>
              </p:ext>
            </p:extLst>
          </p:nvPr>
        </p:nvGraphicFramePr>
        <p:xfrm>
          <a:off x="457200" y="1117601"/>
          <a:ext cx="8280400" cy="471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4993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1352923"/>
          </a:xfrm>
        </p:spPr>
        <p:txBody>
          <a:bodyPr/>
          <a:lstStyle/>
          <a:p>
            <a:r>
              <a:rPr lang="es-ES" sz="2800" b="0" dirty="0">
                <a:solidFill>
                  <a:srgbClr val="FF7D2F"/>
                </a:solidFill>
                <a:latin typeface="Lucida Grande"/>
                <a:ea typeface="Lucida Grande"/>
                <a:cs typeface="Lucida Grande"/>
              </a:rPr>
              <a:t>Tasa marginal máxima impuesto sobre la renta en los países ricos, 1900-2013</a:t>
            </a:r>
            <a:endParaRPr lang="es-ES" sz="2800" dirty="0">
              <a:solidFill>
                <a:srgbClr val="FF7D2F"/>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54361000"/>
              </p:ext>
            </p:extLst>
          </p:nvPr>
        </p:nvGraphicFramePr>
        <p:xfrm>
          <a:off x="779463" y="1460500"/>
          <a:ext cx="7581900" cy="4483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901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361363" cy="1295400"/>
          </a:xfrm>
        </p:spPr>
        <p:txBody>
          <a:bodyPr/>
          <a:lstStyle/>
          <a:p>
            <a:r>
              <a:rPr lang="es-ES_tradnl" sz="3200" dirty="0" smtClean="0">
                <a:effectLst/>
                <a:latin typeface="Arial Narrow"/>
                <a:cs typeface="Arial Narrow"/>
              </a:rPr>
              <a:t/>
            </a:r>
            <a:br>
              <a:rPr lang="es-ES_tradnl" sz="3200" dirty="0" smtClean="0">
                <a:effectLst/>
                <a:latin typeface="Arial Narrow"/>
                <a:cs typeface="Arial Narrow"/>
              </a:rPr>
            </a:br>
            <a:r>
              <a:rPr lang="es-ES_tradnl" sz="3200" dirty="0" smtClean="0">
                <a:solidFill>
                  <a:srgbClr val="F47F23"/>
                </a:solidFill>
                <a:effectLst/>
                <a:latin typeface="Arial Narrow"/>
                <a:cs typeface="Arial Narrow"/>
              </a:rPr>
              <a:t>El </a:t>
            </a:r>
            <a:r>
              <a:rPr lang="es-ES_tradnl" sz="3200" dirty="0">
                <a:solidFill>
                  <a:srgbClr val="F47F23"/>
                </a:solidFill>
                <a:effectLst/>
                <a:latin typeface="Arial Narrow"/>
                <a:cs typeface="Arial Narrow"/>
              </a:rPr>
              <a:t>Mundo de la Economía Parasitaria </a:t>
            </a:r>
            <a:r>
              <a:rPr lang="es-ES_tradnl" sz="3200" dirty="0" smtClean="0">
                <a:solidFill>
                  <a:srgbClr val="F47F23"/>
                </a:solidFill>
                <a:effectLst/>
                <a:latin typeface="Arial Narrow"/>
                <a:cs typeface="Arial Narrow"/>
              </a:rPr>
              <a:t/>
            </a:r>
            <a:br>
              <a:rPr lang="es-ES_tradnl" sz="3200" dirty="0" smtClean="0">
                <a:solidFill>
                  <a:srgbClr val="F47F23"/>
                </a:solidFill>
                <a:effectLst/>
                <a:latin typeface="Arial Narrow"/>
                <a:cs typeface="Arial Narrow"/>
              </a:rPr>
            </a:br>
            <a:r>
              <a:rPr lang="es-ES_tradnl" sz="3200" dirty="0" smtClean="0">
                <a:solidFill>
                  <a:srgbClr val="F47F23"/>
                </a:solidFill>
                <a:effectLst/>
                <a:latin typeface="Arial Narrow"/>
                <a:cs typeface="Arial Narrow"/>
              </a:rPr>
              <a:t>(</a:t>
            </a:r>
            <a:r>
              <a:rPr lang="es-ES_tradnl" sz="3200" dirty="0">
                <a:solidFill>
                  <a:srgbClr val="F47F23"/>
                </a:solidFill>
                <a:effectLst/>
                <a:latin typeface="Arial Narrow"/>
                <a:cs typeface="Arial Narrow"/>
              </a:rPr>
              <a:t>la Especulación Financiera)</a:t>
            </a:r>
            <a:r>
              <a:rPr lang="es-ES_tradnl" dirty="0">
                <a:solidFill>
                  <a:srgbClr val="F47F23"/>
                </a:solidFill>
                <a:effectLst/>
              </a:rPr>
              <a:t/>
            </a:r>
            <a:br>
              <a:rPr lang="es-ES_tradnl" dirty="0">
                <a:solidFill>
                  <a:srgbClr val="F47F23"/>
                </a:solidFill>
                <a:effectLst/>
              </a:rPr>
            </a:br>
            <a:endParaRPr lang="es-ES" dirty="0">
              <a:solidFill>
                <a:srgbClr val="F47F23"/>
              </a:solidFill>
            </a:endParaRPr>
          </a:p>
        </p:txBody>
      </p:sp>
      <p:sp>
        <p:nvSpPr>
          <p:cNvPr id="3" name="Marcador de contenido 2"/>
          <p:cNvSpPr>
            <a:spLocks noGrp="1"/>
          </p:cNvSpPr>
          <p:nvPr>
            <p:ph idx="1"/>
          </p:nvPr>
        </p:nvSpPr>
        <p:spPr>
          <a:xfrm>
            <a:off x="292100" y="965200"/>
            <a:ext cx="8674100" cy="4870824"/>
          </a:xfrm>
        </p:spPr>
        <p:txBody>
          <a:bodyPr>
            <a:normAutofit lnSpcReduction="10000"/>
          </a:bodyPr>
          <a:lstStyle/>
          <a:p>
            <a:r>
              <a:rPr lang="es-ES_tradnl" dirty="0">
                <a:effectLst/>
              </a:rPr>
              <a:t>La Manipulación de Tasas de Referencia fundamental para realizar billones de transacciones de prestamos interbancarios en el mundo, conocida por siglas </a:t>
            </a:r>
            <a:r>
              <a:rPr lang="es-ES_tradnl" dirty="0">
                <a:solidFill>
                  <a:srgbClr val="FF0000"/>
                </a:solidFill>
                <a:effectLst/>
              </a:rPr>
              <a:t>LIBOR</a:t>
            </a:r>
            <a:r>
              <a:rPr lang="es-ES_tradnl" dirty="0">
                <a:effectLst/>
              </a:rPr>
              <a:t>, o la usada como referencia para el enorme mercado de derivados financieros, en especial swaps, y precios de riesgo, la </a:t>
            </a:r>
            <a:r>
              <a:rPr lang="es-ES_tradnl" dirty="0" err="1">
                <a:solidFill>
                  <a:srgbClr val="FF0000"/>
                </a:solidFill>
                <a:effectLst/>
              </a:rPr>
              <a:t>ISDAfix</a:t>
            </a:r>
            <a:r>
              <a:rPr lang="es-ES_tradnl" dirty="0">
                <a:effectLst/>
              </a:rPr>
              <a:t> han quedado al descubierto, como instrumentos de especulación ilegal y evasión fiscal.  </a:t>
            </a:r>
          </a:p>
          <a:p>
            <a:pPr algn="just"/>
            <a:r>
              <a:rPr lang="es-ES" sz="3200" dirty="0" smtClean="0">
                <a:solidFill>
                  <a:srgbClr val="FF0000"/>
                </a:solidFill>
              </a:rPr>
              <a:t>Todos son signos de un mundo trasnacional desregulado, de un trama institucional anacrónica, y de una escasa voluntad política para cambiar antes del próximo estallido mundial</a:t>
            </a:r>
            <a:r>
              <a:rPr lang="es-ES" dirty="0" smtClean="0"/>
              <a:t>.</a:t>
            </a:r>
            <a:endParaRPr lang="es-ES" dirty="0"/>
          </a:p>
        </p:txBody>
      </p:sp>
    </p:spTree>
    <p:extLst>
      <p:ext uri="{BB962C8B-B14F-4D97-AF65-F5344CB8AC3E}">
        <p14:creationId xmlns:p14="http://schemas.microsoft.com/office/powerpoint/2010/main" val="3880638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534" y="107577"/>
            <a:ext cx="8115830" cy="984623"/>
          </a:xfrm>
        </p:spPr>
        <p:txBody>
          <a:bodyPr/>
          <a:lstStyle/>
          <a:p>
            <a:r>
              <a:rPr lang="es-ES" sz="3600" dirty="0" smtClean="0">
                <a:solidFill>
                  <a:srgbClr val="FF7D2F"/>
                </a:solidFill>
                <a:latin typeface="Arial Narrow"/>
                <a:cs typeface="Arial Narrow"/>
              </a:rPr>
              <a:t>Paraísos Fiscales, Cuevas Internacionales</a:t>
            </a:r>
            <a:endParaRPr lang="es-ES" sz="3600" dirty="0">
              <a:solidFill>
                <a:srgbClr val="FF7D2F"/>
              </a:solidFill>
              <a:latin typeface="Arial Narrow"/>
              <a:cs typeface="Arial Narrow"/>
            </a:endParaRPr>
          </a:p>
        </p:txBody>
      </p:sp>
      <p:pic>
        <p:nvPicPr>
          <p:cNvPr id="5" name="Marcador de contenido 4"/>
          <p:cNvPicPr>
            <a:picLocks noGrp="1" noChangeAspect="1"/>
          </p:cNvPicPr>
          <p:nvPr>
            <p:ph idx="1"/>
          </p:nvPr>
        </p:nvPicPr>
        <p:blipFill>
          <a:blip r:embed="rId3"/>
          <a:srcRect t="27281" b="27281"/>
          <a:stretch>
            <a:fillRect/>
          </a:stretch>
        </p:blipFill>
        <p:spPr>
          <a:xfrm>
            <a:off x="779463" y="1092200"/>
            <a:ext cx="7581900" cy="4743450"/>
          </a:xfrm>
        </p:spPr>
      </p:pic>
    </p:spTree>
    <p:extLst>
      <p:ext uri="{BB962C8B-B14F-4D97-AF65-F5344CB8AC3E}">
        <p14:creationId xmlns:p14="http://schemas.microsoft.com/office/powerpoint/2010/main" val="11924497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000" y="107577"/>
            <a:ext cx="8699500" cy="692523"/>
          </a:xfrm>
        </p:spPr>
        <p:txBody>
          <a:bodyPr/>
          <a:lstStyle/>
          <a:p>
            <a:r>
              <a:rPr lang="es-ES" sz="3200" dirty="0" smtClean="0">
                <a:solidFill>
                  <a:srgbClr val="F47F23"/>
                </a:solidFill>
                <a:latin typeface="Arial Narrow"/>
                <a:cs typeface="Arial Narrow"/>
              </a:rPr>
              <a:t>La Mecánica de la Manipulación de la tasa LIBOR</a:t>
            </a:r>
            <a:endParaRPr lang="es-ES" sz="3200" dirty="0">
              <a:solidFill>
                <a:srgbClr val="F47F23"/>
              </a:solidFill>
              <a:latin typeface="Arial Narrow"/>
              <a:cs typeface="Arial Narrow"/>
            </a:endParaRPr>
          </a:p>
        </p:txBody>
      </p:sp>
      <p:pic>
        <p:nvPicPr>
          <p:cNvPr id="4" name="Marcador de contenido 3" descr="Documento12.pdf"/>
          <p:cNvPicPr>
            <a:picLocks noGrp="1" noChangeAspect="1"/>
          </p:cNvPicPr>
          <p:nvPr>
            <p:ph idx="1"/>
          </p:nvPr>
        </p:nvPicPr>
        <p:blipFill>
          <a:blip r:embed="rId3">
            <a:extLst>
              <a:ext uri="{28A0092B-C50C-407E-A947-70E740481C1C}">
                <a14:useLocalDpi xmlns:a14="http://schemas.microsoft.com/office/drawing/2010/main" val="0"/>
              </a:ext>
            </a:extLst>
          </a:blip>
          <a:srcRect t="9365" b="9365"/>
          <a:stretch>
            <a:fillRect/>
          </a:stretch>
        </p:blipFill>
        <p:spPr>
          <a:xfrm>
            <a:off x="0" y="800100"/>
            <a:ext cx="9144000" cy="5448300"/>
          </a:xfrm>
        </p:spPr>
      </p:pic>
    </p:spTree>
    <p:extLst>
      <p:ext uri="{BB962C8B-B14F-4D97-AF65-F5344CB8AC3E}">
        <p14:creationId xmlns:p14="http://schemas.microsoft.com/office/powerpoint/2010/main" val="16486985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00" y="107577"/>
            <a:ext cx="8839200" cy="1340223"/>
          </a:xfrm>
        </p:spPr>
        <p:txBody>
          <a:bodyPr/>
          <a:lstStyle/>
          <a:p>
            <a:r>
              <a:rPr lang="es-ES" sz="4800" dirty="0" smtClean="0">
                <a:solidFill>
                  <a:srgbClr val="FF0000"/>
                </a:solidFill>
                <a:latin typeface="Arial Narrow"/>
                <a:cs typeface="Arial Narrow"/>
              </a:rPr>
              <a:t>LIBOR: multas menores al fraude</a:t>
            </a:r>
            <a:endParaRPr lang="es-ES" sz="4800" dirty="0">
              <a:solidFill>
                <a:srgbClr val="FF0000"/>
              </a:solidFill>
              <a:latin typeface="Arial Narrow"/>
              <a:cs typeface="Arial Narrow"/>
            </a:endParaRPr>
          </a:p>
        </p:txBody>
      </p:sp>
      <p:sp>
        <p:nvSpPr>
          <p:cNvPr id="3" name="Marcador de contenido 2"/>
          <p:cNvSpPr>
            <a:spLocks noGrp="1"/>
          </p:cNvSpPr>
          <p:nvPr>
            <p:ph idx="1"/>
          </p:nvPr>
        </p:nvSpPr>
        <p:spPr>
          <a:xfrm>
            <a:off x="165100" y="1447800"/>
            <a:ext cx="8839200" cy="4388224"/>
          </a:xfrm>
        </p:spPr>
        <p:txBody>
          <a:bodyPr>
            <a:normAutofit fontScale="92500"/>
          </a:bodyPr>
          <a:lstStyle/>
          <a:p>
            <a:pPr algn="just"/>
            <a:r>
              <a:rPr lang="es-ES_tradnl" dirty="0">
                <a:effectLst/>
              </a:rPr>
              <a:t>La Comisión de Comercio de Futuros de Materias Primas (o </a:t>
            </a:r>
            <a:r>
              <a:rPr lang="es-ES_tradnl" dirty="0" err="1">
                <a:effectLst/>
              </a:rPr>
              <a:t>Commodities</a:t>
            </a:r>
            <a:r>
              <a:rPr lang="es-ES_tradnl" dirty="0">
                <a:effectLst/>
              </a:rPr>
              <a:t>), la CFTC ha establecido una multa acumulada, hasta julio 28 de 2014, por </a:t>
            </a:r>
            <a:r>
              <a:rPr lang="es-ES_tradnl" b="0" dirty="0">
                <a:solidFill>
                  <a:srgbClr val="F47F23"/>
                </a:solidFill>
                <a:effectLst/>
              </a:rPr>
              <a:t>1,870 millones de dólares</a:t>
            </a:r>
            <a:r>
              <a:rPr lang="es-ES_tradnl" dirty="0">
                <a:effectLst/>
              </a:rPr>
              <a:t>, a bancos y corredores participantes en la manipulación y falsa información: </a:t>
            </a:r>
          </a:p>
          <a:p>
            <a:pPr algn="just"/>
            <a:r>
              <a:rPr lang="es-ES" i="1" dirty="0">
                <a:effectLst/>
              </a:rPr>
              <a:t>RP Martin Holdings </a:t>
            </a:r>
            <a:r>
              <a:rPr lang="es-ES" i="1" dirty="0" err="1">
                <a:effectLst/>
              </a:rPr>
              <a:t>Limited</a:t>
            </a:r>
            <a:r>
              <a:rPr lang="es-ES" i="1" dirty="0">
                <a:effectLst/>
              </a:rPr>
              <a:t> and Martin </a:t>
            </a:r>
            <a:r>
              <a:rPr lang="es-ES" i="1" dirty="0" err="1">
                <a:effectLst/>
              </a:rPr>
              <a:t>Brokers</a:t>
            </a:r>
            <a:r>
              <a:rPr lang="es-ES" i="1" dirty="0">
                <a:effectLst/>
              </a:rPr>
              <a:t> (UK) </a:t>
            </a:r>
            <a:r>
              <a:rPr lang="es-ES" i="1" dirty="0" err="1">
                <a:effectLst/>
              </a:rPr>
              <a:t>Ltd</a:t>
            </a:r>
            <a:r>
              <a:rPr lang="es-ES" dirty="0">
                <a:effectLst/>
              </a:rPr>
              <a:t> ($1.2 Millón); </a:t>
            </a:r>
            <a:r>
              <a:rPr lang="es-ES" i="1" dirty="0" err="1">
                <a:effectLst/>
              </a:rPr>
              <a:t>Rabobank</a:t>
            </a:r>
            <a:r>
              <a:rPr lang="es-ES" dirty="0">
                <a:effectLst/>
              </a:rPr>
              <a:t> ($475 Millones); </a:t>
            </a:r>
            <a:r>
              <a:rPr lang="es-ES" i="1" dirty="0" smtClean="0">
                <a:effectLst/>
              </a:rPr>
              <a:t>ICAP </a:t>
            </a:r>
            <a:r>
              <a:rPr lang="es-ES" i="1" dirty="0" err="1">
                <a:effectLst/>
              </a:rPr>
              <a:t>Europe</a:t>
            </a:r>
            <a:r>
              <a:rPr lang="es-ES" i="1" dirty="0">
                <a:effectLst/>
              </a:rPr>
              <a:t> </a:t>
            </a:r>
            <a:r>
              <a:rPr lang="es-ES" i="1" dirty="0" err="1">
                <a:effectLst/>
              </a:rPr>
              <a:t>Limited</a:t>
            </a:r>
            <a:r>
              <a:rPr lang="es-ES" i="1" dirty="0">
                <a:effectLst/>
              </a:rPr>
              <a:t> (</a:t>
            </a:r>
            <a:r>
              <a:rPr lang="es-ES" dirty="0">
                <a:effectLst/>
              </a:rPr>
              <a:t>$65 Millones); </a:t>
            </a:r>
            <a:r>
              <a:rPr lang="es-ES" i="1" dirty="0" err="1">
                <a:effectLst/>
              </a:rPr>
              <a:t>The</a:t>
            </a:r>
            <a:r>
              <a:rPr lang="es-ES" i="1" dirty="0">
                <a:effectLst/>
              </a:rPr>
              <a:t> Royal Bank of Scotland </a:t>
            </a:r>
            <a:r>
              <a:rPr lang="es-ES" i="1" dirty="0" err="1">
                <a:effectLst/>
              </a:rPr>
              <a:t>plc</a:t>
            </a:r>
            <a:r>
              <a:rPr lang="es-ES" i="1" dirty="0">
                <a:effectLst/>
              </a:rPr>
              <a:t> y RBS </a:t>
            </a:r>
            <a:r>
              <a:rPr lang="es-ES" i="1" dirty="0" err="1">
                <a:effectLst/>
              </a:rPr>
              <a:t>Securities</a:t>
            </a:r>
            <a:r>
              <a:rPr lang="es-ES" i="1" dirty="0">
                <a:effectLst/>
              </a:rPr>
              <a:t> </a:t>
            </a:r>
            <a:r>
              <a:rPr lang="es-ES" i="1" dirty="0" err="1">
                <a:effectLst/>
              </a:rPr>
              <a:t>Japan</a:t>
            </a:r>
            <a:r>
              <a:rPr lang="es-ES" i="1" dirty="0">
                <a:effectLst/>
              </a:rPr>
              <a:t> </a:t>
            </a:r>
            <a:r>
              <a:rPr lang="es-ES" i="1" dirty="0" err="1">
                <a:effectLst/>
              </a:rPr>
              <a:t>Limited</a:t>
            </a:r>
            <a:r>
              <a:rPr lang="es-ES" dirty="0">
                <a:effectLst/>
              </a:rPr>
              <a:t>, (325 Millones); </a:t>
            </a:r>
            <a:r>
              <a:rPr lang="es-ES" i="1" dirty="0">
                <a:effectLst/>
              </a:rPr>
              <a:t>UBS AG y UBS </a:t>
            </a:r>
            <a:r>
              <a:rPr lang="es-ES" i="1" dirty="0" err="1">
                <a:effectLst/>
              </a:rPr>
              <a:t>Securities</a:t>
            </a:r>
            <a:r>
              <a:rPr lang="es-ES" i="1" dirty="0">
                <a:effectLst/>
              </a:rPr>
              <a:t> </a:t>
            </a:r>
            <a:r>
              <a:rPr lang="es-ES" i="1" dirty="0" err="1">
                <a:effectLst/>
              </a:rPr>
              <a:t>Japan</a:t>
            </a:r>
            <a:r>
              <a:rPr lang="es-ES" i="1" dirty="0">
                <a:effectLst/>
              </a:rPr>
              <a:t> Co., Ltd.</a:t>
            </a:r>
            <a:r>
              <a:rPr lang="es-ES" dirty="0">
                <a:effectLst/>
              </a:rPr>
              <a:t> ($700 Millones); </a:t>
            </a:r>
            <a:r>
              <a:rPr lang="es-ES" i="1" dirty="0">
                <a:effectLst/>
              </a:rPr>
              <a:t>Barclays PLC, Barclays Bank PLC, and Barclays Capital Inc.,</a:t>
            </a:r>
            <a:r>
              <a:rPr lang="es-ES" dirty="0">
                <a:effectLst/>
              </a:rPr>
              <a:t> ($200 Millones); y </a:t>
            </a:r>
            <a:r>
              <a:rPr lang="es-ES_tradnl" dirty="0" err="1">
                <a:effectLst/>
              </a:rPr>
              <a:t>Charges</a:t>
            </a:r>
            <a:r>
              <a:rPr lang="es-ES_tradnl" dirty="0">
                <a:effectLst/>
              </a:rPr>
              <a:t> </a:t>
            </a:r>
            <a:r>
              <a:rPr lang="es-ES_tradnl" dirty="0" err="1">
                <a:effectLst/>
              </a:rPr>
              <a:t>Lloyds</a:t>
            </a:r>
            <a:r>
              <a:rPr lang="es-ES_tradnl" dirty="0">
                <a:effectLst/>
              </a:rPr>
              <a:t> </a:t>
            </a:r>
            <a:r>
              <a:rPr lang="es-ES_tradnl" dirty="0" err="1">
                <a:effectLst/>
              </a:rPr>
              <a:t>Banking</a:t>
            </a:r>
            <a:r>
              <a:rPr lang="es-ES_tradnl" dirty="0">
                <a:effectLst/>
              </a:rPr>
              <a:t> </a:t>
            </a:r>
            <a:r>
              <a:rPr lang="es-ES_tradnl" dirty="0" err="1">
                <a:effectLst/>
              </a:rPr>
              <a:t>Group</a:t>
            </a:r>
            <a:r>
              <a:rPr lang="es-ES_tradnl" dirty="0">
                <a:effectLst/>
              </a:rPr>
              <a:t> and </a:t>
            </a:r>
            <a:r>
              <a:rPr lang="es-ES_tradnl" dirty="0" err="1">
                <a:effectLst/>
              </a:rPr>
              <a:t>Lloyds</a:t>
            </a:r>
            <a:r>
              <a:rPr lang="es-ES_tradnl" dirty="0">
                <a:effectLst/>
              </a:rPr>
              <a:t> Bank. (</a:t>
            </a:r>
            <a:r>
              <a:rPr lang="es-ES" dirty="0">
                <a:effectLst/>
              </a:rPr>
              <a:t>$105 millones). </a:t>
            </a:r>
            <a:r>
              <a:rPr lang="es-ES" dirty="0">
                <a:solidFill>
                  <a:srgbClr val="F47F23"/>
                </a:solidFill>
                <a:effectLst/>
              </a:rPr>
              <a:t>Faltan otros grandes Deutsche Bank; J.P. Morgan; Citigroup; </a:t>
            </a:r>
            <a:r>
              <a:rPr lang="es-ES" dirty="0" err="1">
                <a:solidFill>
                  <a:srgbClr val="F47F23"/>
                </a:solidFill>
                <a:effectLst/>
              </a:rPr>
              <a:t>Societé</a:t>
            </a:r>
            <a:r>
              <a:rPr lang="es-ES" dirty="0">
                <a:solidFill>
                  <a:srgbClr val="F47F23"/>
                </a:solidFill>
                <a:effectLst/>
              </a:rPr>
              <a:t> Genérale</a:t>
            </a:r>
            <a:r>
              <a:rPr lang="es-ES" dirty="0">
                <a:effectLst/>
              </a:rPr>
              <a:t>.   </a:t>
            </a:r>
            <a:r>
              <a:rPr lang="es-ES_tradnl" dirty="0">
                <a:effectLst/>
              </a:rPr>
              <a:t> </a:t>
            </a:r>
          </a:p>
          <a:p>
            <a:endParaRPr lang="es-ES" dirty="0"/>
          </a:p>
        </p:txBody>
      </p:sp>
    </p:spTree>
    <p:extLst>
      <p:ext uri="{BB962C8B-B14F-4D97-AF65-F5344CB8AC3E}">
        <p14:creationId xmlns:p14="http://schemas.microsoft.com/office/powerpoint/2010/main" val="1136009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1137023"/>
          </a:xfrm>
        </p:spPr>
        <p:txBody>
          <a:bodyPr/>
          <a:lstStyle/>
          <a:p>
            <a:r>
              <a:rPr lang="es-ES" sz="3600" dirty="0" smtClean="0">
                <a:solidFill>
                  <a:srgbClr val="FF0000"/>
                </a:solidFill>
              </a:rPr>
              <a:t>Más evidencias en puerta…</a:t>
            </a:r>
            <a:endParaRPr lang="es-ES" sz="3600" dirty="0">
              <a:solidFill>
                <a:srgbClr val="FF0000"/>
              </a:solidFill>
            </a:endParaRPr>
          </a:p>
        </p:txBody>
      </p:sp>
      <p:sp>
        <p:nvSpPr>
          <p:cNvPr id="3" name="Marcador de contenido 2"/>
          <p:cNvSpPr>
            <a:spLocks noGrp="1"/>
          </p:cNvSpPr>
          <p:nvPr>
            <p:ph idx="1"/>
          </p:nvPr>
        </p:nvSpPr>
        <p:spPr>
          <a:xfrm>
            <a:off x="393700" y="1397001"/>
            <a:ext cx="8343900" cy="4439024"/>
          </a:xfrm>
        </p:spPr>
        <p:txBody>
          <a:bodyPr>
            <a:normAutofit fontScale="85000" lnSpcReduction="20000"/>
          </a:bodyPr>
          <a:lstStyle/>
          <a:p>
            <a:pPr algn="just"/>
            <a:r>
              <a:rPr lang="es-ES_tradnl" dirty="0">
                <a:effectLst/>
              </a:rPr>
              <a:t>También </a:t>
            </a:r>
            <a:r>
              <a:rPr lang="es-ES_tradnl" dirty="0">
                <a:solidFill>
                  <a:srgbClr val="FF0000"/>
                </a:solidFill>
                <a:effectLst/>
              </a:rPr>
              <a:t>los fondos de cobertura (</a:t>
            </a:r>
            <a:r>
              <a:rPr lang="es-ES_tradnl" dirty="0" err="1">
                <a:solidFill>
                  <a:srgbClr val="FF0000"/>
                </a:solidFill>
                <a:effectLst/>
              </a:rPr>
              <a:t>Hedge</a:t>
            </a:r>
            <a:r>
              <a:rPr lang="es-ES_tradnl" dirty="0">
                <a:solidFill>
                  <a:srgbClr val="FF0000"/>
                </a:solidFill>
                <a:effectLst/>
              </a:rPr>
              <a:t> </a:t>
            </a:r>
            <a:r>
              <a:rPr lang="es-ES_tradnl" dirty="0" err="1">
                <a:solidFill>
                  <a:srgbClr val="FF0000"/>
                </a:solidFill>
                <a:effectLst/>
              </a:rPr>
              <a:t>Funds</a:t>
            </a:r>
            <a:r>
              <a:rPr lang="es-ES_tradnl" dirty="0">
                <a:solidFill>
                  <a:srgbClr val="FF0000"/>
                </a:solidFill>
                <a:effectLst/>
              </a:rPr>
              <a:t>) han utilizados las llamadas Canasta de Opciones (de inversión) </a:t>
            </a:r>
            <a:r>
              <a:rPr lang="es-ES_tradnl" dirty="0">
                <a:effectLst/>
              </a:rPr>
              <a:t>para evadir miles de millones en impuestos. En particular, Barclays y Deutsche Bank, a través de otros fondos como una manera de convertir lo que de otro modo habrían sido las rentas del trabajo en la renta las ganancias de capital.  </a:t>
            </a:r>
          </a:p>
          <a:p>
            <a:pPr algn="just"/>
            <a:r>
              <a:rPr lang="es-ES_tradnl" dirty="0" err="1">
                <a:effectLst/>
              </a:rPr>
              <a:t>RenTec</a:t>
            </a:r>
            <a:r>
              <a:rPr lang="es-ES_tradnl" dirty="0">
                <a:effectLst/>
              </a:rPr>
              <a:t>, a través de sus Fondos </a:t>
            </a:r>
            <a:r>
              <a:rPr lang="es-ES_tradnl" dirty="0" err="1">
                <a:effectLst/>
              </a:rPr>
              <a:t>Medallion</a:t>
            </a:r>
            <a:r>
              <a:rPr lang="es-ES_tradnl" dirty="0">
                <a:effectLst/>
              </a:rPr>
              <a:t>, </a:t>
            </a:r>
            <a:r>
              <a:rPr lang="es-ES_tradnl" dirty="0" smtClean="0">
                <a:effectLst/>
              </a:rPr>
              <a:t>utilizó la </a:t>
            </a:r>
            <a:r>
              <a:rPr lang="es-ES_tradnl" dirty="0" smtClean="0">
                <a:solidFill>
                  <a:srgbClr val="FF0000"/>
                </a:solidFill>
                <a:effectLst/>
              </a:rPr>
              <a:t>Canasta </a:t>
            </a:r>
            <a:r>
              <a:rPr lang="es-ES_tradnl" dirty="0">
                <a:solidFill>
                  <a:srgbClr val="FF0000"/>
                </a:solidFill>
                <a:effectLst/>
              </a:rPr>
              <a:t>de Opciones</a:t>
            </a:r>
            <a:r>
              <a:rPr lang="es-ES_tradnl" dirty="0">
                <a:effectLst/>
              </a:rPr>
              <a:t> </a:t>
            </a:r>
            <a:r>
              <a:rPr lang="es-ES_tradnl" dirty="0">
                <a:solidFill>
                  <a:srgbClr val="FF0000"/>
                </a:solidFill>
                <a:effectLst/>
              </a:rPr>
              <a:t>para producir utilidades 1999-2013 por un total de más de $ 30 mil millones</a:t>
            </a:r>
            <a:r>
              <a:rPr lang="es-ES_tradnl" dirty="0">
                <a:effectLst/>
              </a:rPr>
              <a:t>. Los bancos pagaron el financiamiento, el comercio, y otros cargos, durante el mismo período, produciendo ingresos por un total de aproximadamente $ 570 millones para el Deutsche Bank y $ 655 millones para Barclays</a:t>
            </a:r>
            <a:r>
              <a:rPr lang="es-ES_tradnl" dirty="0" smtClean="0">
                <a:effectLst/>
              </a:rPr>
              <a:t>.</a:t>
            </a:r>
            <a:r>
              <a:rPr lang="es-ES_tradnl" dirty="0">
                <a:effectLst/>
              </a:rPr>
              <a:t> </a:t>
            </a:r>
          </a:p>
          <a:p>
            <a:pPr algn="just"/>
            <a:r>
              <a:rPr lang="es-ES_tradnl" dirty="0">
                <a:effectLst/>
              </a:rPr>
              <a:t>Actualmente el 99% de los fondos de cobertura escapan a las auditorias de </a:t>
            </a:r>
            <a:r>
              <a:rPr lang="es-ES_tradnl" dirty="0" err="1">
                <a:effectLst/>
              </a:rPr>
              <a:t>lRS</a:t>
            </a:r>
            <a:r>
              <a:rPr lang="es-ES_tradnl" dirty="0">
                <a:effectLst/>
              </a:rPr>
              <a:t> (Servicios de Impuestos Internos de EEUU)</a:t>
            </a:r>
          </a:p>
          <a:p>
            <a:endParaRPr lang="es-ES" dirty="0"/>
          </a:p>
        </p:txBody>
      </p:sp>
    </p:spTree>
    <p:extLst>
      <p:ext uri="{BB962C8B-B14F-4D97-AF65-F5344CB8AC3E}">
        <p14:creationId xmlns:p14="http://schemas.microsoft.com/office/powerpoint/2010/main" val="9609790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7577"/>
            <a:ext cx="8991600" cy="1149723"/>
          </a:xfrm>
        </p:spPr>
        <p:txBody>
          <a:bodyPr/>
          <a:lstStyle/>
          <a:p>
            <a:r>
              <a:rPr lang="es-ES" b="0" dirty="0">
                <a:effectLst/>
              </a:rPr>
              <a:t> </a:t>
            </a:r>
            <a:r>
              <a:rPr lang="es-ES" sz="2800" b="0" dirty="0">
                <a:solidFill>
                  <a:srgbClr val="FF7D2F"/>
                </a:solidFill>
                <a:effectLst/>
                <a:latin typeface="Arial Narrow"/>
                <a:cs typeface="Arial Narrow"/>
              </a:rPr>
              <a:t>Tasa Máxima de impuesto a la herencia en los países ricos, 1900-</a:t>
            </a:r>
            <a:r>
              <a:rPr lang="es-ES" sz="2800" b="0" dirty="0" smtClean="0">
                <a:solidFill>
                  <a:srgbClr val="FF7D2F"/>
                </a:solidFill>
                <a:effectLst/>
                <a:latin typeface="Arial Narrow"/>
                <a:cs typeface="Arial Narrow"/>
              </a:rPr>
              <a:t>2013</a:t>
            </a:r>
            <a:endParaRPr lang="es-ES" dirty="0">
              <a:solidFill>
                <a:srgbClr val="FF7D2F"/>
              </a:solidFill>
            </a:endParaRPr>
          </a:p>
        </p:txBody>
      </p:sp>
      <p:graphicFrame>
        <p:nvGraphicFramePr>
          <p:cNvPr id="4" name="Gráfico 3"/>
          <p:cNvGraphicFramePr>
            <a:graphicFrameLocks/>
          </p:cNvGraphicFramePr>
          <p:nvPr>
            <p:extLst>
              <p:ext uri="{D42A27DB-BD31-4B8C-83A1-F6EECF244321}">
                <p14:modId xmlns:p14="http://schemas.microsoft.com/office/powerpoint/2010/main" val="514465133"/>
              </p:ext>
            </p:extLst>
          </p:nvPr>
        </p:nvGraphicFramePr>
        <p:xfrm>
          <a:off x="1041400" y="1117600"/>
          <a:ext cx="7061200" cy="462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0844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 y="107577"/>
            <a:ext cx="8763000" cy="899956"/>
          </a:xfrm>
        </p:spPr>
        <p:txBody>
          <a:bodyPr/>
          <a:lstStyle/>
          <a:p>
            <a:r>
              <a:rPr lang="es-ES" sz="3800" dirty="0" smtClean="0">
                <a:solidFill>
                  <a:srgbClr val="FF7D2F"/>
                </a:solidFill>
              </a:rPr>
              <a:t>Concentración de riqueza x billonarios</a:t>
            </a:r>
            <a:endParaRPr lang="es-ES" sz="3800" dirty="0">
              <a:solidFill>
                <a:srgbClr val="FF7D2F"/>
              </a:solidFill>
            </a:endParaRPr>
          </a:p>
        </p:txBody>
      </p:sp>
      <p:pic>
        <p:nvPicPr>
          <p:cNvPr id="4" name="Marcador de contenido 3" descr="Piketty2014Capital21c.pdf"/>
          <p:cNvPicPr>
            <a:picLocks noGrp="1" noChangeAspect="1"/>
          </p:cNvPicPr>
          <p:nvPr>
            <p:ph idx="1"/>
          </p:nvPr>
        </p:nvPicPr>
        <p:blipFill>
          <a:blip r:embed="rId3">
            <a:extLst>
              <a:ext uri="{28A0092B-C50C-407E-A947-70E740481C1C}">
                <a14:useLocalDpi xmlns:a14="http://schemas.microsoft.com/office/drawing/2010/main" val="0"/>
              </a:ext>
            </a:extLst>
          </a:blip>
          <a:srcRect t="15243" b="15243"/>
          <a:stretch>
            <a:fillRect/>
          </a:stretch>
        </p:blipFill>
        <p:spPr>
          <a:xfrm>
            <a:off x="114300" y="1007533"/>
            <a:ext cx="8763000" cy="5177367"/>
          </a:xfrm>
        </p:spPr>
      </p:pic>
    </p:spTree>
    <p:extLst>
      <p:ext uri="{BB962C8B-B14F-4D97-AF65-F5344CB8AC3E}">
        <p14:creationId xmlns:p14="http://schemas.microsoft.com/office/powerpoint/2010/main" val="39304337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1073523"/>
          </a:xfrm>
        </p:spPr>
        <p:txBody>
          <a:bodyPr/>
          <a:lstStyle/>
          <a:p>
            <a:r>
              <a:rPr lang="es-ES" dirty="0" smtClean="0">
                <a:solidFill>
                  <a:srgbClr val="FF7D2F"/>
                </a:solidFill>
              </a:rPr>
              <a:t>Desigualdad Mundial</a:t>
            </a:r>
            <a:endParaRPr lang="es-ES" dirty="0">
              <a:solidFill>
                <a:srgbClr val="FF7D2F"/>
              </a:solidFill>
            </a:endParaRPr>
          </a:p>
        </p:txBody>
      </p:sp>
      <p:graphicFrame>
        <p:nvGraphicFramePr>
          <p:cNvPr id="4" name="Graphique 1"/>
          <p:cNvGraphicFramePr>
            <a:graphicFrameLocks noGrp="1"/>
          </p:cNvGraphicFramePr>
          <p:nvPr>
            <p:ph idx="1"/>
            <p:extLst>
              <p:ext uri="{D42A27DB-BD31-4B8C-83A1-F6EECF244321}">
                <p14:modId xmlns:p14="http://schemas.microsoft.com/office/powerpoint/2010/main" val="4164763012"/>
              </p:ext>
            </p:extLst>
          </p:nvPr>
        </p:nvGraphicFramePr>
        <p:xfrm>
          <a:off x="779463" y="1282701"/>
          <a:ext cx="7581900" cy="4552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591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2100" y="107577"/>
            <a:ext cx="8483599" cy="781424"/>
          </a:xfrm>
        </p:spPr>
        <p:txBody>
          <a:bodyPr/>
          <a:lstStyle/>
          <a:p>
            <a:r>
              <a:rPr lang="es-ES" sz="3600" dirty="0" smtClean="0"/>
              <a:t>Desigualdad de Ingreso en EEUU 1910-2010</a:t>
            </a:r>
            <a:endParaRPr lang="es-ES" sz="3600" dirty="0"/>
          </a:p>
        </p:txBody>
      </p:sp>
      <p:graphicFrame>
        <p:nvGraphicFramePr>
          <p:cNvPr id="4" name="Graphique 1"/>
          <p:cNvGraphicFramePr>
            <a:graphicFrameLocks noGrp="1"/>
          </p:cNvGraphicFramePr>
          <p:nvPr>
            <p:ph idx="1"/>
            <p:extLst>
              <p:ext uri="{D42A27DB-BD31-4B8C-83A1-F6EECF244321}">
                <p14:modId xmlns:p14="http://schemas.microsoft.com/office/powerpoint/2010/main" val="4287663520"/>
              </p:ext>
            </p:extLst>
          </p:nvPr>
        </p:nvGraphicFramePr>
        <p:xfrm>
          <a:off x="292100" y="889001"/>
          <a:ext cx="8483599" cy="5473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84362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7577"/>
            <a:ext cx="9004300" cy="1653988"/>
          </a:xfrm>
        </p:spPr>
        <p:txBody>
          <a:bodyPr/>
          <a:lstStyle/>
          <a:p>
            <a:r>
              <a:rPr lang="es-ES" sz="4000" dirty="0" smtClean="0">
                <a:solidFill>
                  <a:srgbClr val="FFB114"/>
                </a:solidFill>
              </a:rPr>
              <a:t>Necesitamos construir una política pública que:</a:t>
            </a:r>
            <a:endParaRPr lang="es-ES" sz="4000" dirty="0">
              <a:solidFill>
                <a:srgbClr val="FFB114"/>
              </a:solidFill>
            </a:endParaRPr>
          </a:p>
        </p:txBody>
      </p:sp>
      <p:sp>
        <p:nvSpPr>
          <p:cNvPr id="3" name="Marcador de contenido 2"/>
          <p:cNvSpPr>
            <a:spLocks noGrp="1"/>
          </p:cNvSpPr>
          <p:nvPr>
            <p:ph idx="1"/>
          </p:nvPr>
        </p:nvSpPr>
        <p:spPr>
          <a:xfrm>
            <a:off x="88900" y="1562100"/>
            <a:ext cx="8915400" cy="5118100"/>
          </a:xfrm>
        </p:spPr>
        <p:txBody>
          <a:bodyPr>
            <a:normAutofit fontScale="70000" lnSpcReduction="20000"/>
          </a:bodyPr>
          <a:lstStyle/>
          <a:p>
            <a:r>
              <a:rPr lang="es-ES_tradnl" sz="2900" dirty="0">
                <a:effectLst/>
                <a:latin typeface="Arial Narrow"/>
                <a:cs typeface="Arial Narrow"/>
              </a:rPr>
              <a:t>1. Incremente los recursos públicos suficientes para financiar los servicios esenciales de alta calidad para todos. </a:t>
            </a:r>
          </a:p>
          <a:p>
            <a:r>
              <a:rPr lang="es-ES_tradnl" sz="2900" dirty="0">
                <a:solidFill>
                  <a:srgbClr val="FFB114"/>
                </a:solidFill>
                <a:effectLst/>
                <a:latin typeface="Arial Narrow"/>
                <a:cs typeface="Arial Narrow"/>
              </a:rPr>
              <a:t>2. Termine evasión fiscal transfronteriza, devolver los bienes robados, perdonar la deuda odiosa y progresivo combate a los abusos fiscales. </a:t>
            </a:r>
          </a:p>
          <a:p>
            <a:r>
              <a:rPr lang="es-ES_tradnl" sz="2900" dirty="0">
                <a:effectLst/>
                <a:latin typeface="Arial Narrow"/>
                <a:cs typeface="Arial Narrow"/>
              </a:rPr>
              <a:t>3. Reduzca la desigualdad económica dentro de los países mediante una mayor utilización de los impuestos progresivos sobre la renta y la riqueza. </a:t>
            </a:r>
          </a:p>
          <a:p>
            <a:r>
              <a:rPr lang="es-ES_tradnl" sz="2900" dirty="0">
                <a:solidFill>
                  <a:srgbClr val="FFB114"/>
                </a:solidFill>
                <a:effectLst/>
                <a:latin typeface="Arial Narrow"/>
                <a:cs typeface="Arial Narrow"/>
              </a:rPr>
              <a:t>4. Mejore las capacidades redistributivas para reducir progresivamente las disparidades en el disfrute de los derechos humanos por parte de todos los grupos socioeconómicos, y entre mujeres y hombres, en todas las regiones. </a:t>
            </a:r>
          </a:p>
          <a:p>
            <a:r>
              <a:rPr lang="es-ES_tradnl" sz="2900" dirty="0">
                <a:effectLst/>
                <a:latin typeface="Arial Narrow"/>
                <a:cs typeface="Arial Narrow"/>
              </a:rPr>
              <a:t>5. Garantice los derechos de información y participación de todas las personas, sin exclusión ni discriminación, en el diseño, ejecución, financiación y seguimiento de las políticas públicas. </a:t>
            </a:r>
          </a:p>
          <a:p>
            <a:r>
              <a:rPr lang="es-ES_tradnl" sz="2900" dirty="0">
                <a:solidFill>
                  <a:srgbClr val="FFB114"/>
                </a:solidFill>
                <a:effectLst/>
                <a:latin typeface="Arial Narrow"/>
                <a:cs typeface="Arial Narrow"/>
              </a:rPr>
              <a:t>6. </a:t>
            </a:r>
            <a:r>
              <a:rPr lang="es-ES_tradnl" sz="2900" dirty="0" err="1">
                <a:solidFill>
                  <a:srgbClr val="FFB114"/>
                </a:solidFill>
                <a:effectLst/>
                <a:latin typeface="Arial Narrow"/>
                <a:cs typeface="Arial Narrow"/>
              </a:rPr>
              <a:t>Garantíce</a:t>
            </a:r>
            <a:r>
              <a:rPr lang="es-ES_tradnl" sz="2900" dirty="0">
                <a:solidFill>
                  <a:srgbClr val="FFB114"/>
                </a:solidFill>
                <a:effectLst/>
                <a:latin typeface="Arial Narrow"/>
                <a:cs typeface="Arial Narrow"/>
              </a:rPr>
              <a:t> la supervisión pública y judicial de la generación y el uso de los recursos públicos. </a:t>
            </a:r>
          </a:p>
          <a:p>
            <a:pPr marL="0" indent="0">
              <a:buNone/>
            </a:pPr>
            <a:endParaRPr lang="es-ES" dirty="0"/>
          </a:p>
        </p:txBody>
      </p:sp>
    </p:spTree>
    <p:extLst>
      <p:ext uri="{BB962C8B-B14F-4D97-AF65-F5344CB8AC3E}">
        <p14:creationId xmlns:p14="http://schemas.microsoft.com/office/powerpoint/2010/main" val="379574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685800" y="533400"/>
            <a:ext cx="7772400" cy="5791200"/>
          </a:xfrm>
        </p:spPr>
        <p:txBody>
          <a:bodyPr>
            <a:normAutofit fontScale="77500" lnSpcReduction="20000"/>
          </a:bodyPr>
          <a:lstStyle/>
          <a:p>
            <a:pPr>
              <a:defRPr/>
            </a:pPr>
            <a:r>
              <a:rPr lang="es-ES_tradnl" sz="4000" dirty="0" smtClean="0">
                <a:solidFill>
                  <a:srgbClr val="FF9900"/>
                </a:solidFill>
                <a:effectLst>
                  <a:outerShdw blurRad="38100" dist="38100" dir="2700000" algn="tl">
                    <a:srgbClr val="000000"/>
                  </a:outerShdw>
                </a:effectLst>
                <a:cs typeface="+mn-cs"/>
              </a:rPr>
              <a:t>LA INJUSTICIA SE COMBATE CON JUSTICIA Y MOVILIZACIÓN</a:t>
            </a:r>
            <a:r>
              <a:rPr lang="es-ES_tradnl" sz="4000" dirty="0" smtClean="0">
                <a:effectLst>
                  <a:outerShdw blurRad="38100" dist="38100" dir="2700000" algn="tl">
                    <a:srgbClr val="000000"/>
                  </a:outerShdw>
                </a:effectLst>
                <a:cs typeface="+mn-cs"/>
              </a:rPr>
              <a:t>.</a:t>
            </a:r>
          </a:p>
          <a:p>
            <a:pPr>
              <a:defRPr/>
            </a:pPr>
            <a:r>
              <a:rPr lang="es-ES_tradnl" sz="4000" dirty="0" smtClean="0">
                <a:effectLst>
                  <a:outerShdw blurRad="38100" dist="38100" dir="2700000" algn="tl">
                    <a:srgbClr val="000000"/>
                  </a:outerShdw>
                </a:effectLst>
                <a:cs typeface="+mn-cs"/>
              </a:rPr>
              <a:t>NUNCA COMO AHORA HA CRECIDO LA CONCIENCIA DE QUE EL 1% DE MUY RICOS NO PUEDEN REPRESENTAR LOS INTERESES DEL 99%.</a:t>
            </a:r>
          </a:p>
          <a:p>
            <a:pPr>
              <a:defRPr/>
            </a:pPr>
            <a:r>
              <a:rPr lang="es-ES_tradnl" sz="4000" dirty="0">
                <a:solidFill>
                  <a:srgbClr val="FF9900"/>
                </a:solidFill>
                <a:effectLst>
                  <a:outerShdw blurRad="38100" dist="38100" dir="2700000" algn="tl">
                    <a:srgbClr val="000000"/>
                  </a:outerShdw>
                </a:effectLst>
              </a:rPr>
              <a:t>NO SÓLO ES UN PROBLEMA ECONÓMICO, ES UN PROBLEMA DE PODER POLÍTICO DE DEMOCRACIA, DE ÉTICA, JUSTICIA Y </a:t>
            </a:r>
            <a:r>
              <a:rPr lang="es-ES_tradnl" sz="4000" dirty="0" smtClean="0">
                <a:solidFill>
                  <a:srgbClr val="FF9900"/>
                </a:solidFill>
                <a:effectLst>
                  <a:outerShdw blurRad="38100" dist="38100" dir="2700000" algn="tl">
                    <a:srgbClr val="000000"/>
                  </a:outerShdw>
                </a:effectLst>
              </a:rPr>
              <a:t>MOVILIZACIÓN</a:t>
            </a:r>
            <a:r>
              <a:rPr lang="es-ES_tradnl" sz="4000" dirty="0" smtClean="0">
                <a:effectLst>
                  <a:outerShdw blurRad="38100" dist="38100" dir="2700000" algn="tl">
                    <a:srgbClr val="000000"/>
                  </a:outerShdw>
                </a:effectLst>
              </a:rPr>
              <a:t>.</a:t>
            </a:r>
            <a:endParaRPr lang="es-ES_tradnl" dirty="0" smtClean="0">
              <a:cs typeface="+mn-cs"/>
            </a:endParaRPr>
          </a:p>
          <a:p>
            <a:pPr>
              <a:buFontTx/>
              <a:buNone/>
              <a:defRPr/>
            </a:pPr>
            <a:r>
              <a:rPr lang="es-ES_tradnl" sz="4800" dirty="0" smtClean="0">
                <a:cs typeface="+mn-cs"/>
              </a:rPr>
              <a:t>              MUCHAS GRACIAS</a:t>
            </a:r>
          </a:p>
          <a:p>
            <a:pPr algn="r">
              <a:buFontTx/>
              <a:buNone/>
              <a:defRPr/>
            </a:pPr>
            <a:r>
              <a:rPr lang="es-ES" sz="3100" dirty="0" err="1" smtClean="0"/>
              <a:t>alermalc@gmail.com</a:t>
            </a:r>
            <a:endParaRPr lang="es-ES" sz="3100" dirty="0" smtClean="0"/>
          </a:p>
        </p:txBody>
      </p:sp>
    </p:spTree>
    <p:extLst>
      <p:ext uri="{BB962C8B-B14F-4D97-AF65-F5344CB8AC3E}">
        <p14:creationId xmlns:p14="http://schemas.microsoft.com/office/powerpoint/2010/main" val="32445037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921123"/>
          </a:xfrm>
        </p:spPr>
        <p:txBody>
          <a:bodyPr/>
          <a:lstStyle/>
          <a:p>
            <a:r>
              <a:rPr lang="es-ES" sz="3600" dirty="0" smtClean="0">
                <a:solidFill>
                  <a:srgbClr val="FF7D2F"/>
                </a:solidFill>
              </a:rPr>
              <a:t>Cerca de 8O países o colonias</a:t>
            </a:r>
            <a:endParaRPr lang="es-ES" sz="3600" dirty="0">
              <a:solidFill>
                <a:srgbClr val="FF7D2F"/>
              </a:solidFill>
            </a:endParaRPr>
          </a:p>
        </p:txBody>
      </p:sp>
      <p:pic>
        <p:nvPicPr>
          <p:cNvPr id="6" name="Marcador de contenido 5" descr="Infografia Mapa Paraísos Fiscales..pdf"/>
          <p:cNvPicPr>
            <a:picLocks noGrp="1" noChangeAspect="1"/>
          </p:cNvPicPr>
          <p:nvPr>
            <p:ph idx="1"/>
          </p:nvPr>
        </p:nvPicPr>
        <p:blipFill>
          <a:blip r:embed="rId2">
            <a:extLst>
              <a:ext uri="{28A0092B-C50C-407E-A947-70E740481C1C}">
                <a14:useLocalDpi xmlns:a14="http://schemas.microsoft.com/office/drawing/2010/main" val="0"/>
              </a:ext>
            </a:extLst>
          </a:blip>
          <a:srcRect t="16265" b="16265"/>
          <a:stretch>
            <a:fillRect/>
          </a:stretch>
        </p:blipFill>
        <p:spPr>
          <a:xfrm>
            <a:off x="-88900" y="1130300"/>
            <a:ext cx="9893300" cy="4705724"/>
          </a:xfrm>
        </p:spPr>
      </p:pic>
    </p:spTree>
    <p:extLst>
      <p:ext uri="{BB962C8B-B14F-4D97-AF65-F5344CB8AC3E}">
        <p14:creationId xmlns:p14="http://schemas.microsoft.com/office/powerpoint/2010/main" val="6813171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1073523"/>
          </a:xfrm>
        </p:spPr>
        <p:txBody>
          <a:bodyPr/>
          <a:lstStyle/>
          <a:p>
            <a:r>
              <a:rPr lang="es-ES" sz="3600" dirty="0" smtClean="0"/>
              <a:t>Imperios y colonias financieras</a:t>
            </a:r>
            <a:endParaRPr lang="es-ES" sz="3600" dirty="0"/>
          </a:p>
        </p:txBody>
      </p:sp>
      <p:pic>
        <p:nvPicPr>
          <p:cNvPr id="4" name="Marcador de contenido 3" descr="Detalle mapa Paraisos Fiscales.pdf"/>
          <p:cNvPicPr>
            <a:picLocks noGrp="1" noChangeAspect="1"/>
          </p:cNvPicPr>
          <p:nvPr>
            <p:ph idx="1"/>
          </p:nvPr>
        </p:nvPicPr>
        <p:blipFill>
          <a:blip r:embed="rId2">
            <a:extLst>
              <a:ext uri="{28A0092B-C50C-407E-A947-70E740481C1C}">
                <a14:useLocalDpi xmlns:a14="http://schemas.microsoft.com/office/drawing/2010/main" val="0"/>
              </a:ext>
            </a:extLst>
          </a:blip>
          <a:srcRect t="16265" b="16265"/>
          <a:stretch>
            <a:fillRect/>
          </a:stretch>
        </p:blipFill>
        <p:spPr>
          <a:xfrm>
            <a:off x="190500" y="1409700"/>
            <a:ext cx="8953500" cy="4426324"/>
          </a:xfrm>
        </p:spPr>
      </p:pic>
    </p:spTree>
    <p:extLst>
      <p:ext uri="{BB962C8B-B14F-4D97-AF65-F5344CB8AC3E}">
        <p14:creationId xmlns:p14="http://schemas.microsoft.com/office/powerpoint/2010/main" val="2785634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000" y="107577"/>
            <a:ext cx="8234363" cy="1098923"/>
          </a:xfrm>
        </p:spPr>
        <p:txBody>
          <a:bodyPr/>
          <a:lstStyle/>
          <a:p>
            <a:r>
              <a:rPr lang="es-ES" sz="3600" dirty="0" smtClean="0">
                <a:solidFill>
                  <a:srgbClr val="FF7D2F"/>
                </a:solidFill>
              </a:rPr>
              <a:t>Una idea inicial de las cuevas financieras</a:t>
            </a:r>
            <a:endParaRPr lang="es-ES" sz="3600" dirty="0">
              <a:solidFill>
                <a:srgbClr val="FF7D2F"/>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21622598"/>
              </p:ext>
            </p:extLst>
          </p:nvPr>
        </p:nvGraphicFramePr>
        <p:xfrm>
          <a:off x="330200" y="1346199"/>
          <a:ext cx="8031163" cy="4111776"/>
        </p:xfrm>
        <a:graphic>
          <a:graphicData uri="http://schemas.openxmlformats.org/drawingml/2006/table">
            <a:tbl>
              <a:tblPr/>
              <a:tblGrid>
                <a:gridCol w="1893309"/>
                <a:gridCol w="1030875"/>
                <a:gridCol w="1184914"/>
                <a:gridCol w="1090121"/>
                <a:gridCol w="1410047"/>
                <a:gridCol w="1421897"/>
              </a:tblGrid>
              <a:tr h="524893">
                <a:tc>
                  <a:txBody>
                    <a:bodyPr/>
                    <a:lstStyle/>
                    <a:p>
                      <a:pPr algn="ctr" fontAlgn="ctr"/>
                      <a:r>
                        <a:rPr lang="es-ES" sz="1400" b="1" i="0" u="none" strike="noStrike">
                          <a:solidFill>
                            <a:srgbClr val="000000"/>
                          </a:solidFill>
                          <a:effectLst/>
                          <a:latin typeface="Arial Narrow"/>
                        </a:rPr>
                        <a:t>País/ Entidad</a:t>
                      </a:r>
                    </a:p>
                  </a:txBody>
                  <a:tcPr marL="11133" marR="11133" marT="11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1" i="0" u="none" strike="noStrike">
                          <a:solidFill>
                            <a:srgbClr val="000000"/>
                          </a:solidFill>
                          <a:effectLst/>
                          <a:latin typeface="Arial Narrow"/>
                        </a:rPr>
                        <a:t>Bancos</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1" i="0" u="none" strike="noStrike" dirty="0">
                          <a:solidFill>
                            <a:srgbClr val="000000"/>
                          </a:solidFill>
                          <a:effectLst/>
                          <a:latin typeface="Arial Narrow"/>
                        </a:rPr>
                        <a:t>Aseguradoras</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1" i="0" u="none" strike="noStrike">
                          <a:solidFill>
                            <a:srgbClr val="000000"/>
                          </a:solidFill>
                          <a:effectLst/>
                          <a:latin typeface="Arial Narrow"/>
                        </a:rPr>
                        <a:t>Fideicomisos</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200" b="1" i="0" u="none" strike="noStrike">
                          <a:solidFill>
                            <a:srgbClr val="000000"/>
                          </a:solidFill>
                          <a:effectLst/>
                          <a:latin typeface="Arial Narrow"/>
                        </a:rPr>
                        <a:t>Fondos Mutuos y  hedge funds</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1" i="0" u="none" strike="noStrike">
                          <a:solidFill>
                            <a:srgbClr val="000000"/>
                          </a:solidFill>
                          <a:effectLst/>
                          <a:latin typeface="Arial Narrow"/>
                        </a:rPr>
                        <a:t>Corporaciones</a:t>
                      </a:r>
                    </a:p>
                  </a:txBody>
                  <a:tcPr marL="11133" marR="11133" marT="11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0705">
                <a:tc>
                  <a:txBody>
                    <a:bodyPr/>
                    <a:lstStyle/>
                    <a:p>
                      <a:pPr algn="l" fontAlgn="b"/>
                      <a:r>
                        <a:rPr lang="es-ES" sz="1800" b="1" i="0" u="none" strike="noStrike" dirty="0">
                          <a:solidFill>
                            <a:schemeClr val="tx1"/>
                          </a:solidFill>
                          <a:effectLst/>
                          <a:latin typeface="Arial Narrow"/>
                        </a:rPr>
                        <a:t>British </a:t>
                      </a:r>
                      <a:r>
                        <a:rPr lang="es-ES" sz="1800" b="1" i="0" u="none" strike="noStrike" dirty="0" err="1">
                          <a:solidFill>
                            <a:schemeClr val="tx1"/>
                          </a:solidFill>
                          <a:effectLst/>
                          <a:latin typeface="Arial Narrow"/>
                        </a:rPr>
                        <a:t>Virgin</a:t>
                      </a:r>
                      <a:r>
                        <a:rPr lang="es-ES" sz="1800" b="1" i="0" u="none" strike="noStrike" dirty="0">
                          <a:solidFill>
                            <a:schemeClr val="tx1"/>
                          </a:solidFill>
                          <a:effectLst/>
                          <a:latin typeface="Arial Narrow"/>
                        </a:rPr>
                        <a:t> </a:t>
                      </a:r>
                      <a:r>
                        <a:rPr lang="es-ES" sz="1800" b="1" i="0" u="none" strike="noStrike" dirty="0" err="1">
                          <a:solidFill>
                            <a:schemeClr val="tx1"/>
                          </a:solidFill>
                          <a:effectLst/>
                          <a:latin typeface="Arial Narrow"/>
                        </a:rPr>
                        <a:t>Islands</a:t>
                      </a:r>
                      <a:endParaRPr lang="es-ES" sz="1800" b="1" i="0" u="none" strike="noStrike" dirty="0">
                        <a:solidFill>
                          <a:schemeClr val="tx1"/>
                        </a:solidFill>
                        <a:effectLst/>
                        <a:latin typeface="Arial Narrow"/>
                      </a:endParaRP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11</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90</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500,000</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705">
                <a:tc>
                  <a:txBody>
                    <a:bodyPr/>
                    <a:lstStyle/>
                    <a:p>
                      <a:pPr algn="l" fontAlgn="b"/>
                      <a:r>
                        <a:rPr lang="es-ES" sz="1800" b="1" i="0" u="none" strike="noStrike" dirty="0">
                          <a:solidFill>
                            <a:schemeClr val="tx1"/>
                          </a:solidFill>
                          <a:effectLst/>
                          <a:latin typeface="Arial Narrow"/>
                        </a:rPr>
                        <a:t>Panamá</a:t>
                      </a: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34</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350,000</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705">
                <a:tc>
                  <a:txBody>
                    <a:bodyPr/>
                    <a:lstStyle/>
                    <a:p>
                      <a:pPr algn="l" fontAlgn="b"/>
                      <a:r>
                        <a:rPr lang="es-ES" sz="1800" b="1" i="0" u="none" strike="noStrike" dirty="0" err="1">
                          <a:solidFill>
                            <a:schemeClr val="tx1"/>
                          </a:solidFill>
                          <a:effectLst/>
                          <a:latin typeface="Arial Narrow"/>
                        </a:rPr>
                        <a:t>Belize</a:t>
                      </a:r>
                      <a:endParaRPr lang="es-ES" sz="1800" b="1" i="0" u="none" strike="noStrike" dirty="0">
                        <a:solidFill>
                          <a:schemeClr val="tx1"/>
                        </a:solidFill>
                        <a:effectLst/>
                        <a:latin typeface="Arial Narrow"/>
                      </a:endParaRP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8</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1</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23</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38,471</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705">
                <a:tc>
                  <a:txBody>
                    <a:bodyPr/>
                    <a:lstStyle/>
                    <a:p>
                      <a:pPr algn="l" fontAlgn="b"/>
                      <a:r>
                        <a:rPr lang="es-ES" sz="1800" b="1" i="0" u="none" strike="noStrike" dirty="0" err="1">
                          <a:solidFill>
                            <a:schemeClr val="tx1"/>
                          </a:solidFill>
                          <a:effectLst/>
                          <a:latin typeface="Arial Narrow"/>
                        </a:rPr>
                        <a:t>Cayman</a:t>
                      </a:r>
                      <a:r>
                        <a:rPr lang="es-ES" sz="1800" b="1" i="0" u="none" strike="noStrike" dirty="0">
                          <a:solidFill>
                            <a:schemeClr val="tx1"/>
                          </a:solidFill>
                          <a:effectLst/>
                          <a:latin typeface="Arial Narrow"/>
                        </a:rPr>
                        <a:t> </a:t>
                      </a:r>
                      <a:r>
                        <a:rPr lang="es-ES" sz="1800" b="1" i="0" u="none" strike="noStrike" dirty="0" err="1">
                          <a:solidFill>
                            <a:schemeClr val="tx1"/>
                          </a:solidFill>
                          <a:effectLst/>
                          <a:latin typeface="Arial Narrow"/>
                        </a:rPr>
                        <a:t>Islands</a:t>
                      </a:r>
                      <a:endParaRPr lang="es-ES" sz="1800" b="1" i="0" u="none" strike="noStrike" dirty="0">
                        <a:solidFill>
                          <a:schemeClr val="tx1"/>
                        </a:solidFill>
                        <a:effectLst/>
                        <a:latin typeface="Arial Narrow"/>
                      </a:endParaRP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500</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727</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7,100</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18,857</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705">
                <a:tc>
                  <a:txBody>
                    <a:bodyPr/>
                    <a:lstStyle/>
                    <a:p>
                      <a:pPr algn="l" fontAlgn="b"/>
                      <a:r>
                        <a:rPr lang="es-ES" sz="1800" b="1" i="0" u="none" strike="noStrike" dirty="0">
                          <a:solidFill>
                            <a:schemeClr val="tx1"/>
                          </a:solidFill>
                          <a:effectLst/>
                          <a:latin typeface="Arial Narrow"/>
                        </a:rPr>
                        <a:t>St. </a:t>
                      </a:r>
                      <a:r>
                        <a:rPr lang="es-ES" sz="1800" b="1" i="0" u="none" strike="noStrike" dirty="0" err="1">
                          <a:solidFill>
                            <a:schemeClr val="tx1"/>
                          </a:solidFill>
                          <a:effectLst/>
                          <a:latin typeface="Arial Narrow"/>
                        </a:rPr>
                        <a:t>Kitts</a:t>
                      </a:r>
                      <a:r>
                        <a:rPr lang="es-ES" sz="1800" b="1" i="0" u="none" strike="noStrike" dirty="0">
                          <a:solidFill>
                            <a:schemeClr val="tx1"/>
                          </a:solidFill>
                          <a:effectLst/>
                          <a:latin typeface="Arial Narrow"/>
                        </a:rPr>
                        <a:t> and </a:t>
                      </a:r>
                      <a:r>
                        <a:rPr lang="es-ES" sz="1800" b="1" i="0" u="none" strike="noStrike" dirty="0" err="1">
                          <a:solidFill>
                            <a:schemeClr val="tx1"/>
                          </a:solidFill>
                          <a:effectLst/>
                          <a:latin typeface="Arial Narrow"/>
                        </a:rPr>
                        <a:t>Nevi</a:t>
                      </a:r>
                      <a:endParaRPr lang="es-ES" sz="1800" b="1" i="0" u="none" strike="noStrike" dirty="0">
                        <a:solidFill>
                          <a:schemeClr val="tx1"/>
                        </a:solidFill>
                        <a:effectLst/>
                        <a:latin typeface="Arial Narrow"/>
                      </a:endParaRP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1</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950</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15,000</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705">
                <a:tc>
                  <a:txBody>
                    <a:bodyPr/>
                    <a:lstStyle/>
                    <a:p>
                      <a:pPr algn="l" fontAlgn="b"/>
                      <a:r>
                        <a:rPr lang="es-ES" sz="1800" b="1" i="0" u="none" strike="noStrike" dirty="0" err="1">
                          <a:solidFill>
                            <a:schemeClr val="tx1"/>
                          </a:solidFill>
                          <a:effectLst/>
                          <a:latin typeface="Arial Narrow"/>
                        </a:rPr>
                        <a:t>The</a:t>
                      </a:r>
                      <a:r>
                        <a:rPr lang="es-ES" sz="1800" b="1" i="0" u="none" strike="noStrike" dirty="0">
                          <a:solidFill>
                            <a:schemeClr val="tx1"/>
                          </a:solidFill>
                          <a:effectLst/>
                          <a:latin typeface="Arial Narrow"/>
                        </a:rPr>
                        <a:t> Isla of </a:t>
                      </a:r>
                      <a:r>
                        <a:rPr lang="es-ES" sz="1800" b="1" i="0" u="none" strike="noStrike" dirty="0" err="1">
                          <a:solidFill>
                            <a:schemeClr val="tx1"/>
                          </a:solidFill>
                          <a:effectLst/>
                          <a:latin typeface="Arial Narrow"/>
                        </a:rPr>
                        <a:t>Man</a:t>
                      </a:r>
                      <a:endParaRPr lang="es-ES" sz="1800" b="1" i="0" u="none" strike="noStrike" dirty="0">
                        <a:solidFill>
                          <a:schemeClr val="tx1"/>
                        </a:solidFill>
                        <a:effectLst/>
                        <a:latin typeface="Arial Narrow"/>
                      </a:endParaRP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57</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1" i="0" u="none" strike="noStrike" dirty="0">
                          <a:solidFill>
                            <a:schemeClr val="tx1"/>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440">
                <a:tc>
                  <a:txBody>
                    <a:bodyPr/>
                    <a:lstStyle/>
                    <a:p>
                      <a:pPr algn="l" fontAlgn="b"/>
                      <a:r>
                        <a:rPr lang="es-ES" sz="1400" b="1" i="0" u="none" strike="noStrike">
                          <a:solidFill>
                            <a:srgbClr val="000000"/>
                          </a:solidFill>
                          <a:effectLst/>
                          <a:latin typeface="Arial Narrow"/>
                        </a:rPr>
                        <a:t>SUIZA</a:t>
                      </a: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dirty="0">
                          <a:solidFill>
                            <a:srgbClr val="000000"/>
                          </a:solidFill>
                          <a:effectLst/>
                          <a:latin typeface="Arial Narrow"/>
                        </a:rPr>
                        <a:t>?</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06440">
                <a:tc>
                  <a:txBody>
                    <a:bodyPr/>
                    <a:lstStyle/>
                    <a:p>
                      <a:pPr algn="l" fontAlgn="b"/>
                      <a:r>
                        <a:rPr lang="es-ES" sz="1800" b="1" i="0" u="none" strike="noStrike">
                          <a:solidFill>
                            <a:srgbClr val="000000"/>
                          </a:solidFill>
                          <a:effectLst/>
                          <a:latin typeface="Arial Narrow"/>
                        </a:rPr>
                        <a:t>Delaware, U.S.</a:t>
                      </a: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8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8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8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800" b="1" i="0" u="none" strike="noStrike" dirty="0">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800" b="1" i="0" u="none" strike="noStrike" dirty="0">
                          <a:solidFill>
                            <a:srgbClr val="000000"/>
                          </a:solidFill>
                          <a:effectLst/>
                          <a:latin typeface="Arial Narrow"/>
                        </a:rPr>
                        <a:t>650,000</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06440">
                <a:tc>
                  <a:txBody>
                    <a:bodyPr/>
                    <a:lstStyle/>
                    <a:p>
                      <a:pPr algn="l" fontAlgn="b"/>
                      <a:r>
                        <a:rPr lang="es-ES" sz="1400" b="1" i="0" u="none" strike="noStrike">
                          <a:solidFill>
                            <a:srgbClr val="000000"/>
                          </a:solidFill>
                          <a:effectLst/>
                          <a:latin typeface="Arial Narrow"/>
                        </a:rPr>
                        <a:t>LUXEMBURGO</a:t>
                      </a: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dirty="0">
                          <a:solidFill>
                            <a:srgbClr val="000000"/>
                          </a:solidFill>
                          <a:effectLst/>
                          <a:latin typeface="Arial Narrow"/>
                        </a:rPr>
                        <a:t>?</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06440">
                <a:tc>
                  <a:txBody>
                    <a:bodyPr/>
                    <a:lstStyle/>
                    <a:p>
                      <a:pPr algn="l" fontAlgn="b"/>
                      <a:r>
                        <a:rPr lang="es-ES" sz="1400" b="1" i="0" u="none" strike="noStrike">
                          <a:solidFill>
                            <a:srgbClr val="000000"/>
                          </a:solidFill>
                          <a:effectLst/>
                          <a:latin typeface="Arial Narrow"/>
                        </a:rPr>
                        <a:t>HONG KONG</a:t>
                      </a:r>
                    </a:p>
                  </a:txBody>
                  <a:tcPr marL="11133" marR="11133" marT="11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 </a:t>
                      </a:r>
                    </a:p>
                  </a:txBody>
                  <a:tcPr marL="11133" marR="11133" marT="11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S" sz="1400" b="1" i="0" u="none" strike="noStrike">
                          <a:solidFill>
                            <a:srgbClr val="000000"/>
                          </a:solidFill>
                          <a:effectLst/>
                          <a:latin typeface="Arial Narrow"/>
                        </a:rPr>
                        <a:t>?</a:t>
                      </a:r>
                    </a:p>
                  </a:txBody>
                  <a:tcPr marL="11133" marR="11133" marT="11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48918">
                <a:tc>
                  <a:txBody>
                    <a:bodyPr/>
                    <a:lstStyle/>
                    <a:p>
                      <a:pPr algn="ctr" fontAlgn="ctr"/>
                      <a:r>
                        <a:rPr lang="es-ES" sz="2400" b="1" i="0" u="none" strike="noStrike" dirty="0">
                          <a:solidFill>
                            <a:srgbClr val="FF0000"/>
                          </a:solidFill>
                          <a:effectLst/>
                          <a:latin typeface="Arial Narrow"/>
                        </a:rPr>
                        <a:t>Subtotal</a:t>
                      </a:r>
                    </a:p>
                  </a:txBody>
                  <a:tcPr marL="11133" marR="11133" marT="11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2400" b="1" i="0" u="none" strike="noStrike" dirty="0">
                          <a:solidFill>
                            <a:srgbClr val="FF0000"/>
                          </a:solidFill>
                          <a:effectLst/>
                          <a:latin typeface="Arial Narrow"/>
                        </a:rPr>
                        <a:t>611</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2400" b="1" i="0" u="none" strike="noStrike" dirty="0">
                          <a:solidFill>
                            <a:srgbClr val="FF0000"/>
                          </a:solidFill>
                          <a:effectLst/>
                          <a:latin typeface="Arial Narrow"/>
                        </a:rPr>
                        <a:t>728</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2400" b="1" i="0" u="none" strike="noStrike" dirty="0">
                          <a:solidFill>
                            <a:srgbClr val="FF0000"/>
                          </a:solidFill>
                          <a:effectLst/>
                          <a:latin typeface="Arial Narrow"/>
                        </a:rPr>
                        <a:t>1,063</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2400" b="1" i="0" u="none" strike="noStrike" dirty="0">
                          <a:solidFill>
                            <a:srgbClr val="FF0000"/>
                          </a:solidFill>
                          <a:effectLst/>
                          <a:latin typeface="Arial Narrow"/>
                        </a:rPr>
                        <a:t>7,100</a:t>
                      </a:r>
                    </a:p>
                  </a:txBody>
                  <a:tcPr marL="11133" marR="11133" marT="11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2400" b="1" i="0" u="none" strike="noStrike" dirty="0">
                          <a:solidFill>
                            <a:srgbClr val="FF0000"/>
                          </a:solidFill>
                          <a:effectLst/>
                          <a:latin typeface="Arial Narrow"/>
                        </a:rPr>
                        <a:t>922,328</a:t>
                      </a:r>
                    </a:p>
                  </a:txBody>
                  <a:tcPr marL="11133" marR="11133" marT="11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13426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067" y="107577"/>
            <a:ext cx="8746065" cy="1111623"/>
          </a:xfrm>
        </p:spPr>
        <p:txBody>
          <a:bodyPr/>
          <a:lstStyle/>
          <a:p>
            <a:r>
              <a:rPr lang="es-ES" sz="3200" dirty="0" smtClean="0">
                <a:solidFill>
                  <a:srgbClr val="FF7D2F"/>
                </a:solidFill>
              </a:rPr>
              <a:t>Las “Empresas” buzón de los Paraísos Fiscales </a:t>
            </a:r>
            <a:endParaRPr lang="es-ES" sz="3200" dirty="0">
              <a:solidFill>
                <a:srgbClr val="FF7D2F"/>
              </a:solidFill>
            </a:endParaRPr>
          </a:p>
        </p:txBody>
      </p:sp>
      <p:pic>
        <p:nvPicPr>
          <p:cNvPr id="4" name="Marcador de contenido 3"/>
          <p:cNvPicPr>
            <a:picLocks noGrp="1" noChangeAspect="1"/>
          </p:cNvPicPr>
          <p:nvPr>
            <p:ph idx="1"/>
          </p:nvPr>
        </p:nvPicPr>
        <p:blipFill>
          <a:blip r:embed="rId3"/>
          <a:srcRect l="1277" r="1277"/>
          <a:stretch>
            <a:fillRect/>
          </a:stretch>
        </p:blipFill>
        <p:spPr>
          <a:xfrm>
            <a:off x="459490" y="1066801"/>
            <a:ext cx="8354310" cy="4936066"/>
          </a:xfrm>
        </p:spPr>
      </p:pic>
    </p:spTree>
    <p:extLst>
      <p:ext uri="{BB962C8B-B14F-4D97-AF65-F5344CB8AC3E}">
        <p14:creationId xmlns:p14="http://schemas.microsoft.com/office/powerpoint/2010/main" val="30931403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00" y="107577"/>
            <a:ext cx="8196263" cy="1568824"/>
          </a:xfrm>
        </p:spPr>
        <p:txBody>
          <a:bodyPr/>
          <a:lstStyle/>
          <a:p>
            <a:r>
              <a:rPr lang="es-ES" sz="3200" dirty="0" smtClean="0">
                <a:solidFill>
                  <a:srgbClr val="FF7D2F"/>
                </a:solidFill>
                <a:latin typeface="Arial Narrow"/>
                <a:cs typeface="Arial Narrow"/>
              </a:rPr>
              <a:t>Las 4 Grandes Asesoras Trasnacionales de Planificación Fiscal = Pagar lo Menos o No pagar</a:t>
            </a:r>
            <a:endParaRPr lang="es-ES" sz="3200" dirty="0">
              <a:solidFill>
                <a:srgbClr val="FF7D2F"/>
              </a:solidFill>
              <a:latin typeface="Arial Narrow"/>
              <a:cs typeface="Arial Narrow"/>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38841598"/>
              </p:ext>
            </p:extLst>
          </p:nvPr>
        </p:nvGraphicFramePr>
        <p:xfrm>
          <a:off x="520701" y="1549400"/>
          <a:ext cx="8001000" cy="2844800"/>
        </p:xfrm>
        <a:graphic>
          <a:graphicData uri="http://schemas.openxmlformats.org/drawingml/2006/table">
            <a:tbl>
              <a:tblPr/>
              <a:tblGrid>
                <a:gridCol w="3238499"/>
                <a:gridCol w="1037085"/>
                <a:gridCol w="1047937"/>
                <a:gridCol w="754515"/>
                <a:gridCol w="1922964"/>
              </a:tblGrid>
              <a:tr h="935080">
                <a:tc>
                  <a:txBody>
                    <a:bodyPr/>
                    <a:lstStyle/>
                    <a:p>
                      <a:pPr algn="ctr" fontAlgn="ctr"/>
                      <a:r>
                        <a:rPr lang="es-ES" sz="1400" b="1" i="0" u="none" strike="noStrike" dirty="0">
                          <a:solidFill>
                            <a:srgbClr val="000000"/>
                          </a:solidFill>
                          <a:effectLst/>
                          <a:latin typeface="Arial Narrow"/>
                        </a:rPr>
                        <a:t>Firma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1" i="0" u="none" strike="noStrike">
                          <a:solidFill>
                            <a:srgbClr val="000000"/>
                          </a:solidFill>
                          <a:effectLst/>
                          <a:latin typeface="Arial Narrow"/>
                        </a:rPr>
                        <a:t>Ingresos Miles de Millones de Dólares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A9A9A"/>
                      </a:solidFill>
                      <a:prstDash val="solid"/>
                      <a:round/>
                      <a:headEnd type="none" w="med" len="med"/>
                      <a:tailEnd type="none" w="med" len="med"/>
                    </a:lnB>
                    <a:solidFill>
                      <a:srgbClr val="FFFF00"/>
                    </a:solidFill>
                  </a:tcPr>
                </a:tc>
                <a:tc>
                  <a:txBody>
                    <a:bodyPr/>
                    <a:lstStyle/>
                    <a:p>
                      <a:pPr algn="ctr" fontAlgn="ctr"/>
                      <a:r>
                        <a:rPr lang="es-ES" sz="1400" b="1" i="0" u="none" strike="noStrike">
                          <a:solidFill>
                            <a:srgbClr val="000000"/>
                          </a:solidFill>
                          <a:effectLst/>
                          <a:latin typeface="Arial Narrow"/>
                        </a:rPr>
                        <a:t>Empleados Miles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1" i="0" u="none" strike="noStrike">
                          <a:solidFill>
                            <a:srgbClr val="000000"/>
                          </a:solidFill>
                          <a:effectLst/>
                          <a:latin typeface="Arial Narrow"/>
                        </a:rPr>
                        <a:t>Año fiscal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1" i="0" u="none" strike="noStrike">
                          <a:solidFill>
                            <a:srgbClr val="000000"/>
                          </a:solidFill>
                          <a:effectLst/>
                          <a:latin typeface="Arial Narrow"/>
                        </a:rPr>
                        <a:t>Sede central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7628">
                <a:tc>
                  <a:txBody>
                    <a:bodyPr/>
                    <a:lstStyle/>
                    <a:p>
                      <a:pPr algn="l" fontAlgn="b"/>
                      <a:r>
                        <a:rPr lang="es-ES" sz="2000" b="1" i="0" u="none" strike="noStrike">
                          <a:solidFill>
                            <a:schemeClr val="tx1"/>
                          </a:solidFill>
                          <a:effectLst/>
                          <a:latin typeface="Arial Narrow"/>
                        </a:rPr>
                        <a:t>PwC (PricewaterhouseCoopers)</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9A9A9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Helvetica"/>
                        </a:rPr>
                        <a:t>$ 32.1</a:t>
                      </a:r>
                    </a:p>
                  </a:txBody>
                  <a:tcPr marL="12700" marR="12700" marT="12700" marB="0" anchor="ctr">
                    <a:lnL w="12700" cap="flat" cmpd="sng" algn="ctr">
                      <a:solidFill>
                        <a:srgbClr val="9A9A9A"/>
                      </a:solidFill>
                      <a:prstDash val="solid"/>
                      <a:round/>
                      <a:headEnd type="none" w="med" len="med"/>
                      <a:tailEnd type="none" w="med" len="med"/>
                    </a:lnL>
                    <a:lnR w="6350" cap="flat" cmpd="sng" algn="ctr">
                      <a:solidFill>
                        <a:srgbClr val="9A9A9A"/>
                      </a:solidFill>
                      <a:prstDash val="solid"/>
                      <a:round/>
                      <a:headEnd type="none" w="med" len="med"/>
                      <a:tailEnd type="none" w="med" len="med"/>
                    </a:lnR>
                    <a:lnT w="12700" cap="flat" cmpd="sng" algn="ctr">
                      <a:solidFill>
                        <a:srgbClr val="9A9A9A"/>
                      </a:solidFill>
                      <a:prstDash val="solid"/>
                      <a:round/>
                      <a:headEnd type="none" w="med" len="med"/>
                      <a:tailEnd type="none" w="med" len="med"/>
                    </a:lnT>
                    <a:lnB w="12700" cap="flat" cmpd="sng" algn="ctr">
                      <a:solidFill>
                        <a:srgbClr val="9A9A9A"/>
                      </a:solidFill>
                      <a:prstDash val="solid"/>
                      <a:round/>
                      <a:headEnd type="none" w="med" len="med"/>
                      <a:tailEnd type="none" w="med" len="med"/>
                    </a:lnB>
                    <a:solidFill>
                      <a:srgbClr val="F7F7F7"/>
                    </a:solidFill>
                  </a:tcPr>
                </a:tc>
                <a:tc>
                  <a:txBody>
                    <a:bodyPr/>
                    <a:lstStyle/>
                    <a:p>
                      <a:pPr algn="ctr" fontAlgn="ctr"/>
                      <a:r>
                        <a:rPr lang="es-ES" sz="1600" b="0" i="0" u="none" strike="noStrike" dirty="0">
                          <a:solidFill>
                            <a:srgbClr val="000000"/>
                          </a:solidFill>
                          <a:effectLst/>
                          <a:latin typeface="Helvetica"/>
                        </a:rPr>
                        <a:t>184</a:t>
                      </a:r>
                    </a:p>
                  </a:txBody>
                  <a:tcPr marL="12700" marR="12700" marT="12700" marB="0" anchor="ctr">
                    <a:lnL w="6350" cap="flat" cmpd="sng" algn="ctr">
                      <a:solidFill>
                        <a:srgbClr val="9A9A9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ctr" fontAlgn="b"/>
                      <a:r>
                        <a:rPr lang="es-ES" sz="1600" b="0" i="0" u="none" strike="noStrike" dirty="0">
                          <a:solidFill>
                            <a:schemeClr val="tx1"/>
                          </a:solidFill>
                          <a:effectLst/>
                          <a:latin typeface="Calibri"/>
                        </a:rPr>
                        <a:t>2013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a:solidFill>
                            <a:schemeClr val="tx1"/>
                          </a:solidFill>
                          <a:effectLst/>
                          <a:latin typeface="Arial Narrow"/>
                        </a:rPr>
                        <a:t>Reino Unido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628">
                <a:tc>
                  <a:txBody>
                    <a:bodyPr/>
                    <a:lstStyle/>
                    <a:p>
                      <a:pPr algn="l" fontAlgn="b"/>
                      <a:r>
                        <a:rPr lang="es-ES" sz="2000" b="1" i="0" u="none" strike="noStrike">
                          <a:solidFill>
                            <a:schemeClr val="tx1"/>
                          </a:solidFill>
                          <a:effectLst/>
                          <a:latin typeface="Arial Narrow"/>
                        </a:rPr>
                        <a:t>Deloitte Touche Tohmatsu</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9A9A9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Helvetica"/>
                        </a:rPr>
                        <a:t>$ 34.2</a:t>
                      </a:r>
                    </a:p>
                  </a:txBody>
                  <a:tcPr marL="12700" marR="12700" marT="12700" marB="0" anchor="ctr">
                    <a:lnL w="12700" cap="flat" cmpd="sng" algn="ctr">
                      <a:solidFill>
                        <a:srgbClr val="9A9A9A"/>
                      </a:solidFill>
                      <a:prstDash val="solid"/>
                      <a:round/>
                      <a:headEnd type="none" w="med" len="med"/>
                      <a:tailEnd type="none" w="med" len="med"/>
                    </a:lnL>
                    <a:lnR w="6350" cap="flat" cmpd="sng" algn="ctr">
                      <a:solidFill>
                        <a:srgbClr val="9A9A9A"/>
                      </a:solidFill>
                      <a:prstDash val="solid"/>
                      <a:round/>
                      <a:headEnd type="none" w="med" len="med"/>
                      <a:tailEnd type="none" w="med" len="med"/>
                    </a:lnR>
                    <a:lnT w="12700" cap="flat" cmpd="sng" algn="ctr">
                      <a:solidFill>
                        <a:srgbClr val="9A9A9A"/>
                      </a:solidFill>
                      <a:prstDash val="solid"/>
                      <a:round/>
                      <a:headEnd type="none" w="med" len="med"/>
                      <a:tailEnd type="none" w="med" len="med"/>
                    </a:lnT>
                    <a:lnB w="12700" cap="flat" cmpd="sng" algn="ctr">
                      <a:solidFill>
                        <a:srgbClr val="9A9A9A"/>
                      </a:solidFill>
                      <a:prstDash val="solid"/>
                      <a:round/>
                      <a:headEnd type="none" w="med" len="med"/>
                      <a:tailEnd type="none" w="med" len="med"/>
                    </a:lnB>
                    <a:solidFill>
                      <a:srgbClr val="F7F7F7"/>
                    </a:solidFill>
                  </a:tcPr>
                </a:tc>
                <a:tc>
                  <a:txBody>
                    <a:bodyPr/>
                    <a:lstStyle/>
                    <a:p>
                      <a:pPr algn="ctr" fontAlgn="b"/>
                      <a:r>
                        <a:rPr lang="es-ES" sz="1600" b="0" i="0" u="none" strike="noStrike" dirty="0">
                          <a:solidFill>
                            <a:schemeClr val="tx1"/>
                          </a:solidFill>
                          <a:effectLst/>
                          <a:latin typeface="Calibri"/>
                        </a:rPr>
                        <a:t>200</a:t>
                      </a:r>
                    </a:p>
                  </a:txBody>
                  <a:tcPr marL="12700" marR="12700" marT="12700" marB="0" anchor="b">
                    <a:lnL w="6350" cap="flat" cmpd="sng" algn="ctr">
                      <a:solidFill>
                        <a:srgbClr val="9A9A9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a:solidFill>
                            <a:schemeClr val="tx1"/>
                          </a:solidFill>
                          <a:effectLst/>
                          <a:latin typeface="Calibri"/>
                        </a:rPr>
                        <a:t>2013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a:solidFill>
                            <a:schemeClr val="tx1"/>
                          </a:solidFill>
                          <a:effectLst/>
                          <a:latin typeface="Arial Narrow"/>
                        </a:rPr>
                        <a:t>EE.UU.</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628">
                <a:tc>
                  <a:txBody>
                    <a:bodyPr/>
                    <a:lstStyle/>
                    <a:p>
                      <a:pPr algn="l" fontAlgn="b"/>
                      <a:r>
                        <a:rPr lang="es-ES" sz="2000" b="1" i="0" u="none" strike="noStrike">
                          <a:solidFill>
                            <a:schemeClr val="tx1"/>
                          </a:solidFill>
                          <a:effectLst/>
                          <a:latin typeface="Arial Narrow"/>
                        </a:rPr>
                        <a:t>Ernst &amp; Young</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9A9A9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Helvetica"/>
                        </a:rPr>
                        <a:t>$ 25.8</a:t>
                      </a:r>
                    </a:p>
                  </a:txBody>
                  <a:tcPr marL="12700" marR="12700" marT="12700" marB="0" anchor="ctr">
                    <a:lnL w="12700" cap="flat" cmpd="sng" algn="ctr">
                      <a:solidFill>
                        <a:srgbClr val="9A9A9A"/>
                      </a:solidFill>
                      <a:prstDash val="solid"/>
                      <a:round/>
                      <a:headEnd type="none" w="med" len="med"/>
                      <a:tailEnd type="none" w="med" len="med"/>
                    </a:lnL>
                    <a:lnR w="6350" cap="flat" cmpd="sng" algn="ctr">
                      <a:solidFill>
                        <a:srgbClr val="9A9A9A"/>
                      </a:solidFill>
                      <a:prstDash val="solid"/>
                      <a:round/>
                      <a:headEnd type="none" w="med" len="med"/>
                      <a:tailEnd type="none" w="med" len="med"/>
                    </a:lnR>
                    <a:lnT w="12700" cap="flat" cmpd="sng" algn="ctr">
                      <a:solidFill>
                        <a:srgbClr val="9A9A9A"/>
                      </a:solidFill>
                      <a:prstDash val="solid"/>
                      <a:round/>
                      <a:headEnd type="none" w="med" len="med"/>
                      <a:tailEnd type="none" w="med" len="med"/>
                    </a:lnT>
                    <a:lnB w="12700" cap="flat" cmpd="sng" algn="ctr">
                      <a:solidFill>
                        <a:srgbClr val="9A9A9A"/>
                      </a:solidFill>
                      <a:prstDash val="solid"/>
                      <a:round/>
                      <a:headEnd type="none" w="med" len="med"/>
                      <a:tailEnd type="none" w="med" len="med"/>
                    </a:lnB>
                    <a:solidFill>
                      <a:srgbClr val="F7F7F7"/>
                    </a:solidFill>
                  </a:tcPr>
                </a:tc>
                <a:tc>
                  <a:txBody>
                    <a:bodyPr/>
                    <a:lstStyle/>
                    <a:p>
                      <a:pPr algn="ctr" fontAlgn="b"/>
                      <a:r>
                        <a:rPr lang="es-ES" sz="1600" b="0" i="0" u="none" strike="noStrike" dirty="0">
                          <a:solidFill>
                            <a:schemeClr val="tx1"/>
                          </a:solidFill>
                          <a:effectLst/>
                          <a:latin typeface="Calibri"/>
                        </a:rPr>
                        <a:t>190</a:t>
                      </a:r>
                    </a:p>
                  </a:txBody>
                  <a:tcPr marL="12700" marR="12700" marT="12700" marB="0" anchor="b">
                    <a:lnL w="6350" cap="flat" cmpd="sng" algn="ctr">
                      <a:solidFill>
                        <a:srgbClr val="9A9A9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a:solidFill>
                            <a:schemeClr val="tx1"/>
                          </a:solidFill>
                          <a:effectLst/>
                          <a:latin typeface="Calibri"/>
                        </a:rPr>
                        <a:t>2013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a:solidFill>
                            <a:schemeClr val="tx1"/>
                          </a:solidFill>
                          <a:effectLst/>
                          <a:latin typeface="Arial Narrow"/>
                        </a:rPr>
                        <a:t>Reino Unido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243">
                <a:tc>
                  <a:txBody>
                    <a:bodyPr/>
                    <a:lstStyle/>
                    <a:p>
                      <a:pPr algn="l" fontAlgn="b"/>
                      <a:r>
                        <a:rPr lang="es-ES" sz="2000" b="1" i="0" u="none" strike="noStrike" dirty="0">
                          <a:solidFill>
                            <a:schemeClr val="tx1"/>
                          </a:solidFill>
                          <a:effectLst/>
                          <a:latin typeface="Arial Narrow"/>
                        </a:rPr>
                        <a:t>KPMG</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9A9A9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Helvetica"/>
                        </a:rPr>
                        <a:t>$ 23.4</a:t>
                      </a:r>
                    </a:p>
                  </a:txBody>
                  <a:tcPr marL="12700" marR="12700" marT="12700" marB="0" anchor="ctr">
                    <a:lnL w="12700" cap="flat" cmpd="sng" algn="ctr">
                      <a:solidFill>
                        <a:srgbClr val="9A9A9A"/>
                      </a:solidFill>
                      <a:prstDash val="solid"/>
                      <a:round/>
                      <a:headEnd type="none" w="med" len="med"/>
                      <a:tailEnd type="none" w="med" len="med"/>
                    </a:lnL>
                    <a:lnR w="6350" cap="flat" cmpd="sng" algn="ctr">
                      <a:solidFill>
                        <a:srgbClr val="9A9A9A"/>
                      </a:solidFill>
                      <a:prstDash val="solid"/>
                      <a:round/>
                      <a:headEnd type="none" w="med" len="med"/>
                      <a:tailEnd type="none" w="med" len="med"/>
                    </a:lnR>
                    <a:lnT w="12700" cap="flat" cmpd="sng" algn="ctr">
                      <a:solidFill>
                        <a:srgbClr val="9A9A9A"/>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ctr" fontAlgn="b"/>
                      <a:r>
                        <a:rPr lang="es-ES" sz="1600" b="0" i="0" u="none" strike="noStrike" dirty="0">
                          <a:solidFill>
                            <a:schemeClr val="tx1"/>
                          </a:solidFill>
                          <a:effectLst/>
                          <a:latin typeface="Calibri"/>
                        </a:rPr>
                        <a:t>155</a:t>
                      </a:r>
                    </a:p>
                  </a:txBody>
                  <a:tcPr marL="12700" marR="12700" marT="12700" marB="0" anchor="b">
                    <a:lnL w="6350" cap="flat" cmpd="sng" algn="ctr">
                      <a:solidFill>
                        <a:srgbClr val="9A9A9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0" i="0" u="none" strike="noStrike" dirty="0">
                          <a:solidFill>
                            <a:schemeClr val="tx1"/>
                          </a:solidFill>
                          <a:effectLst/>
                          <a:latin typeface="Calibri"/>
                        </a:rPr>
                        <a:t>2013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a:solidFill>
                            <a:schemeClr val="tx1"/>
                          </a:solidFill>
                          <a:effectLst/>
                          <a:latin typeface="Arial Narrow"/>
                        </a:rPr>
                        <a:t>Países Bajos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593">
                <a:tc>
                  <a:txBody>
                    <a:bodyPr/>
                    <a:lstStyle/>
                    <a:p>
                      <a:pPr algn="ctr" fontAlgn="b"/>
                      <a:r>
                        <a:rPr lang="es-ES" sz="1800" b="1" i="0" u="none" strike="noStrike">
                          <a:solidFill>
                            <a:srgbClr val="FF0000"/>
                          </a:solidFill>
                          <a:effectLst/>
                          <a:latin typeface="Calibri"/>
                        </a:rPr>
                        <a:t>Suma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1800" b="1" i="0" u="none" strike="noStrike">
                          <a:solidFill>
                            <a:srgbClr val="FF0000"/>
                          </a:solidFill>
                          <a:effectLst/>
                          <a:latin typeface="Calibri"/>
                        </a:rPr>
                        <a:t>$ 115.5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1800" b="1" i="0" u="none" strike="noStrike">
                          <a:solidFill>
                            <a:srgbClr val="FF0000"/>
                          </a:solidFill>
                          <a:effectLst/>
                          <a:latin typeface="Calibri"/>
                        </a:rPr>
                        <a:t>729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Título 1"/>
          <p:cNvSpPr txBox="1">
            <a:spLocks/>
          </p:cNvSpPr>
          <p:nvPr/>
        </p:nvSpPr>
        <p:spPr>
          <a:xfrm>
            <a:off x="330201" y="4800600"/>
            <a:ext cx="8610600" cy="15688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pPr algn="just"/>
            <a:r>
              <a:rPr lang="es-ES_tradnl" sz="2300" dirty="0" smtClean="0">
                <a:effectLst/>
                <a:latin typeface="Arial Narrow"/>
                <a:cs typeface="Arial Narrow"/>
              </a:rPr>
              <a:t>Con ingresos </a:t>
            </a:r>
            <a:r>
              <a:rPr lang="es-ES_tradnl" sz="2300" dirty="0">
                <a:effectLst/>
                <a:latin typeface="Arial Narrow"/>
                <a:cs typeface="Arial Narrow"/>
              </a:rPr>
              <a:t>anuales en 2013 de </a:t>
            </a:r>
            <a:r>
              <a:rPr lang="es-ES_tradnl" sz="2300" dirty="0">
                <a:solidFill>
                  <a:srgbClr val="FF7D2F"/>
                </a:solidFill>
                <a:effectLst/>
                <a:latin typeface="Arial Narrow"/>
                <a:cs typeface="Arial Narrow"/>
              </a:rPr>
              <a:t>115 mil millones de dólares</a:t>
            </a:r>
            <a:r>
              <a:rPr lang="es-ES_tradnl" sz="2300" dirty="0">
                <a:effectLst/>
                <a:latin typeface="Arial Narrow"/>
                <a:cs typeface="Arial Narrow"/>
              </a:rPr>
              <a:t>, es decir </a:t>
            </a:r>
            <a:r>
              <a:rPr lang="es-ES_tradnl" sz="2300" dirty="0">
                <a:solidFill>
                  <a:srgbClr val="FF7D2F"/>
                </a:solidFill>
                <a:effectLst/>
                <a:latin typeface="Arial Narrow"/>
                <a:cs typeface="Arial Narrow"/>
              </a:rPr>
              <a:t>mayor al PIB de 130 países</a:t>
            </a:r>
            <a:r>
              <a:rPr lang="es-ES_tradnl" sz="2300" dirty="0">
                <a:effectLst/>
                <a:latin typeface="Arial Narrow"/>
                <a:cs typeface="Arial Narrow"/>
              </a:rPr>
              <a:t>, </a:t>
            </a:r>
            <a:r>
              <a:rPr lang="es-ES_tradnl" sz="2300" dirty="0">
                <a:solidFill>
                  <a:srgbClr val="FF7D2F"/>
                </a:solidFill>
                <a:effectLst/>
                <a:latin typeface="Arial Narrow"/>
                <a:cs typeface="Arial Narrow"/>
              </a:rPr>
              <a:t>mayor al PIB de 24 de los 32 países de América Latina y el Caribe</a:t>
            </a:r>
            <a:r>
              <a:rPr lang="es-ES_tradnl" sz="2300" dirty="0">
                <a:effectLst/>
                <a:latin typeface="Arial Narrow"/>
                <a:cs typeface="Arial Narrow"/>
              </a:rPr>
              <a:t>. Y con un ejercito de </a:t>
            </a:r>
            <a:r>
              <a:rPr lang="es-ES_tradnl" sz="2300" dirty="0">
                <a:solidFill>
                  <a:schemeClr val="accent1">
                    <a:lumMod val="60000"/>
                    <a:lumOff val="40000"/>
                  </a:schemeClr>
                </a:solidFill>
                <a:effectLst/>
                <a:latin typeface="Arial Narrow"/>
                <a:cs typeface="Arial Narrow"/>
              </a:rPr>
              <a:t>729 mil empleados </a:t>
            </a:r>
            <a:r>
              <a:rPr lang="es-ES_tradnl" sz="2300" dirty="0">
                <a:effectLst/>
                <a:latin typeface="Arial Narrow"/>
                <a:cs typeface="Arial Narrow"/>
              </a:rPr>
              <a:t>especializados, distribuidos en más de 50 países del </a:t>
            </a:r>
            <a:r>
              <a:rPr lang="es-ES_tradnl" sz="2300" dirty="0" smtClean="0">
                <a:effectLst/>
                <a:latin typeface="Arial Narrow"/>
                <a:cs typeface="Arial Narrow"/>
              </a:rPr>
              <a:t>mundo</a:t>
            </a:r>
            <a:endParaRPr lang="es-ES" sz="2300" dirty="0">
              <a:latin typeface="Arial Narrow"/>
              <a:cs typeface="Arial Narrow"/>
            </a:endParaRPr>
          </a:p>
        </p:txBody>
      </p:sp>
    </p:spTree>
    <p:extLst>
      <p:ext uri="{BB962C8B-B14F-4D97-AF65-F5344CB8AC3E}">
        <p14:creationId xmlns:p14="http://schemas.microsoft.com/office/powerpoint/2010/main" val="241880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1314823"/>
          </a:xfrm>
        </p:spPr>
        <p:txBody>
          <a:bodyPr/>
          <a:lstStyle/>
          <a:p>
            <a:r>
              <a:rPr lang="es-ES" sz="3600" dirty="0" smtClean="0">
                <a:latin typeface="Arial Narrow"/>
                <a:cs typeface="Arial Narrow"/>
              </a:rPr>
              <a:t>Transas en Red y en Cadena</a:t>
            </a:r>
            <a:endParaRPr lang="es-ES" sz="3600" dirty="0">
              <a:latin typeface="Arial Narrow"/>
              <a:cs typeface="Arial Narrow"/>
            </a:endParaRPr>
          </a:p>
        </p:txBody>
      </p:sp>
      <p:pic>
        <p:nvPicPr>
          <p:cNvPr id="4" name="Marcador de contenido 3" descr="Micrososft Apple Transa.pdf"/>
          <p:cNvPicPr>
            <a:picLocks noGrp="1" noChangeAspect="1"/>
          </p:cNvPicPr>
          <p:nvPr>
            <p:ph idx="1"/>
          </p:nvPr>
        </p:nvPicPr>
        <p:blipFill>
          <a:blip r:embed="rId2">
            <a:extLst>
              <a:ext uri="{28A0092B-C50C-407E-A947-70E740481C1C}">
                <a14:useLocalDpi xmlns:a14="http://schemas.microsoft.com/office/drawing/2010/main" val="0"/>
              </a:ext>
            </a:extLst>
          </a:blip>
          <a:srcRect t="16265" b="16265"/>
          <a:stretch>
            <a:fillRect/>
          </a:stretch>
        </p:blipFill>
        <p:spPr>
          <a:xfrm>
            <a:off x="254000" y="1104900"/>
            <a:ext cx="8890000" cy="5448300"/>
          </a:xfr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283200" y="2362200"/>
            <a:ext cx="927100" cy="1066799"/>
          </a:xfrm>
          <a:prstGeom prst="rect">
            <a:avLst/>
          </a:prstGeom>
          <a:noFill/>
          <a:ln>
            <a:noFill/>
          </a:ln>
        </p:spPr>
      </p:pic>
    </p:spTree>
    <p:extLst>
      <p:ext uri="{BB962C8B-B14F-4D97-AF65-F5344CB8AC3E}">
        <p14:creationId xmlns:p14="http://schemas.microsoft.com/office/powerpoint/2010/main" val="2409663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2" y="107577"/>
            <a:ext cx="7581901" cy="578223"/>
          </a:xfrm>
        </p:spPr>
        <p:txBody>
          <a:bodyPr/>
          <a:lstStyle/>
          <a:p>
            <a:r>
              <a:rPr lang="es-ES" sz="4600" dirty="0" smtClean="0"/>
              <a:t>La Transa de Apple</a:t>
            </a:r>
            <a:endParaRPr lang="es-ES" sz="4600" dirty="0"/>
          </a:p>
        </p:txBody>
      </p:sp>
      <p:pic>
        <p:nvPicPr>
          <p:cNvPr id="10" name="Marcador de contenido 9" descr="A-Transa Apple en Paraísos Fiscales..pdf"/>
          <p:cNvPicPr>
            <a:picLocks noGrp="1" noChangeAspect="1"/>
          </p:cNvPicPr>
          <p:nvPr>
            <p:ph idx="1"/>
          </p:nvPr>
        </p:nvPicPr>
        <p:blipFill>
          <a:blip r:embed="rId3">
            <a:extLst>
              <a:ext uri="{28A0092B-C50C-407E-A947-70E740481C1C}">
                <a14:useLocalDpi xmlns:a14="http://schemas.microsoft.com/office/drawing/2010/main" val="0"/>
              </a:ext>
            </a:extLst>
          </a:blip>
          <a:srcRect t="29857" b="29857"/>
          <a:stretch>
            <a:fillRect/>
          </a:stretch>
        </p:blipFill>
        <p:spPr>
          <a:xfrm>
            <a:off x="279400" y="1892300"/>
            <a:ext cx="9029700" cy="4254500"/>
          </a:xfrm>
        </p:spPr>
      </p:pic>
      <p:sp>
        <p:nvSpPr>
          <p:cNvPr id="11" name="Rectángulo 10"/>
          <p:cNvSpPr/>
          <p:nvPr/>
        </p:nvSpPr>
        <p:spPr>
          <a:xfrm>
            <a:off x="925713" y="1072634"/>
            <a:ext cx="1766687" cy="646331"/>
          </a:xfrm>
          <a:prstGeom prst="rect">
            <a:avLst/>
          </a:prstGeom>
          <a:noFill/>
        </p:spPr>
        <p:txBody>
          <a:bodyPr wrap="square" lIns="91440" tIns="45720" rIns="91440" bIns="45720">
            <a:spAutoFit/>
          </a:bodyPr>
          <a:lstStyle/>
          <a:p>
            <a:pPr algn="ctr"/>
            <a:r>
              <a:rPr lang="es-ES_tradnl"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Narrow"/>
                <a:cs typeface="Arial Narrow"/>
              </a:rPr>
              <a:t>EE.UU</a:t>
            </a:r>
            <a:endParaRPr lang="es-ES_tradnl"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2" name="Rectángulo 11"/>
          <p:cNvSpPr/>
          <p:nvPr/>
        </p:nvSpPr>
        <p:spPr>
          <a:xfrm>
            <a:off x="4087098" y="795635"/>
            <a:ext cx="4091702" cy="923330"/>
          </a:xfrm>
          <a:prstGeom prst="rect">
            <a:avLst/>
          </a:prstGeom>
          <a:noFill/>
        </p:spPr>
        <p:txBody>
          <a:bodyPr wrap="square" lIns="91440" tIns="45720" rIns="91440" bIns="45720">
            <a:spAutoFit/>
          </a:bodyPr>
          <a:lstStyle/>
          <a:p>
            <a:pPr algn="ctr"/>
            <a:r>
              <a:rPr lang="es-ES_tradnl" sz="5400" b="1" dirty="0" smtClean="0">
                <a:ln w="12700">
                  <a:solidFill>
                    <a:schemeClr val="tx2">
                      <a:satMod val="155000"/>
                    </a:schemeClr>
                  </a:solidFill>
                  <a:prstDash val="solid"/>
                </a:ln>
                <a:solidFill>
                  <a:srgbClr val="CCFFCC"/>
                </a:solidFill>
                <a:effectLst>
                  <a:outerShdw blurRad="41275" dist="20320" dir="1800000" algn="tl" rotWithShape="0">
                    <a:srgbClr val="000000">
                      <a:alpha val="40000"/>
                    </a:srgbClr>
                  </a:outerShdw>
                </a:effectLst>
              </a:rPr>
              <a:t>Irlanda </a:t>
            </a:r>
            <a:r>
              <a:rPr lang="es-ES_tradnl" sz="3200" b="1" dirty="0" smtClean="0">
                <a:ln w="12700">
                  <a:solidFill>
                    <a:schemeClr val="tx2">
                      <a:satMod val="155000"/>
                    </a:schemeClr>
                  </a:solidFill>
                  <a:prstDash val="solid"/>
                </a:ln>
                <a:solidFill>
                  <a:srgbClr val="CCFFCC"/>
                </a:solidFill>
                <a:effectLst>
                  <a:outerShdw blurRad="41275" dist="20320" dir="1800000" algn="tl" rotWithShape="0">
                    <a:srgbClr val="000000">
                      <a:alpha val="40000"/>
                    </a:srgbClr>
                  </a:outerShdw>
                </a:effectLst>
                <a:latin typeface="Arial Narrow"/>
                <a:cs typeface="Arial Narrow"/>
              </a:rPr>
              <a:t>0.05%  </a:t>
            </a:r>
            <a:endParaRPr lang="es-ES_tradnl" sz="3200" b="1" cap="none" spc="0" dirty="0">
              <a:ln w="12700">
                <a:solidFill>
                  <a:schemeClr val="tx2">
                    <a:satMod val="155000"/>
                  </a:schemeClr>
                </a:solidFill>
                <a:prstDash val="solid"/>
              </a:ln>
              <a:solidFill>
                <a:srgbClr val="CCFFCC"/>
              </a:solidFill>
              <a:effectLst>
                <a:outerShdw blurRad="41275" dist="20320" dir="1800000" algn="tl" rotWithShape="0">
                  <a:srgbClr val="000000">
                    <a:alpha val="40000"/>
                  </a:srgbClr>
                </a:outerShdw>
              </a:effectLst>
              <a:latin typeface="Arial Narrow"/>
              <a:cs typeface="Arial Narrow"/>
            </a:endParaRPr>
          </a:p>
        </p:txBody>
      </p:sp>
      <p:sp>
        <p:nvSpPr>
          <p:cNvPr id="14" name="Rectángulo 13"/>
          <p:cNvSpPr/>
          <p:nvPr/>
        </p:nvSpPr>
        <p:spPr>
          <a:xfrm>
            <a:off x="1571364" y="4719935"/>
            <a:ext cx="320936" cy="923330"/>
          </a:xfrm>
          <a:prstGeom prst="rect">
            <a:avLst/>
          </a:prstGeom>
          <a:noFill/>
        </p:spPr>
        <p:txBody>
          <a:bodyPr wrap="square" lIns="91440" tIns="45720" rIns="91440" bIns="45720">
            <a:spAutoFit/>
          </a:bodyPr>
          <a:lstStyle/>
          <a:p>
            <a:pPr algn="ct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ángulo 14"/>
          <p:cNvSpPr/>
          <p:nvPr/>
        </p:nvSpPr>
        <p:spPr>
          <a:xfrm>
            <a:off x="1480020" y="4846935"/>
            <a:ext cx="1353606" cy="707886"/>
          </a:xfrm>
          <a:prstGeom prst="rect">
            <a:avLst/>
          </a:prstGeom>
          <a:noFill/>
        </p:spPr>
        <p:txBody>
          <a:bodyPr wrap="none" lIns="91440" tIns="45720" rIns="91440" bIns="45720">
            <a:spAutoFit/>
          </a:bodyPr>
          <a:lstStyle/>
          <a:p>
            <a:pPr algn="ct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a:cs typeface="Arial Narrow"/>
              </a:rPr>
              <a:t>0 US$ </a:t>
            </a:r>
            <a:endParaRPr lang="es-ES_tradn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a:cs typeface="Arial Narrow"/>
            </a:endParaRPr>
          </a:p>
        </p:txBody>
      </p:sp>
    </p:spTree>
    <p:extLst>
      <p:ext uri="{BB962C8B-B14F-4D97-AF65-F5344CB8AC3E}">
        <p14:creationId xmlns:p14="http://schemas.microsoft.com/office/powerpoint/2010/main" val="18345446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Órbita">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Órbita.thmx</Template>
  <TotalTime>3765</TotalTime>
  <Words>2352</Words>
  <Application>Microsoft Macintosh PowerPoint</Application>
  <PresentationFormat>Presentación en pantalla (4:3)</PresentationFormat>
  <Paragraphs>215</Paragraphs>
  <Slides>28</Slides>
  <Notes>20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Órbita</vt:lpstr>
      <vt:lpstr>En el corazón del imperio Financiero también las políticas han favorecido el delito</vt:lpstr>
      <vt:lpstr>Paraísos Fiscales, Cuevas Internacionales</vt:lpstr>
      <vt:lpstr>Cerca de 8O países o colonias</vt:lpstr>
      <vt:lpstr>Imperios y colonias financieras</vt:lpstr>
      <vt:lpstr>Una idea inicial de las cuevas financieras</vt:lpstr>
      <vt:lpstr>Las “Empresas” buzón de los Paraísos Fiscales </vt:lpstr>
      <vt:lpstr>Las 4 Grandes Asesoras Trasnacionales de Planificación Fiscal = Pagar lo Menos o No pagar</vt:lpstr>
      <vt:lpstr>Transas en Red y en Cadena</vt:lpstr>
      <vt:lpstr>La Transa de Apple</vt:lpstr>
      <vt:lpstr>Países del mundo que tienen un PIB inferior a las ventas anuales de Apple  (173,760  mil.dólares)</vt:lpstr>
      <vt:lpstr>Variantes de Manipulación y Evasión Fiscal y Asesoría Trasnacional </vt:lpstr>
      <vt:lpstr>% Empresas-sucursales en los 20 mayores PF</vt:lpstr>
      <vt:lpstr>Gran Poder Gran Control sobre Códigos Fiscales Mayores Ganancias-Menores Impuestos </vt:lpstr>
      <vt:lpstr>Una Legislación internacional y nacional anacrónica y al gusto del capital y de la super-clase o elite trasnacional</vt:lpstr>
      <vt:lpstr>Muchos Ruido y Pocas Nueces</vt:lpstr>
      <vt:lpstr>Arrecian las declaraciones desde el Norte</vt:lpstr>
      <vt:lpstr>Impacto de medidas previas de G20 Evolución de los depósitos bancarios en paraísos fiscales entre 2007 y 2011 </vt:lpstr>
      <vt:lpstr>Tasa marginal máxima impuesto sobre la renta en los países ricos, 1900-2013</vt:lpstr>
      <vt:lpstr> El Mundo de la Economía Parasitaria  (la Especulación Financiera) </vt:lpstr>
      <vt:lpstr>La Mecánica de la Manipulación de la tasa LIBOR</vt:lpstr>
      <vt:lpstr>LIBOR: multas menores al fraude</vt:lpstr>
      <vt:lpstr>Más evidencias en puerta…</vt:lpstr>
      <vt:lpstr> Tasa Máxima de impuesto a la herencia en los países ricos, 1900-2013</vt:lpstr>
      <vt:lpstr>Concentración de riqueza x billonarios</vt:lpstr>
      <vt:lpstr>Desigualdad Mundial</vt:lpstr>
      <vt:lpstr>Desigualdad de Ingreso en EEUU 1910-2010</vt:lpstr>
      <vt:lpstr>Necesitamos construir una política pública que:</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Villamar Calderon</dc:creator>
  <cp:lastModifiedBy>Alejandro Villamar Calderon</cp:lastModifiedBy>
  <cp:revision>91</cp:revision>
  <dcterms:created xsi:type="dcterms:W3CDTF">2013-08-27T16:52:44Z</dcterms:created>
  <dcterms:modified xsi:type="dcterms:W3CDTF">2014-10-10T19:16:19Z</dcterms:modified>
</cp:coreProperties>
</file>