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96" r:id="rId2"/>
    <p:sldId id="944" r:id="rId3"/>
    <p:sldId id="947" r:id="rId4"/>
    <p:sldId id="948" r:id="rId5"/>
    <p:sldId id="988" r:id="rId6"/>
    <p:sldId id="990" r:id="rId7"/>
    <p:sldId id="989" r:id="rId8"/>
    <p:sldId id="955" r:id="rId9"/>
    <p:sldId id="985" r:id="rId10"/>
    <p:sldId id="997" r:id="rId11"/>
    <p:sldId id="998" r:id="rId12"/>
    <p:sldId id="1000" r:id="rId13"/>
    <p:sldId id="996" r:id="rId14"/>
    <p:sldId id="994" r:id="rId15"/>
    <p:sldId id="959" r:id="rId16"/>
    <p:sldId id="973" r:id="rId17"/>
    <p:sldId id="962" r:id="rId18"/>
    <p:sldId id="983" r:id="rId19"/>
    <p:sldId id="975" r:id="rId20"/>
    <p:sldId id="976" r:id="rId21"/>
    <p:sldId id="995" r:id="rId22"/>
    <p:sldId id="974" r:id="rId23"/>
    <p:sldId id="1001" r:id="rId24"/>
    <p:sldId id="977" r:id="rId25"/>
    <p:sldId id="984" r:id="rId26"/>
  </p:sldIdLst>
  <p:sldSz cx="24377650" cy="13716000"/>
  <p:notesSz cx="6797675" cy="9926638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49">
          <p15:clr>
            <a:srgbClr val="A4A3A4"/>
          </p15:clr>
        </p15:guide>
        <p15:guide id="2" orient="horz" pos="360" userDrawn="1">
          <p15:clr>
            <a:srgbClr val="A4A3A4"/>
          </p15:clr>
        </p15:guide>
        <p15:guide id="3" pos="7678" userDrawn="1">
          <p15:clr>
            <a:srgbClr val="A4A3A4"/>
          </p15:clr>
        </p15:guide>
        <p15:guide id="4" pos="910" userDrawn="1">
          <p15:clr>
            <a:srgbClr val="A4A3A4"/>
          </p15:clr>
        </p15:guide>
        <p15:guide id="5" pos="14446" userDrawn="1">
          <p15:clr>
            <a:srgbClr val="A4A3A4"/>
          </p15:clr>
        </p15:guide>
        <p15:guide id="6" orient="horz" pos="4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7DB225"/>
    <a:srgbClr val="EDAF3F"/>
    <a:srgbClr val="211E1E"/>
    <a:srgbClr val="AE2A25"/>
    <a:srgbClr val="000000"/>
    <a:srgbClr val="0A46A4"/>
    <a:srgbClr val="1A9497"/>
    <a:srgbClr val="27C360"/>
    <a:srgbClr val="384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5785" autoAdjust="0"/>
  </p:normalViewPr>
  <p:slideViewPr>
    <p:cSldViewPr snapToGrid="0" snapToObjects="1">
      <p:cViewPr varScale="1">
        <p:scale>
          <a:sx n="52" d="100"/>
          <a:sy n="52" d="100"/>
        </p:scale>
        <p:origin x="120" y="186"/>
      </p:cViewPr>
      <p:guideLst>
        <p:guide orient="horz" pos="8249"/>
        <p:guide orient="horz" pos="360"/>
        <p:guide pos="7678"/>
        <p:guide pos="910"/>
        <p:guide pos="14446"/>
        <p:guide orient="horz" pos="4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2544"/>
    </p:cViewPr>
  </p:sorterViewPr>
  <p:notesViewPr>
    <p:cSldViewPr snapToGrid="0" snapToObjects="1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87214-6CE0-4068-B0B6-BEA3A6F86895}" type="datetimeFigureOut">
              <a:rPr lang="hr-HR" smtClean="0"/>
              <a:t>2.7.2018.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7D1F6-00D4-4429-89F8-376C3B303D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0379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18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03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21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49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66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169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921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42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27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95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9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75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83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961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12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151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81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8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9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8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9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9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2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07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73934-D492-4443-9427-018DE5D6DD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426546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lang="en-US" sz="3600" b="0" kern="1200" dirty="0" smtClean="0">
          <a:solidFill>
            <a:schemeClr val="tx1"/>
          </a:solidFill>
          <a:effectLst/>
          <a:latin typeface="Courier" pitchFamily="49" charset="0"/>
          <a:ea typeface="+mn-ea"/>
          <a:cs typeface="Courier" pitchFamily="49" charset="0"/>
        </a:defRPr>
      </a:lvl1pPr>
      <a:lvl2pPr marL="914217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1828434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2742651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3656868" indent="0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32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ampaigns@world-psi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64" y="2456634"/>
            <a:ext cx="14661417" cy="8315430"/>
          </a:xfrm>
          <a:prstGeom prst="rect">
            <a:avLst/>
          </a:prstGeom>
          <a:ln>
            <a:solidFill>
              <a:srgbClr val="211E1E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714253" y="1476029"/>
            <a:ext cx="18053177" cy="196120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Rectangle 18"/>
          <p:cNvSpPr/>
          <p:nvPr/>
        </p:nvSpPr>
        <p:spPr>
          <a:xfrm>
            <a:off x="3162236" y="10033875"/>
            <a:ext cx="18053177" cy="196120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0" name="Rectangle 19"/>
          <p:cNvSpPr/>
          <p:nvPr/>
        </p:nvSpPr>
        <p:spPr>
          <a:xfrm rot="5400000">
            <a:off x="-1229079" y="5642560"/>
            <a:ext cx="10743839" cy="196120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14181648" y="6270480"/>
            <a:ext cx="10743839" cy="196120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88956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4" name="Rectangle 13"/>
          <p:cNvSpPr/>
          <p:nvPr/>
        </p:nvSpPr>
        <p:spPr>
          <a:xfrm>
            <a:off x="1635369" y="0"/>
            <a:ext cx="21136708" cy="371522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RESOURCES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 – NUMEROUS DOCUMENTS, NEWS &amp; MULTIMEDIA FILES ARE ALREADY IN THE KNOWLEDGE BASE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9948D-77CA-4AC8-8D92-5F32D1836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11" y="3684997"/>
            <a:ext cx="18980350" cy="149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4" name="Rectangle 13"/>
          <p:cNvSpPr/>
          <p:nvPr/>
        </p:nvSpPr>
        <p:spPr>
          <a:xfrm>
            <a:off x="1635369" y="0"/>
            <a:ext cx="21136708" cy="371522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RESOURCES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 –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 USE THE SEARCH FILTERS TO CROSS REFERENCE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898A3-EAF6-48FD-9298-17069E154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17" y="3684996"/>
            <a:ext cx="18981443" cy="145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98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4" name="Rectangle 13"/>
          <p:cNvSpPr/>
          <p:nvPr/>
        </p:nvSpPr>
        <p:spPr>
          <a:xfrm>
            <a:off x="1635369" y="0"/>
            <a:ext cx="21136708" cy="371522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RESOURCES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 –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 FIND ALL RESOURCES BY SECTOR OR COUNTRY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DA6FC-912E-45D6-96FC-B30A83FE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18" y="3715229"/>
            <a:ext cx="18981443" cy="151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8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Rectangle 12"/>
          <p:cNvSpPr/>
          <p:nvPr/>
        </p:nvSpPr>
        <p:spPr>
          <a:xfrm>
            <a:off x="1635369" y="0"/>
            <a:ext cx="21136708" cy="371522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701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EVENTS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 – 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FEATURED EVENTS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B65C4-03A4-4766-BF82-85FFFD7C2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11" y="3684996"/>
            <a:ext cx="18980350" cy="1271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9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Rectangle 12"/>
          <p:cNvSpPr/>
          <p:nvPr/>
        </p:nvSpPr>
        <p:spPr>
          <a:xfrm>
            <a:off x="1635369" y="0"/>
            <a:ext cx="21136708" cy="371522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701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EVENTS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 – SPOTLIGHT ON SUSTAINABLE DEV. REPORT: GENEVA LAUNCH 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F52F1E-2B4D-4CDF-A7D8-BE0520AA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11" y="3715229"/>
            <a:ext cx="18980350" cy="1045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/>
              </a:rPr>
              <a:t>CAMPAIGN</a:t>
            </a:r>
            <a:r>
              <a:rPr lang="hr-HR" b="1" dirty="0">
                <a:solidFill>
                  <a:srgbClr val="C00000"/>
                </a:solidFill>
                <a:latin typeface="Courier"/>
              </a:rPr>
              <a:t> – TAKING BACK CONTROL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357BB-4B6F-4D64-B426-26C0E771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11" y="3715228"/>
            <a:ext cx="18980350" cy="122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5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686" y="4058910"/>
            <a:ext cx="4588852" cy="4633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7709" y="4795781"/>
            <a:ext cx="7268999" cy="156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7709" y="4620091"/>
            <a:ext cx="113310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Lato Black"/>
              </a:rPr>
              <a:t>Contribute</a:t>
            </a:r>
          </a:p>
          <a:p>
            <a:r>
              <a:rPr lang="hr-HR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your resources</a:t>
            </a:r>
            <a:endParaRPr lang="en-US" sz="11500" dirty="0">
              <a:solidFill>
                <a:srgbClr val="231F20"/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10892" y="2531216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16751809" y="8660730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13440039" y="5684806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19435952" y="5459974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2437711" y="8511824"/>
            <a:ext cx="16268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EASILY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ADD 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A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RESOURCE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 - HELP GROW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THE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LIBRARY</a:t>
            </a:r>
            <a:endParaRPr lang="en-US" b="1" dirty="0">
              <a:solidFill>
                <a:srgbClr val="C00000"/>
              </a:solidFill>
              <a:latin typeface="Courier" pitchFamily="49" charset="0"/>
            </a:endParaRPr>
          </a:p>
          <a:p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PROVIDE 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A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LINK, 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TO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DOCUMENTS AND ARTICLES</a:t>
            </a:r>
          </a:p>
          <a:p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WE AUTOMATICALLY SCRAPE CONTENT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5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Rectangle 12"/>
          <p:cNvSpPr/>
          <p:nvPr/>
        </p:nvSpPr>
        <p:spPr>
          <a:xfrm>
            <a:off x="1635369" y="0"/>
            <a:ext cx="21136708" cy="3715229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EASILY CONTRIBUTE YOUR OWN RESOURCES AND </a:t>
            </a:r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MAKE THE </a:t>
            </a:r>
          </a:p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LIBRARY GROW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786440-5CC2-4653-87CB-AC05D33A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17" y="3715229"/>
            <a:ext cx="18981443" cy="194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5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PASTE 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A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LINK </a:t>
            </a:r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–</a:t>
            </a:r>
            <a:r>
              <a:rPr lang="en-GB" b="1" dirty="0">
                <a:solidFill>
                  <a:schemeClr val="bg1"/>
                </a:solidFill>
                <a:latin typeface="Courier" pitchFamily="49" charset="0"/>
              </a:rPr>
              <a:t> </a:t>
            </a:r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CONTENT</a:t>
            </a:r>
            <a:r>
              <a:rPr lang="en-GB" b="1" dirty="0">
                <a:solidFill>
                  <a:schemeClr val="bg1"/>
                </a:solidFill>
                <a:latin typeface="Courier" pitchFamily="49" charset="0"/>
              </a:rPr>
              <a:t> IS SCRAPED AUTOMATICALLY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11201-0BBD-44C2-8DF2-C6F58C9C1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17" y="3746731"/>
            <a:ext cx="18981443" cy="151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7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2974" y="2943086"/>
            <a:ext cx="5048590" cy="51904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37711" y="5727599"/>
            <a:ext cx="5563289" cy="156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7710" y="3886489"/>
            <a:ext cx="8165814" cy="156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5459" y="3710799"/>
            <a:ext cx="1277547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Lato Black"/>
              </a:rPr>
              <a:t>Launch and manage </a:t>
            </a:r>
            <a:r>
              <a:rPr lang="hr-HR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campaigns</a:t>
            </a:r>
            <a:endParaRPr lang="en-US" sz="11500" dirty="0">
              <a:solidFill>
                <a:schemeClr val="bg1"/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10892" y="1621924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16751809" y="7751438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13440039" y="4775514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19435952" y="4550682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2437711" y="8022494"/>
            <a:ext cx="162683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REGISTER TO USE DRAG AND DROP BUILDER</a:t>
            </a:r>
          </a:p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CHOOSE DIFFERENT ACTIONS FOR YOUR CAMPAIGN</a:t>
            </a:r>
            <a:endParaRPr lang="hr-HR" b="1" dirty="0">
              <a:solidFill>
                <a:srgbClr val="C00000"/>
              </a:solidFill>
              <a:latin typeface="Courier" pitchFamily="49" charset="0"/>
            </a:endParaRPr>
          </a:p>
          <a:p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REQUEST ENDORS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E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MENT FROM OTHER ORGANISATIONS</a:t>
            </a:r>
            <a:endParaRPr lang="en-US" b="1" dirty="0">
              <a:solidFill>
                <a:srgbClr val="C00000"/>
              </a:solidFill>
              <a:latin typeface="Courier" pitchFamily="49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PUBLISH IN CLICK AND USE CUSTOM URL</a:t>
            </a:r>
          </a:p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TRACK UPDATE AND MANAGE</a:t>
            </a:r>
          </a:p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EXPORT AND ACT FURTHER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7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52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2204301" y="5201220"/>
            <a:ext cx="11908514" cy="196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7710" y="5497115"/>
            <a:ext cx="131855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115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cs typeface="Lato Black"/>
              </a:rPr>
              <a:t>Peopleoverprof.it</a:t>
            </a:r>
            <a:endParaRPr lang="en-US" sz="11500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7019" y="7753367"/>
            <a:ext cx="14184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IS AN ONLINE KNOWLEDGE LIBRARY AND CAMPAIGN BUILDER FOR FIGHTING PRIVATISATION OF PUBLIC GOODS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FREELY REGISTER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TO START BUILDING AND MANAGING YOUR CAMPAIGNS AND ADD RESOURCES TO POP LIBRARY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A48F5-50CC-42CA-BA2F-E8C63D08A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11" y="3721602"/>
            <a:ext cx="18980350" cy="981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2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CHOOSE</a:t>
            </a:r>
            <a:r>
              <a:rPr lang="hr-HR" b="1" dirty="0">
                <a:solidFill>
                  <a:schemeClr val="bg1"/>
                </a:solidFill>
                <a:latin typeface="Courier" pitchFamily="49" charset="0"/>
              </a:rPr>
              <a:t> DIFFERENT CALL TO ACTIONS 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ON YOUR CAMPAIGNS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0C1456-4F69-462C-BA9F-D46BB403F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94" y="2398492"/>
            <a:ext cx="10439400" cy="5619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CEE755-6592-4684-B8A1-8E7C042CE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r="-4091"/>
          <a:stretch/>
        </p:blipFill>
        <p:spPr>
          <a:xfrm>
            <a:off x="12223994" y="2398493"/>
            <a:ext cx="10899531" cy="5619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E065BE-8DD0-40F3-AF9F-91FCA62E3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94" y="8543021"/>
            <a:ext cx="10467975" cy="4648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CE5D86-8DF1-4199-83DC-6F0EC1EFD3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b="11603"/>
          <a:stretch/>
        </p:blipFill>
        <p:spPr>
          <a:xfrm>
            <a:off x="12223994" y="8493198"/>
            <a:ext cx="10668000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15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13440039" y="5684806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5156" y="3936391"/>
            <a:ext cx="5087135" cy="4704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7709" y="4795781"/>
            <a:ext cx="7268999" cy="1569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10892" y="2531216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Rectangle 9"/>
          <p:cNvSpPr/>
          <p:nvPr/>
        </p:nvSpPr>
        <p:spPr>
          <a:xfrm>
            <a:off x="16751809" y="8168845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Rectangle 11"/>
          <p:cNvSpPr/>
          <p:nvPr/>
        </p:nvSpPr>
        <p:spPr>
          <a:xfrm rot="16200000">
            <a:off x="19435952" y="5459974"/>
            <a:ext cx="6066693" cy="1609407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2437711" y="8511824"/>
            <a:ext cx="1626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PRIVATIZATION WATCH</a:t>
            </a:r>
          </a:p>
          <a:p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THE GLOBAL NEWSLETTER ON PRIVATISATION OF PUBLIC SERVICES</a:t>
            </a:r>
          </a:p>
          <a:p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AVAILABLE IN ENGLISH, FRENCH AND SPANISH</a:t>
            </a:r>
          </a:p>
          <a:p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7709" y="4620091"/>
            <a:ext cx="1596225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Lato Black"/>
              </a:rPr>
              <a:t>Subscribe </a:t>
            </a:r>
            <a:r>
              <a:rPr lang="en-US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t</a:t>
            </a:r>
          </a:p>
          <a:p>
            <a:r>
              <a:rPr lang="en-US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to Privatization Watch</a:t>
            </a:r>
            <a:endParaRPr lang="hr-HR" sz="115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19808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436618" y="3165231"/>
            <a:ext cx="18981443" cy="5499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Oval 3"/>
          <p:cNvSpPr/>
          <p:nvPr/>
        </p:nvSpPr>
        <p:spPr>
          <a:xfrm flipH="1">
            <a:off x="2802246" y="3305168"/>
            <a:ext cx="239892" cy="23989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Oval 9"/>
          <p:cNvSpPr/>
          <p:nvPr/>
        </p:nvSpPr>
        <p:spPr>
          <a:xfrm flipH="1">
            <a:off x="3130063" y="3305168"/>
            <a:ext cx="239892" cy="239892"/>
          </a:xfrm>
          <a:prstGeom prst="ellipse">
            <a:avLst/>
          </a:prstGeom>
          <a:solidFill>
            <a:srgbClr val="EDA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Oval 10"/>
          <p:cNvSpPr/>
          <p:nvPr/>
        </p:nvSpPr>
        <p:spPr>
          <a:xfrm flipH="1">
            <a:off x="3457880" y="3305168"/>
            <a:ext cx="239892" cy="239892"/>
          </a:xfrm>
          <a:prstGeom prst="ellipse">
            <a:avLst/>
          </a:prstGeom>
          <a:solidFill>
            <a:srgbClr val="7DB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2437711" y="1259450"/>
            <a:ext cx="16268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ourier" pitchFamily="49" charset="0"/>
              </a:rPr>
              <a:t>STAY CONNECTED – </a:t>
            </a:r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SUBSCRIBE TO PRIVATIZATION WATCH AND GET THE LATEST GLOBAL NEWS ON PRIVATISATION IN YOUR INBOX</a:t>
            </a:r>
            <a:endParaRPr lang="hr-HR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9C282-D292-4DD4-8D5D-25AC7E1D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617" y="3684997"/>
            <a:ext cx="18981443" cy="1042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2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Rectangle 8"/>
          <p:cNvSpPr/>
          <p:nvPr/>
        </p:nvSpPr>
        <p:spPr>
          <a:xfrm>
            <a:off x="2437709" y="4725440"/>
            <a:ext cx="11717906" cy="183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6310" y="4620091"/>
            <a:ext cx="123861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Lato Black"/>
              </a:rPr>
              <a:t>peopleoverprof.it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7711" y="7615458"/>
            <a:ext cx="16268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accent5">
                    <a:lumMod val="50000"/>
                  </a:schemeClr>
                </a:solidFill>
              </a:rPr>
              <a:t>REGISTER TODAY</a:t>
            </a:r>
          </a:p>
        </p:txBody>
      </p:sp>
    </p:spTree>
    <p:extLst>
      <p:ext uri="{BB962C8B-B14F-4D97-AF65-F5344CB8AC3E}">
        <p14:creationId xmlns:p14="http://schemas.microsoft.com/office/powerpoint/2010/main" val="2986313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53" y="2128873"/>
            <a:ext cx="7619047" cy="76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64341" y="11879860"/>
            <a:ext cx="63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Daniel.Bertossa@world-psi.org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05123C-CF37-4038-96AC-77EBA7A03143}"/>
              </a:ext>
            </a:extLst>
          </p:cNvPr>
          <p:cNvSpPr txBox="1"/>
          <p:nvPr/>
        </p:nvSpPr>
        <p:spPr>
          <a:xfrm>
            <a:off x="6624736" y="10319657"/>
            <a:ext cx="923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Contact </a:t>
            </a:r>
            <a:r>
              <a:rPr lang="en-GB" b="1" dirty="0">
                <a:solidFill>
                  <a:schemeClr val="bg1"/>
                </a:solidFill>
                <a:hlinkClick r:id="rId4"/>
              </a:rPr>
              <a:t>campaigns@world-psi.org</a:t>
            </a:r>
            <a:r>
              <a:rPr lang="en-GB" b="1" dirty="0">
                <a:solidFill>
                  <a:schemeClr val="bg1"/>
                </a:solidFill>
              </a:rPr>
              <a:t> for support</a:t>
            </a:r>
          </a:p>
        </p:txBody>
      </p:sp>
    </p:spTree>
    <p:extLst>
      <p:ext uri="{BB962C8B-B14F-4D97-AF65-F5344CB8AC3E}">
        <p14:creationId xmlns:p14="http://schemas.microsoft.com/office/powerpoint/2010/main" val="6854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5E9FD-CFAB-4B2F-972D-831730FA3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77"/>
            <a:ext cx="24550777" cy="179016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0A3C52-0CB2-4D2A-B107-106049095117}"/>
              </a:ext>
            </a:extLst>
          </p:cNvPr>
          <p:cNvSpPr/>
          <p:nvPr/>
        </p:nvSpPr>
        <p:spPr>
          <a:xfrm>
            <a:off x="1790233" y="10325310"/>
            <a:ext cx="4972876" cy="1961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C00A1-0F0C-44A7-9EF7-E542AEFAFA11}"/>
              </a:ext>
            </a:extLst>
          </p:cNvPr>
          <p:cNvSpPr txBox="1"/>
          <p:nvPr/>
        </p:nvSpPr>
        <p:spPr>
          <a:xfrm>
            <a:off x="2196172" y="10621205"/>
            <a:ext cx="131855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hr-HR" sz="115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cs typeface="Lato Black"/>
              </a:rPr>
              <a:t>Goals</a:t>
            </a:r>
            <a:endParaRPr lang="en-US" sz="11500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91785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04" y="-26505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77F94-150F-46AE-959C-35AB116A1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0"/>
            <a:ext cx="24351146" cy="152194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27160" y="5305735"/>
            <a:ext cx="14728855" cy="1940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7711" y="3489853"/>
            <a:ext cx="151855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Connect organisations</a:t>
            </a:r>
          </a:p>
          <a:p>
            <a:r>
              <a:rPr lang="hr-HR" sz="11500" dirty="0">
                <a:solidFill>
                  <a:srgbClr val="231F20"/>
                </a:solidFill>
                <a:latin typeface="Georgia" panose="02040502050405020303" pitchFamily="18" charset="0"/>
                <a:cs typeface="Lato Black"/>
              </a:rPr>
              <a:t>fighting privatisation</a:t>
            </a:r>
            <a:endParaRPr lang="en-US" sz="11500" dirty="0">
              <a:solidFill>
                <a:srgbClr val="231F20"/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7711" y="7753367"/>
            <a:ext cx="1495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WITH NUMEROUS ORGANISATIONS AND MEDIA SO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U</a:t>
            </a:r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RCES WORLDWIDE,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 OUR STRUGGLE NEEDS STRONG LEADERSHIP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6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04" y="-26505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3D779-66E9-4798-BD3B-72213F6C4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05"/>
            <a:ext cx="24404154" cy="16269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7711" y="5305735"/>
            <a:ext cx="14107753" cy="192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02" y="3472600"/>
            <a:ext cx="140468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Provide &amp; share</a:t>
            </a:r>
          </a:p>
          <a:p>
            <a:r>
              <a:rPr lang="hr-HR" sz="11500" dirty="0">
                <a:solidFill>
                  <a:srgbClr val="231F20"/>
                </a:solidFill>
                <a:latin typeface="Georgia" panose="02040502050405020303" pitchFamily="18" charset="0"/>
                <a:cs typeface="Lato Black"/>
              </a:rPr>
              <a:t>global best practices</a:t>
            </a:r>
            <a:endParaRPr lang="en-US" sz="11500" dirty="0">
              <a:solidFill>
                <a:srgbClr val="231F20"/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7710" y="7753367"/>
            <a:ext cx="1463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WITH NUMEROUS ORGANISATIONS AND MEDIA SO</a:t>
            </a:r>
            <a:r>
              <a:rPr lang="hr-HR" b="1" dirty="0">
                <a:solidFill>
                  <a:srgbClr val="C00000"/>
                </a:solidFill>
                <a:latin typeface="Courier" pitchFamily="49" charset="0"/>
              </a:rPr>
              <a:t>U</a:t>
            </a:r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RCES WORLDWIDE,INFORMATION IS DISPERSED AND INCOHERENT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25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8E62B-51DF-45C5-BE70-7AA30F2AA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70" y="-26506"/>
            <a:ext cx="24604022" cy="14762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7711" y="5305735"/>
            <a:ext cx="13469398" cy="1923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03" y="3472600"/>
            <a:ext cx="1336623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Analyse &amp; foresee </a:t>
            </a:r>
            <a:r>
              <a:rPr lang="hr-HR" sz="11500" dirty="0">
                <a:solidFill>
                  <a:srgbClr val="231F20"/>
                </a:solidFill>
                <a:latin typeface="Georgia" panose="02040502050405020303" pitchFamily="18" charset="0"/>
                <a:cs typeface="Lato Black"/>
              </a:rPr>
              <a:t>privatisation trends</a:t>
            </a:r>
            <a:endParaRPr lang="en-US" sz="11500" dirty="0">
              <a:solidFill>
                <a:srgbClr val="231F20"/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7711" y="7753367"/>
            <a:ext cx="135996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ourier" pitchFamily="49" charset="0"/>
              </a:rPr>
              <a:t>VERY OFTEN THOSE DRIVING THE PRIVATISATION PROCESS ARE THE SAME COMPANIES, ACCORDING TO SECTOR, WITH THE SUPPORT OF REGIONAL AND GLOBAL INVESTMENT BANKS.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7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E0DC6-78B2-402C-9503-9ACD9E252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208" y="-26505"/>
            <a:ext cx="25983073" cy="217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5952" y="5219470"/>
            <a:ext cx="9121685" cy="1819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1994" y="3296418"/>
            <a:ext cx="871576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500" dirty="0">
                <a:solidFill>
                  <a:schemeClr val="bg1"/>
                </a:solidFill>
                <a:latin typeface="Georgia" panose="02040502050405020303" pitchFamily="18" charset="0"/>
                <a:cs typeface="Lato Black"/>
              </a:rPr>
              <a:t>Empower</a:t>
            </a:r>
          </a:p>
          <a:p>
            <a:r>
              <a:rPr lang="hr-HR" sz="11500" dirty="0">
                <a:solidFill>
                  <a:srgbClr val="231F20"/>
                </a:solidFill>
                <a:latin typeface="Georgia" panose="02040502050405020303" pitchFamily="18" charset="0"/>
                <a:cs typeface="Lato Black"/>
              </a:rPr>
              <a:t>campaigners </a:t>
            </a:r>
            <a:endParaRPr lang="en-US" sz="11500" dirty="0">
              <a:solidFill>
                <a:srgbClr val="231F20"/>
              </a:solidFill>
              <a:latin typeface="Georgia" panose="02040502050405020303" pitchFamily="18" charset="0"/>
              <a:cs typeface="La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7710" y="7753367"/>
            <a:ext cx="14865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THERE IS LACK OF ONLINE SERVICES FOR LAUNCHING</a:t>
            </a:r>
          </a:p>
          <a:p>
            <a:r>
              <a:rPr lang="en-US" b="1" dirty="0">
                <a:solidFill>
                  <a:srgbClr val="C00000"/>
                </a:solidFill>
                <a:latin typeface="Courier" pitchFamily="49" charset="0"/>
              </a:rPr>
              <a:t>AND MANAGING CAMPAIGNS WITH CLEAR ACTIONS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1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P   teaser">
            <a:hlinkClick r:id="" action="ppaction://media"/>
            <a:extLst>
              <a:ext uri="{FF2B5EF4-FFF2-40B4-BE49-F238E27FC236}">
                <a16:creationId xmlns:a16="http://schemas.microsoft.com/office/drawing/2014/main" id="{E4C149C0-1B04-40BF-9C9D-80884E0A4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76" y="-119270"/>
            <a:ext cx="24596036" cy="13835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9804" y="5152296"/>
            <a:ext cx="13240888" cy="172329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Rectangle 7"/>
          <p:cNvSpPr/>
          <p:nvPr/>
        </p:nvSpPr>
        <p:spPr>
          <a:xfrm>
            <a:off x="1969805" y="7004079"/>
            <a:ext cx="10497688" cy="178193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2374576" y="5081956"/>
            <a:ext cx="135996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0" dirty="0">
                <a:solidFill>
                  <a:schemeClr val="bg1"/>
                </a:solidFill>
                <a:latin typeface="Courier" pitchFamily="49" charset="0"/>
              </a:rPr>
              <a:t>CURRENT STATE</a:t>
            </a:r>
            <a:br>
              <a:rPr lang="hr-HR" sz="12000" dirty="0">
                <a:solidFill>
                  <a:schemeClr val="bg1"/>
                </a:solidFill>
                <a:latin typeface="Courier" pitchFamily="49" charset="0"/>
              </a:rPr>
            </a:br>
            <a:r>
              <a:rPr lang="hr-HR" sz="12000" dirty="0">
                <a:solidFill>
                  <a:schemeClr val="bg1"/>
                </a:solidFill>
                <a:latin typeface="Courier" pitchFamily="49" charset="0"/>
              </a:rPr>
              <a:t>OF AFFAIRS</a:t>
            </a:r>
          </a:p>
        </p:txBody>
      </p:sp>
    </p:spTree>
    <p:extLst>
      <p:ext uri="{BB962C8B-B14F-4D97-AF65-F5344CB8AC3E}">
        <p14:creationId xmlns:p14="http://schemas.microsoft.com/office/powerpoint/2010/main" val="5487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21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" y="0"/>
            <a:ext cx="243782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330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Blue Light SP">
      <a:dk1>
        <a:srgbClr val="91969B"/>
      </a:dk1>
      <a:lt1>
        <a:sysClr val="window" lastClr="FFFFFF"/>
      </a:lt1>
      <a:dk2>
        <a:srgbClr val="91969B"/>
      </a:dk2>
      <a:lt2>
        <a:srgbClr val="FFFFFF"/>
      </a:lt2>
      <a:accent1>
        <a:srgbClr val="00AAF0"/>
      </a:accent1>
      <a:accent2>
        <a:srgbClr val="59BAF0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32372</TotalTime>
  <Words>360</Words>
  <Application>Microsoft Office PowerPoint</Application>
  <PresentationFormat>Custom</PresentationFormat>
  <Paragraphs>85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Courier</vt:lpstr>
      <vt:lpstr>Arial</vt:lpstr>
      <vt:lpstr>Calibri</vt:lpstr>
      <vt:lpstr>Calibri Light</vt:lpstr>
      <vt:lpstr>Georgia</vt:lpstr>
      <vt:lpstr>Lato Black</vt:lpstr>
      <vt:lpstr>Lato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Jetfabrik</dc:creator>
  <cp:keywords/>
  <dc:description/>
  <cp:lastModifiedBy>Hazel Ripoll</cp:lastModifiedBy>
  <cp:revision>4086</cp:revision>
  <cp:lastPrinted>2018-07-02T10:04:52Z</cp:lastPrinted>
  <dcterms:created xsi:type="dcterms:W3CDTF">2014-11-12T21:47:38Z</dcterms:created>
  <dcterms:modified xsi:type="dcterms:W3CDTF">2018-07-02T12:45:08Z</dcterms:modified>
  <cp:category/>
</cp:coreProperties>
</file>