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4973" r:id="rId1"/>
  </p:sldMasterIdLst>
  <p:notesMasterIdLst>
    <p:notesMasterId r:id="rId34"/>
  </p:notesMasterIdLst>
  <p:sldIdLst>
    <p:sldId id="402" r:id="rId2"/>
    <p:sldId id="370" r:id="rId3"/>
    <p:sldId id="368" r:id="rId4"/>
    <p:sldId id="371" r:id="rId5"/>
    <p:sldId id="403" r:id="rId6"/>
    <p:sldId id="376" r:id="rId7"/>
    <p:sldId id="398" r:id="rId8"/>
    <p:sldId id="405" r:id="rId9"/>
    <p:sldId id="378" r:id="rId10"/>
    <p:sldId id="380" r:id="rId11"/>
    <p:sldId id="396" r:id="rId12"/>
    <p:sldId id="412" r:id="rId13"/>
    <p:sldId id="413" r:id="rId14"/>
    <p:sldId id="388" r:id="rId15"/>
    <p:sldId id="399" r:id="rId16"/>
    <p:sldId id="390" r:id="rId17"/>
    <p:sldId id="384" r:id="rId18"/>
    <p:sldId id="286" r:id="rId19"/>
    <p:sldId id="404" r:id="rId20"/>
    <p:sldId id="271" r:id="rId21"/>
    <p:sldId id="416" r:id="rId22"/>
    <p:sldId id="410" r:id="rId23"/>
    <p:sldId id="411" r:id="rId24"/>
    <p:sldId id="406" r:id="rId25"/>
    <p:sldId id="407" r:id="rId26"/>
    <p:sldId id="408" r:id="rId27"/>
    <p:sldId id="409" r:id="rId28"/>
    <p:sldId id="400" r:id="rId29"/>
    <p:sldId id="417" r:id="rId30"/>
    <p:sldId id="414" r:id="rId31"/>
    <p:sldId id="415" r:id="rId32"/>
    <p:sldId id="30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o Gil" initials="PG" lastIdx="1" clrIdx="0">
    <p:extLst>
      <p:ext uri="{19B8F6BF-5375-455C-9EA6-DF929625EA0E}">
        <p15:presenceInfo xmlns:p15="http://schemas.microsoft.com/office/powerpoint/2012/main" userId="b9f1a887240e0ce7" providerId="Windows Live"/>
      </p:ext>
    </p:extLst>
  </p:cmAuthor>
  <p:cmAuthor id="2" name="Guirlanda" initials="P" lastIdx="1" clrIdx="1">
    <p:extLst>
      <p:ext uri="{19B8F6BF-5375-455C-9EA6-DF929625EA0E}">
        <p15:presenceInfo xmlns:p15="http://schemas.microsoft.com/office/powerpoint/2012/main" userId="Guirlan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DFF"/>
    <a:srgbClr val="FC2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67442" autoAdjust="0"/>
  </p:normalViewPr>
  <p:slideViewPr>
    <p:cSldViewPr snapToGrid="0">
      <p:cViewPr varScale="1">
        <p:scale>
          <a:sx n="49" d="100"/>
          <a:sy n="49" d="100"/>
        </p:scale>
        <p:origin x="1452" y="4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Unicamp\Especializa&#231;&#227;o\Artigo%20de%20conclus&#227;o\Al&#237;quotas%20do%20IRPF%20no%20Brasil%202015dez0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s\Semin&#225;rios\Banc&#225;rios%202015\Arrecada&#231;&#227;o%20Nacional%202002-2012%20e%201995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Paulo\Unicamp\Estudos%20e%20textos\Receita%20Federal\Arrecada&#231;&#227;o\Arrecada&#231;&#227;o%20Nacional%202002-2015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s\Semin&#225;rios\Banc&#225;rios%202015\Arrecada&#231;&#227;o%20Nacional%202002-2012%20e%201995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s\Semin&#225;rios\Banc&#225;rios%202015\Arrecada&#231;&#227;o%20Nacional%202002-2012%20e%20199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600" b="1">
                <a:solidFill>
                  <a:sysClr val="windowText" lastClr="000000"/>
                </a:solidFill>
              </a:rPr>
              <a:t>Alíquotas do IRPF no Brasil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5159634896384222"/>
          <c:y val="0.17089660666347606"/>
          <c:w val="0.82324535162412704"/>
          <c:h val="0.71575102455856998"/>
        </c:manualLayout>
      </c:layout>
      <c:scatterChart>
        <c:scatterStyle val="lineMarker"/>
        <c:varyColors val="0"/>
        <c:ser>
          <c:idx val="0"/>
          <c:order val="0"/>
          <c:tx>
            <c:strRef>
              <c:f>'anos e alíquotas'!$C$2:$C$3</c:f>
              <c:strCache>
                <c:ptCount val="2"/>
                <c:pt idx="0">
                  <c:v>Quantidade de classes de renda (faixas)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'anos e alíquotas'!$B$4:$B$96</c:f>
              <c:numCache>
                <c:formatCode>General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'anos e alíquotas'!$C$4:$C$96</c:f>
            </c:numRef>
          </c:yVal>
          <c:smooth val="0"/>
          <c:extLst>
            <c:ext xmlns:c16="http://schemas.microsoft.com/office/drawing/2014/chart" uri="{C3380CC4-5D6E-409C-BE32-E72D297353CC}">
              <c16:uniqueId val="{00000000-8A76-4196-BB3B-6E99CDB405B2}"/>
            </c:ext>
          </c:extLst>
        </c:ser>
        <c:ser>
          <c:idx val="1"/>
          <c:order val="1"/>
          <c:tx>
            <c:strRef>
              <c:f>'anos e alíquotas'!$D$2:$D$3</c:f>
              <c:strCache>
                <c:ptCount val="2"/>
                <c:pt idx="0">
                  <c:v>Mínima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'anos e alíquotas'!$B$4:$B$96</c:f>
              <c:numCache>
                <c:formatCode>General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'anos e alíquotas'!$D$4:$D$96</c:f>
              <c:numCache>
                <c:formatCode>0.0%</c:formatCode>
                <c:ptCount val="93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0.01</c:v>
                </c:pt>
                <c:pt idx="23">
                  <c:v>0.01</c:v>
                </c:pt>
                <c:pt idx="24">
                  <c:v>0.01</c:v>
                </c:pt>
                <c:pt idx="25">
                  <c:v>0.01</c:v>
                </c:pt>
                <c:pt idx="26">
                  <c:v>0.01</c:v>
                </c:pt>
                <c:pt idx="27">
                  <c:v>0.01</c:v>
                </c:pt>
                <c:pt idx="28">
                  <c:v>0.03</c:v>
                </c:pt>
                <c:pt idx="29">
                  <c:v>0.03</c:v>
                </c:pt>
                <c:pt idx="30">
                  <c:v>0.03</c:v>
                </c:pt>
                <c:pt idx="31">
                  <c:v>0.03</c:v>
                </c:pt>
                <c:pt idx="32">
                  <c:v>0.03</c:v>
                </c:pt>
                <c:pt idx="33">
                  <c:v>0.03</c:v>
                </c:pt>
                <c:pt idx="34">
                  <c:v>0.03</c:v>
                </c:pt>
                <c:pt idx="35">
                  <c:v>0.03</c:v>
                </c:pt>
                <c:pt idx="36">
                  <c:v>0.03</c:v>
                </c:pt>
                <c:pt idx="37">
                  <c:v>0.02</c:v>
                </c:pt>
                <c:pt idx="38">
                  <c:v>0.01</c:v>
                </c:pt>
                <c:pt idx="39">
                  <c:v>0.03</c:v>
                </c:pt>
                <c:pt idx="40">
                  <c:v>0.03</c:v>
                </c:pt>
                <c:pt idx="41">
                  <c:v>0.03</c:v>
                </c:pt>
                <c:pt idx="42">
                  <c:v>3.3000000000000002E-2</c:v>
                </c:pt>
                <c:pt idx="43">
                  <c:v>0.03</c:v>
                </c:pt>
                <c:pt idx="44">
                  <c:v>0.03</c:v>
                </c:pt>
                <c:pt idx="45">
                  <c:v>0.03</c:v>
                </c:pt>
                <c:pt idx="46">
                  <c:v>0.03</c:v>
                </c:pt>
                <c:pt idx="47">
                  <c:v>0.03</c:v>
                </c:pt>
                <c:pt idx="48">
                  <c:v>0.03</c:v>
                </c:pt>
                <c:pt idx="49">
                  <c:v>0.03</c:v>
                </c:pt>
                <c:pt idx="50">
                  <c:v>0.03</c:v>
                </c:pt>
                <c:pt idx="51">
                  <c:v>0.03</c:v>
                </c:pt>
                <c:pt idx="52">
                  <c:v>0.04</c:v>
                </c:pt>
                <c:pt idx="53">
                  <c:v>0.04</c:v>
                </c:pt>
                <c:pt idx="54">
                  <c:v>0.04</c:v>
                </c:pt>
                <c:pt idx="55">
                  <c:v>0.05</c:v>
                </c:pt>
                <c:pt idx="56">
                  <c:v>0.05</c:v>
                </c:pt>
                <c:pt idx="57">
                  <c:v>0.05</c:v>
                </c:pt>
                <c:pt idx="58">
                  <c:v>0.05</c:v>
                </c:pt>
                <c:pt idx="59">
                  <c:v>0.05</c:v>
                </c:pt>
                <c:pt idx="60">
                  <c:v>0.05</c:v>
                </c:pt>
                <c:pt idx="61">
                  <c:v>0.05</c:v>
                </c:pt>
                <c:pt idx="62">
                  <c:v>0.05</c:v>
                </c:pt>
                <c:pt idx="63">
                  <c:v>0.05</c:v>
                </c:pt>
                <c:pt idx="64">
                  <c:v>0.05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0.15</c:v>
                </c:pt>
                <c:pt idx="70">
                  <c:v>0.15</c:v>
                </c:pt>
                <c:pt idx="71">
                  <c:v>0.15</c:v>
                </c:pt>
                <c:pt idx="72">
                  <c:v>0.15</c:v>
                </c:pt>
                <c:pt idx="73">
                  <c:v>0.15</c:v>
                </c:pt>
                <c:pt idx="74">
                  <c:v>0.15</c:v>
                </c:pt>
                <c:pt idx="75">
                  <c:v>0.15</c:v>
                </c:pt>
                <c:pt idx="76">
                  <c:v>0.15</c:v>
                </c:pt>
                <c:pt idx="77">
                  <c:v>0.15</c:v>
                </c:pt>
                <c:pt idx="78">
                  <c:v>0.15</c:v>
                </c:pt>
                <c:pt idx="79">
                  <c:v>0.15</c:v>
                </c:pt>
                <c:pt idx="80">
                  <c:v>0.15</c:v>
                </c:pt>
                <c:pt idx="81">
                  <c:v>0.15</c:v>
                </c:pt>
                <c:pt idx="82">
                  <c:v>0.15</c:v>
                </c:pt>
                <c:pt idx="83">
                  <c:v>0.15</c:v>
                </c:pt>
                <c:pt idx="84">
                  <c:v>0.15</c:v>
                </c:pt>
                <c:pt idx="85">
                  <c:v>0.15</c:v>
                </c:pt>
                <c:pt idx="86">
                  <c:v>0.15</c:v>
                </c:pt>
                <c:pt idx="87">
                  <c:v>0.15</c:v>
                </c:pt>
                <c:pt idx="88">
                  <c:v>0.15</c:v>
                </c:pt>
                <c:pt idx="89">
                  <c:v>0.15</c:v>
                </c:pt>
                <c:pt idx="90">
                  <c:v>0.15</c:v>
                </c:pt>
                <c:pt idx="91">
                  <c:v>0.15</c:v>
                </c:pt>
                <c:pt idx="92">
                  <c:v>0.15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A76-4196-BB3B-6E99CDB405B2}"/>
            </c:ext>
          </c:extLst>
        </c:ser>
        <c:ser>
          <c:idx val="2"/>
          <c:order val="2"/>
          <c:tx>
            <c:strRef>
              <c:f>'anos e alíquotas'!$E$2:$E$3</c:f>
              <c:strCache>
                <c:ptCount val="2"/>
                <c:pt idx="0">
                  <c:v>Máxima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'anos e alíquotas'!$B$4:$B$96</c:f>
              <c:numCache>
                <c:formatCode>General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'anos e alíquotas'!$E$4:$E$96</c:f>
              <c:numCache>
                <c:formatCode>0.0%</c:formatCode>
                <c:ptCount val="93"/>
                <c:pt idx="0">
                  <c:v>0.08</c:v>
                </c:pt>
                <c:pt idx="1">
                  <c:v>0.08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0.18</c:v>
                </c:pt>
                <c:pt idx="13">
                  <c:v>0.18</c:v>
                </c:pt>
                <c:pt idx="14">
                  <c:v>0.18</c:v>
                </c:pt>
                <c:pt idx="15">
                  <c:v>0.18</c:v>
                </c:pt>
                <c:pt idx="16">
                  <c:v>0.18</c:v>
                </c:pt>
                <c:pt idx="17">
                  <c:v>0.18</c:v>
                </c:pt>
                <c:pt idx="18">
                  <c:v>0.18</c:v>
                </c:pt>
                <c:pt idx="19">
                  <c:v>0.18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0.6</c:v>
                </c:pt>
                <c:pt idx="39">
                  <c:v>0.65</c:v>
                </c:pt>
                <c:pt idx="40">
                  <c:v>0.65</c:v>
                </c:pt>
                <c:pt idx="41">
                  <c:v>0.65</c:v>
                </c:pt>
                <c:pt idx="42">
                  <c:v>0.55000000000000004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  <c:pt idx="55">
                  <c:v>0.55000000000000004</c:v>
                </c:pt>
                <c:pt idx="56">
                  <c:v>0.55000000000000004</c:v>
                </c:pt>
                <c:pt idx="57">
                  <c:v>0.55000000000000004</c:v>
                </c:pt>
                <c:pt idx="58">
                  <c:v>0.55000000000000004</c:v>
                </c:pt>
                <c:pt idx="59">
                  <c:v>0.55000000000000004</c:v>
                </c:pt>
                <c:pt idx="60">
                  <c:v>0.6</c:v>
                </c:pt>
                <c:pt idx="61">
                  <c:v>0.6</c:v>
                </c:pt>
                <c:pt idx="62">
                  <c:v>0.6</c:v>
                </c:pt>
                <c:pt idx="63">
                  <c:v>0.5</c:v>
                </c:pt>
                <c:pt idx="64">
                  <c:v>0.5</c:v>
                </c:pt>
                <c:pt idx="65">
                  <c:v>0.45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0.35</c:v>
                </c:pt>
                <c:pt idx="72">
                  <c:v>0.35</c:v>
                </c:pt>
                <c:pt idx="73">
                  <c:v>0.25</c:v>
                </c:pt>
                <c:pt idx="74">
                  <c:v>0.25</c:v>
                </c:pt>
                <c:pt idx="75">
                  <c:v>0.27500000000000002</c:v>
                </c:pt>
                <c:pt idx="76">
                  <c:v>0.27500000000000002</c:v>
                </c:pt>
                <c:pt idx="77">
                  <c:v>0.27500000000000002</c:v>
                </c:pt>
                <c:pt idx="78">
                  <c:v>0.27500000000000002</c:v>
                </c:pt>
                <c:pt idx="79">
                  <c:v>0.27500000000000002</c:v>
                </c:pt>
                <c:pt idx="80">
                  <c:v>0.27500000000000002</c:v>
                </c:pt>
                <c:pt idx="81">
                  <c:v>0.27500000000000002</c:v>
                </c:pt>
                <c:pt idx="82">
                  <c:v>0.27500000000000002</c:v>
                </c:pt>
                <c:pt idx="83">
                  <c:v>0.27500000000000002</c:v>
                </c:pt>
                <c:pt idx="84">
                  <c:v>0.27500000000000002</c:v>
                </c:pt>
                <c:pt idx="85">
                  <c:v>0.27500000000000002</c:v>
                </c:pt>
                <c:pt idx="86">
                  <c:v>0.27500000000000002</c:v>
                </c:pt>
                <c:pt idx="87">
                  <c:v>0.27500000000000002</c:v>
                </c:pt>
                <c:pt idx="88">
                  <c:v>0.27500000000000002</c:v>
                </c:pt>
                <c:pt idx="89">
                  <c:v>0.27500000000000002</c:v>
                </c:pt>
                <c:pt idx="90">
                  <c:v>0.27500000000000002</c:v>
                </c:pt>
                <c:pt idx="91">
                  <c:v>0.27500000000000002</c:v>
                </c:pt>
                <c:pt idx="92">
                  <c:v>0.27500000000000002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A76-4196-BB3B-6E99CDB40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603472"/>
        <c:axId val="435603864"/>
      </c:scatterChart>
      <c:valAx>
        <c:axId val="435603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5603864"/>
        <c:crosses val="autoZero"/>
        <c:crossBetween val="midCat"/>
      </c:valAx>
      <c:valAx>
        <c:axId val="43560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56034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08753376630845E-2"/>
          <c:y val="3.2008723982693617E-2"/>
          <c:w val="0.48344119393834895"/>
          <c:h val="0.89485418192379718"/>
        </c:manualLayout>
      </c:layout>
      <c:lineChart>
        <c:grouping val="standard"/>
        <c:varyColors val="0"/>
        <c:ser>
          <c:idx val="1"/>
          <c:order val="0"/>
          <c:tx>
            <c:strRef>
              <c:f>Plan1!$E$35</c:f>
              <c:strCache>
                <c:ptCount val="1"/>
                <c:pt idx="0">
                  <c:v>Juros e Amortizações</c:v>
                </c:pt>
              </c:strCache>
            </c:strRef>
          </c:tx>
          <c:spPr>
            <a:ln w="38135">
              <a:solidFill>
                <a:srgbClr val="000080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Plan1!$B$36:$B$41</c:f>
              <c:numCache>
                <c:formatCode>General</c:formatCode>
                <c:ptCount val="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</c:numCache>
            </c:numRef>
          </c:cat>
          <c:val>
            <c:numRef>
              <c:f>Plan1!$E$36:$E$41</c:f>
              <c:numCache>
                <c:formatCode>0%</c:formatCode>
                <c:ptCount val="6"/>
                <c:pt idx="0">
                  <c:v>3.3894530597130074E-2</c:v>
                </c:pt>
                <c:pt idx="1">
                  <c:v>3.939164444696551E-2</c:v>
                </c:pt>
                <c:pt idx="2">
                  <c:v>6.0381461391879741E-2</c:v>
                </c:pt>
                <c:pt idx="3">
                  <c:v>7.5217726424015724E-2</c:v>
                </c:pt>
                <c:pt idx="4">
                  <c:v>7.6101968396184994E-2</c:v>
                </c:pt>
                <c:pt idx="5">
                  <c:v>9.0650595525879937E-2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9D-4E56-A4F6-78ECE867ED6C}"/>
            </c:ext>
          </c:extLst>
        </c:ser>
        <c:ser>
          <c:idx val="2"/>
          <c:order val="1"/>
          <c:tx>
            <c:strRef>
              <c:f>Plan1!$F$35</c:f>
              <c:strCache>
                <c:ptCount val="1"/>
                <c:pt idx="0">
                  <c:v>Receita Fiscal</c:v>
                </c:pt>
              </c:strCache>
            </c:strRef>
          </c:tx>
          <c:spPr>
            <a:ln w="38135">
              <a:solidFill>
                <a:srgbClr val="FF66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99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cat>
            <c:numRef>
              <c:f>Plan1!$B$36:$B$41</c:f>
              <c:numCache>
                <c:formatCode>General</c:formatCode>
                <c:ptCount val="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</c:numCache>
            </c:numRef>
          </c:cat>
          <c:val>
            <c:numRef>
              <c:f>Plan1!$F$36:$F$41</c:f>
              <c:numCache>
                <c:formatCode>0%</c:formatCode>
                <c:ptCount val="6"/>
                <c:pt idx="0">
                  <c:v>0.11796066978042111</c:v>
                </c:pt>
                <c:pt idx="1">
                  <c:v>0.12487151289688067</c:v>
                </c:pt>
                <c:pt idx="2">
                  <c:v>0.14294764051000428</c:v>
                </c:pt>
                <c:pt idx="3">
                  <c:v>0.15289014444415866</c:v>
                </c:pt>
                <c:pt idx="4">
                  <c:v>0.15888287375270263</c:v>
                </c:pt>
                <c:pt idx="5">
                  <c:v>0.16271613087592793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9D-4E56-A4F6-78ECE867E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213520"/>
        <c:axId val="160213912"/>
      </c:lineChart>
      <c:catAx>
        <c:axId val="16021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60213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213912"/>
        <c:scaling>
          <c:orientation val="minMax"/>
        </c:scaling>
        <c:delete val="0"/>
        <c:axPos val="l"/>
        <c:majorGridlines>
          <c:spPr>
            <a:ln w="3178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 sz="800" baseline="0"/>
                  <a:t>% do PIB</a:t>
                </a:r>
              </a:p>
            </c:rich>
          </c:tx>
          <c:layout>
            <c:manualLayout>
              <c:xMode val="edge"/>
              <c:yMode val="edge"/>
              <c:x val="1.0080645161290322E-2"/>
              <c:y val="0.46153846153846156"/>
            </c:manualLayout>
          </c:layout>
          <c:overlay val="0"/>
          <c:spPr>
            <a:noFill/>
            <a:ln w="25423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31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60213520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C0C0C0" mc:Ignorable="a14" a14:legacySpreadsheetColorIndex="22"/>
            </a:gs>
            <a:gs pos="100000">
              <a:srgbClr xmlns:mc="http://schemas.openxmlformats.org/markup-compatibility/2006" xmlns:a14="http://schemas.microsoft.com/office/drawing/2010/main" val="CCFFFF" mc:Ignorable="a14" a14:legacySpreadsheetColorIndex="27"/>
            </a:gs>
          </a:gsLst>
          <a:lin ang="5400000" scaled="1"/>
        </a:gradFill>
        <a:ln w="12712">
          <a:solidFill>
            <a:srgbClr val="FFFFCC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</c:legendEntry>
      <c:layout>
        <c:manualLayout>
          <c:xMode val="edge"/>
          <c:yMode val="edge"/>
          <c:x val="0.61835249152250127"/>
          <c:y val="0.38296820075561949"/>
          <c:w val="0.33234266337145812"/>
          <c:h val="0.31166640060349388"/>
        </c:manualLayout>
      </c:layout>
      <c:overlay val="0"/>
      <c:spPr>
        <a:solidFill>
          <a:srgbClr val="FFFFFF"/>
        </a:solidFill>
        <a:ln w="3178">
          <a:solidFill>
            <a:srgbClr val="000000"/>
          </a:solidFill>
          <a:prstDash val="solid"/>
        </a:ln>
      </c:spPr>
      <c:txPr>
        <a:bodyPr/>
        <a:lstStyle/>
        <a:p>
          <a:pPr>
            <a:defRPr sz="1036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400" baseline="0" dirty="0">
                <a:solidFill>
                  <a:sysClr val="windowText" lastClr="000000"/>
                </a:solidFill>
              </a:rPr>
              <a:t>TRIBUTAÇÃO POR BASES DE INCIDÊNCIA</a:t>
            </a:r>
          </a:p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400" baseline="0" dirty="0">
                <a:solidFill>
                  <a:sysClr val="windowText" lastClr="000000"/>
                </a:solidFill>
              </a:rPr>
              <a:t>(ano de 2013)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dirty="0"/>
              <a:t>Tributação por bases de incidência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16-4C90-AD81-B798BFBABD3D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16-4C90-AD81-B798BFBABD3D}"/>
              </c:ext>
            </c:extLst>
          </c:dPt>
          <c:dPt>
            <c:idx val="2"/>
            <c:bubble3D val="0"/>
            <c:explosion val="8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A16-4C90-AD81-B798BFBABD3D}"/>
              </c:ext>
            </c:extLst>
          </c:dPt>
          <c:dPt>
            <c:idx val="3"/>
            <c:bubble3D val="0"/>
            <c:explosion val="8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A16-4C90-AD81-B798BFBABD3D}"/>
              </c:ext>
            </c:extLst>
          </c:dPt>
          <c:dPt>
            <c:idx val="4"/>
            <c:bubble3D val="0"/>
            <c:explosion val="12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A16-4C90-AD81-B798BFBABD3D}"/>
              </c:ext>
            </c:extLst>
          </c:dPt>
          <c:cat>
            <c:strRef>
              <c:f>'Agreg p base_ desdobrado até 15'!$DS$10:$DW$10</c:f>
              <c:strCache>
                <c:ptCount val="5"/>
                <c:pt idx="0">
                  <c:v>Renda</c:v>
                </c:pt>
                <c:pt idx="1">
                  <c:v>Consumo</c:v>
                </c:pt>
                <c:pt idx="2">
                  <c:v>Patrimônio</c:v>
                </c:pt>
                <c:pt idx="3">
                  <c:v>Outros</c:v>
                </c:pt>
                <c:pt idx="4">
                  <c:v>Total</c:v>
                </c:pt>
              </c:strCache>
            </c:strRef>
          </c:cat>
          <c:val>
            <c:numRef>
              <c:f>'Agreg p base_ desdobrado até 15'!$DS$11:$DW$11</c:f>
              <c:numCache>
                <c:formatCode>#,##0</c:formatCode>
                <c:ptCount val="5"/>
                <c:pt idx="0">
                  <c:v>564031.07822375908</c:v>
                </c:pt>
                <c:pt idx="1">
                  <c:v>1057229.4708122467</c:v>
                </c:pt>
                <c:pt idx="2">
                  <c:v>89938.568299896637</c:v>
                </c:pt>
                <c:pt idx="3">
                  <c:v>216978.48334652322</c:v>
                </c:pt>
                <c:pt idx="4">
                  <c:v>1928177.6006824255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16-4C90-AD81-B798BFBABD3D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4A16-4C90-AD81-B798BFBABD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4A16-4C90-AD81-B798BFBABD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4A16-4C90-AD81-B798BFBABD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4A16-4C90-AD81-B798BFBABD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4A16-4C90-AD81-B798BFBABD3D}"/>
              </c:ext>
            </c:extLst>
          </c:dPt>
          <c:cat>
            <c:strRef>
              <c:f>'Agreg p base_ desdobrado até 15'!$DS$10:$DW$10</c:f>
              <c:strCache>
                <c:ptCount val="5"/>
                <c:pt idx="0">
                  <c:v>Renda</c:v>
                </c:pt>
                <c:pt idx="1">
                  <c:v>Consumo</c:v>
                </c:pt>
                <c:pt idx="2">
                  <c:v>Patrimônio</c:v>
                </c:pt>
                <c:pt idx="3">
                  <c:v>Outros</c:v>
                </c:pt>
                <c:pt idx="4">
                  <c:v>Total</c:v>
                </c:pt>
              </c:strCache>
            </c:strRef>
          </c:cat>
          <c:val>
            <c:numRef>
              <c:f>'Agreg p base_ desdobrado até 15'!$DS$12:$DW$12</c:f>
              <c:numCache>
                <c:formatCode>0.00%</c:formatCode>
                <c:ptCount val="5"/>
                <c:pt idx="0">
                  <c:v>0.29252029378628597</c:v>
                </c:pt>
                <c:pt idx="1">
                  <c:v>0.54830502669363512</c:v>
                </c:pt>
                <c:pt idx="2">
                  <c:v>4.6644338295427426E-2</c:v>
                </c:pt>
                <c:pt idx="3">
                  <c:v>0.11253034122465153</c:v>
                </c:pt>
                <c:pt idx="4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A16-4C90-AD81-B798BFBAB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81124234470693"/>
          <c:y val="0.8524300087489064"/>
          <c:w val="0.86610980815555638"/>
          <c:h val="0.119792213473315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/>
              <a:t>TRIBUTOS SOBRE O CONSUMO</a:t>
            </a:r>
          </a:p>
          <a:p>
            <a:pPr>
              <a:defRPr sz="2400"/>
            </a:pPr>
            <a:r>
              <a:rPr lang="en-US" sz="2400" baseline="0"/>
              <a:t>(ano de 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TRIBUTOS SOBRE O CONSUMO</c:v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A08-42FB-AC9E-5E76629D38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A08-42FB-AC9E-5E76629D38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A08-42FB-AC9E-5E76629D38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A08-42FB-AC9E-5E76629D38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A08-42FB-AC9E-5E76629D38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A08-42FB-AC9E-5E76629D381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A08-42FB-AC9E-5E76629D381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A08-42FB-AC9E-5E76629D38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'T01A COM GRÁFICOS MEUS'!$T$8:$AA$8</c:f>
              <c:strCache>
                <c:ptCount val="8"/>
                <c:pt idx="0">
                  <c:v>ICMS</c:v>
                </c:pt>
                <c:pt idx="1">
                  <c:v>COFINS e PIS</c:v>
                </c:pt>
                <c:pt idx="2">
                  <c:v>IPI</c:v>
                </c:pt>
                <c:pt idx="3">
                  <c:v>IMP IMPORT</c:v>
                </c:pt>
                <c:pt idx="4">
                  <c:v>ISS</c:v>
                </c:pt>
                <c:pt idx="5">
                  <c:v>LUCRO PRESUMIDO</c:v>
                </c:pt>
                <c:pt idx="6">
                  <c:v>SIMPLES</c:v>
                </c:pt>
                <c:pt idx="7">
                  <c:v>OUTROS</c:v>
                </c:pt>
              </c:strCache>
            </c:strRef>
          </c:cat>
          <c:val>
            <c:numRef>
              <c:f>'T01A COM GRÁFICOS MEUS'!$T$10:$AA$10</c:f>
              <c:numCache>
                <c:formatCode>0.0%</c:formatCode>
                <c:ptCount val="8"/>
                <c:pt idx="0">
                  <c:v>0.37317319214629813</c:v>
                </c:pt>
                <c:pt idx="1">
                  <c:v>0.25395014191212562</c:v>
                </c:pt>
                <c:pt idx="2">
                  <c:v>4.3941119395958461E-2</c:v>
                </c:pt>
                <c:pt idx="3">
                  <c:v>3.7703164268276294E-2</c:v>
                </c:pt>
                <c:pt idx="4">
                  <c:v>4.9323229404516923E-2</c:v>
                </c:pt>
                <c:pt idx="5">
                  <c:v>4.5345994880366093E-2</c:v>
                </c:pt>
                <c:pt idx="6">
                  <c:v>5.6716198176330973E-2</c:v>
                </c:pt>
                <c:pt idx="7">
                  <c:v>0.13984695981612752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A08-42FB-AC9E-5E76629D3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>
                <a:solidFill>
                  <a:sysClr val="windowText" lastClr="000000"/>
                </a:solidFill>
              </a:rPr>
              <a:t>TRIBUTAÇÃO SOBRE A RENDA</a:t>
            </a:r>
          </a:p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>
                <a:solidFill>
                  <a:sysClr val="windowText" lastClr="000000"/>
                </a:solidFill>
              </a:rPr>
              <a:t>(ano de 2013)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TRIBUTAÇÃO SOBRE A RENDA</c:v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C5-432E-B678-329D824A53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C5-432E-B678-329D824A53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DC5-432E-B678-329D824A53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'Agregados por base - desdobrado'!$BS$32:$BU$32</c:f>
              <c:strCache>
                <c:ptCount val="3"/>
                <c:pt idx="0">
                  <c:v>Renda do Trabalho</c:v>
                </c:pt>
                <c:pt idx="1">
                  <c:v>Renda do Capital</c:v>
                </c:pt>
                <c:pt idx="2">
                  <c:v>Renda - outros</c:v>
                </c:pt>
              </c:strCache>
            </c:strRef>
          </c:cat>
          <c:val>
            <c:numRef>
              <c:f>'Agregados por base - desdobrado'!$BS$34:$BU$34</c:f>
              <c:numCache>
                <c:formatCode>0.0%</c:formatCode>
                <c:ptCount val="3"/>
                <c:pt idx="0">
                  <c:v>0.51543300738985054</c:v>
                </c:pt>
                <c:pt idx="1">
                  <c:v>0.46913404311591578</c:v>
                </c:pt>
                <c:pt idx="2">
                  <c:v>1.5432949494233662E-2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C5-432E-B678-329D824A5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C89DF-13F0-400D-8623-164DC0D4CF7D}" type="datetimeFigureOut">
              <a:rPr lang="pt-BR" smtClean="0"/>
              <a:t>13/04/2017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22BDA-9257-4564-A1E1-52A171325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59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Partido_Trabalhista_(Reino_Unido)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96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curva de cima é a da Receita Fiscal.</a:t>
            </a:r>
          </a:p>
          <a:p>
            <a:r>
              <a:rPr lang="pt-BR" dirty="0"/>
              <a:t>A</a:t>
            </a:r>
            <a:r>
              <a:rPr lang="pt-BR" baseline="0" dirty="0"/>
              <a:t> de baixo, a dos juros e amortizações (encargos da dívida pública)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538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Notem</a:t>
            </a:r>
            <a:r>
              <a:rPr lang="pt-BR" baseline="0" dirty="0"/>
              <a:t> a grande proporção de encargos da dívida em relação ao total arrecadado com tributos.</a:t>
            </a:r>
          </a:p>
          <a:p>
            <a:r>
              <a:rPr lang="pt-BR" baseline="0" dirty="0"/>
              <a:t>- Não é verdade que os encargos cheguem a 50% da arrecadação ou mesmo do orçamento.,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159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952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260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tributação sobre a massa salarial aumenta,</a:t>
            </a:r>
            <a:r>
              <a:rPr lang="pt-BR" baseline="0" dirty="0"/>
              <a:t> enquanto esta mesma massa salarial diminui.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113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u="none" dirty="0"/>
              <a:t>Presente de Natal aos sócios e acionistas</a:t>
            </a:r>
          </a:p>
          <a:p>
            <a:r>
              <a:rPr lang="pt-BR" b="1" u="none" dirty="0"/>
              <a:t>Explicar cada um dos dispositivos</a:t>
            </a:r>
          </a:p>
          <a:p>
            <a:endParaRPr lang="pt-BR" b="1" u="none" dirty="0"/>
          </a:p>
          <a:p>
            <a:r>
              <a:rPr lang="pt-BR" b="1" u="sng" dirty="0"/>
              <a:t>EFEITOS COLATERAIS DA ISENÇÃO DOS LUCROS DISTRIBUÍDOS</a:t>
            </a:r>
            <a:r>
              <a:rPr lang="pt-BR" dirty="0"/>
              <a:t>: </a:t>
            </a:r>
            <a:br>
              <a:rPr lang="pt-BR" dirty="0"/>
            </a:br>
            <a:r>
              <a:rPr lang="pt-BR" dirty="0"/>
              <a:t>- mascaramento da relação de emprego (</a:t>
            </a:r>
            <a:r>
              <a:rPr lang="pt-BR" dirty="0" err="1"/>
              <a:t>pejotização</a:t>
            </a:r>
            <a:r>
              <a:rPr lang="pt-BR" dirty="0"/>
              <a:t>)</a:t>
            </a:r>
            <a:br>
              <a:rPr lang="pt-BR" dirty="0"/>
            </a:br>
            <a:r>
              <a:rPr lang="pt-BR" dirty="0"/>
              <a:t>- diferenciação entre os trabalhadores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376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Explicar a variação:</a:t>
            </a:r>
          </a:p>
          <a:p>
            <a:r>
              <a:rPr lang="pt-BR" dirty="0"/>
              <a:t>CPMF e</a:t>
            </a:r>
            <a:r>
              <a:rPr lang="pt-BR" baseline="0" dirty="0"/>
              <a:t> COFINS: aumentos de alíquota (0,20% para 0,38% e 2% para 3%): manipulação de alíquotas efetivas.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833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A</a:t>
            </a:r>
            <a:r>
              <a:rPr lang="pt-BR" baseline="0" dirty="0"/>
              <a:t> reforma era chamada de “silenciosa” por não ter provocado alterações constitucionais significativas.</a:t>
            </a:r>
            <a:endParaRPr lang="pt-BR" dirty="0"/>
          </a:p>
          <a:p>
            <a:r>
              <a:rPr lang="pt-BR" dirty="0"/>
              <a:t>- Um</a:t>
            </a:r>
            <a:r>
              <a:rPr lang="pt-BR" baseline="0" dirty="0"/>
              <a:t> excelente de ampliação da base tributária (para baixo). </a:t>
            </a:r>
          </a:p>
          <a:p>
            <a:r>
              <a:rPr lang="pt-BR" baseline="0" dirty="0"/>
              <a:t>- Várias categorias de trabalhadores passaram a ser incluídas pela omissão na correção da tabela.</a:t>
            </a:r>
          </a:p>
          <a:p>
            <a:r>
              <a:rPr lang="pt-BR" baseline="0" dirty="0"/>
              <a:t>- CPMF é outro exemplo de ampliação da base tributária.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409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uma espécie</a:t>
            </a:r>
            <a:r>
              <a:rPr lang="pt-BR" baseline="0" dirty="0"/>
              <a:t> de “antes e depois” da Reforma Tributária Sorrateira.</a:t>
            </a:r>
          </a:p>
          <a:p>
            <a:r>
              <a:rPr lang="pt-BR" baseline="0" dirty="0"/>
              <a:t>A legislação, normalmente, é alterada no ano anterior.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897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pt-BR" baseline="0" dirty="0"/>
              <a:t> questão do tamanho da carga tributária tem relação com a realidade histórica e com as necessidades sociais. Que Estado queremos?</a:t>
            </a:r>
          </a:p>
          <a:p>
            <a:r>
              <a:rPr lang="pt-BR" baseline="0" dirty="0"/>
              <a:t>O Brasil tem um dívida social histórica. Será possível sair da condição periférica sem o fortalecimento do Estado?</a:t>
            </a:r>
          </a:p>
          <a:p>
            <a:r>
              <a:rPr lang="pt-BR" baseline="0" dirty="0"/>
              <a:t>A experiência histórica mostra que não.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86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</a:t>
            </a:r>
            <a:r>
              <a:rPr lang="pt-BR" baseline="0" dirty="0"/>
              <a:t> pensamento de </a:t>
            </a:r>
            <a:r>
              <a:rPr lang="pt-BR" baseline="0" dirty="0" err="1"/>
              <a:t>Kaldor</a:t>
            </a:r>
            <a:r>
              <a:rPr lang="pt-BR" baseline="0" dirty="0"/>
              <a:t> reflete a concepção </a:t>
            </a:r>
            <a:r>
              <a:rPr lang="pt-BR" baseline="0" dirty="0" err="1"/>
              <a:t>keneysiana</a:t>
            </a:r>
            <a:r>
              <a:rPr lang="pt-BR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O Estado tem papel determinante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à regulação e intervenção na economia, por meio de políticas que induzam ao investimento e gerem renda, buscando o pleno emprego e a redistribuição,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seja pelo aumento de seus gastos, por alterações no campo da tributação ou por uma combinação dessas medidas.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pt-BR" dirty="0"/>
              <a:t>Quem foi </a:t>
            </a:r>
            <a:r>
              <a:rPr lang="pt-BR" dirty="0" err="1"/>
              <a:t>Kaldor</a:t>
            </a:r>
            <a:r>
              <a:rPr lang="pt-BR" dirty="0"/>
              <a:t>: economista húngaro, da Universidade</a:t>
            </a:r>
            <a:r>
              <a:rPr lang="pt-BR" baseline="0" dirty="0"/>
              <a:t> Cambridge.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 conselheiro do Governo do 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artido Trabalhista (Reino Unido)"/>
              </a:rPr>
              <a:t>Partido Trabalhista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no Reino Unido. Trabalhou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 Gunnar </a:t>
            </a:r>
            <a:r>
              <a:rPr lang="pt-BR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Myrdall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Comissão Económica das Nações Unidas para a Europa.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085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</a:t>
            </a:r>
            <a:r>
              <a:rPr lang="pt-BR" baseline="0" dirty="0"/>
              <a:t> questão que importa é a distribuição da carga, não o seu volume.</a:t>
            </a:r>
            <a:endParaRPr lang="pt-BR" dirty="0"/>
          </a:p>
          <a:p>
            <a:r>
              <a:rPr lang="pt-BR" dirty="0"/>
              <a:t>Grande parte</a:t>
            </a:r>
            <a:r>
              <a:rPr lang="pt-BR" baseline="0" dirty="0"/>
              <a:t> da incidência se dá sobre a base consumo.</a:t>
            </a:r>
          </a:p>
          <a:p>
            <a:r>
              <a:rPr lang="pt-BR" baseline="0" dirty="0"/>
              <a:t>A tributação do patrimônio é muito baixa.</a:t>
            </a:r>
          </a:p>
          <a:p>
            <a:r>
              <a:rPr lang="pt-BR" baseline="0" dirty="0"/>
              <a:t>Em relação à tributação da renda, prevalece a do trabalho.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379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824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Considerado o conjunto dos contribuintes, o Imposto de Renda</a:t>
            </a:r>
            <a:r>
              <a:rPr lang="pt-BR" baseline="0" dirty="0"/>
              <a:t> é progressivo somente até a faixa de 20 a 40 SM.</a:t>
            </a:r>
          </a:p>
          <a:p>
            <a:pPr marL="171450" indent="-171450">
              <a:buFontTx/>
              <a:buChar char="-"/>
            </a:pPr>
            <a:r>
              <a:rPr lang="pt-BR" baseline="0" dirty="0"/>
              <a:t>A partir da faixa de 40 a 80 SM passa a ser regressivo.</a:t>
            </a:r>
          </a:p>
          <a:p>
            <a:pPr marL="171450" indent="-171450">
              <a:buFontTx/>
              <a:buChar char="-"/>
            </a:pPr>
            <a:r>
              <a:rPr lang="pt-BR" baseline="0" dirty="0"/>
              <a:t>Notem que a última faixa (acima de R$ 120 mil/mês) é a que tem a menor alíquota efetiva.</a:t>
            </a:r>
          </a:p>
          <a:p>
            <a:pPr marL="171450" indent="-171450">
              <a:buFontTx/>
              <a:buChar char="-"/>
            </a:pPr>
            <a:r>
              <a:rPr lang="pt-BR" baseline="0" dirty="0"/>
              <a:t>Por que ocorre esta situação? Slide seguinte...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354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Vejam: quem ganha de 3 a 5 SM, tem quase 80% dos seus rendimentos tributáveis.</a:t>
            </a:r>
          </a:p>
          <a:p>
            <a:r>
              <a:rPr lang="pt-BR" dirty="0"/>
              <a:t>- Mas,</a:t>
            </a:r>
            <a:r>
              <a:rPr lang="pt-BR" baseline="0" dirty="0"/>
              <a:t> quem recebe acima de 160 SM mensais recebe 2/3 dos seus rendimentos como isentos e 22% como de tributação exclusiva (aplicações financeiras, ganhos com imóveis, ações)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912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Foram selecionadas algumas ocupações.</a:t>
            </a:r>
          </a:p>
          <a:p>
            <a:r>
              <a:rPr lang="pt-BR" dirty="0"/>
              <a:t>- Notem que os proprietários de empresas são os que têm a menor alíquota efetiva.</a:t>
            </a:r>
          </a:p>
          <a:p>
            <a:r>
              <a:rPr lang="pt-BR" dirty="0"/>
              <a:t>- Este</a:t>
            </a:r>
            <a:r>
              <a:rPr lang="pt-BR" baseline="0" dirty="0"/>
              <a:t> é o motivo da </a:t>
            </a:r>
            <a:r>
              <a:rPr lang="pt-BR" baseline="0" dirty="0" err="1"/>
              <a:t>regressividade</a:t>
            </a:r>
            <a:r>
              <a:rPr lang="pt-BR" baseline="0" dirty="0"/>
              <a:t> do IR a partir de determinada faixa de renda.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129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Não constam oficialmente como renúncias fiscais.</a:t>
            </a:r>
          </a:p>
          <a:p>
            <a:r>
              <a:rPr lang="pt-BR" dirty="0"/>
              <a:t>- Calculado a valores do final de 2014.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256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síntese, são essas as alterações legais necessárias: </a:t>
            </a:r>
          </a:p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Revogação do art. 9 da Lei 9.249/95 (juros sobre capital próprio); </a:t>
            </a:r>
          </a:p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Alteração do art. 10 da Lei 9.249/95 (fim da isenção da tributação pelo IR dos lucros e dividendos distribuídos); </a:t>
            </a:r>
          </a:p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Revogação do art. 14 da Lei Complementar 123 (isenção dos lucros distribuídos por empresas do SIMPLES NACIONAL); </a:t>
            </a:r>
          </a:p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Alteração da Lei 11.312 para tributar pelo IR os lucros dos investidores estrangeiros; </a:t>
            </a:r>
          </a:p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 Alteração das leis que instituíram a tributação exclusiva para ganhos de capital e rendimentos de aplicações financeiras; </a:t>
            </a:r>
          </a:p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6) Alteração na Lei 11.432 (revisão da Tabela progressiva de incidência de IRPF)</a:t>
            </a:r>
          </a:p>
          <a:p>
            <a:pPr rt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Propõe-se a redefinição da tabela progressiva para as seguintes alíquotas: 5%, 10%, 15%, 20%, 25%, 30%, 35% e 40%, sendo que a menor alíquota passaria a incidir sobre rendas superiores a um valor equivalente ao salário mínimo calculado pelo DIEESE (R$ 3.299,66 em 2015) e as alíquotas marginais de 30%, 35% e 40% incidissem apenas sobre as rendas que ultrapassassem a renda média do 1%, a renda mínima do 0,1% e a renda média do 0,1% da população com maiores rendas, respectivamente. </a:t>
            </a:r>
          </a:p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(...)</a:t>
            </a:r>
          </a:p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valor da arrecadação do IRPF passaria de 2,7% para 5,3% do PIB, aproximando-se, portanto, da média da OCDE que é de 8,5% do PIB para este tributo. </a:t>
            </a:r>
          </a:p>
          <a:p>
            <a:pPr rt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dirty="0">
                <a:solidFill>
                  <a:schemeClr val="tx1"/>
                </a:solidFill>
              </a:rPr>
              <a:t>1. ISONOMIA NA TRIBUTAÇÃO DA RENDA</a:t>
            </a:r>
          </a:p>
          <a:p>
            <a:r>
              <a:rPr lang="pt-BR" sz="1200" dirty="0">
                <a:solidFill>
                  <a:schemeClr val="tx1"/>
                </a:solidFill>
              </a:rPr>
              <a:t>1.1.  Revogar a isenção de lucros aos sócios e acionistas e o JCP, inclusive remessas ao exterior</a:t>
            </a:r>
          </a:p>
          <a:p>
            <a:r>
              <a:rPr lang="pt-BR" sz="1200" dirty="0">
                <a:solidFill>
                  <a:schemeClr val="tx1"/>
                </a:solidFill>
              </a:rPr>
              <a:t>1.2. Corrigir e reestruturar a tabela progressiva do IRPF</a:t>
            </a:r>
          </a:p>
          <a:p>
            <a:r>
              <a:rPr lang="pt-BR" sz="1200" dirty="0">
                <a:solidFill>
                  <a:schemeClr val="tx1"/>
                </a:solidFill>
              </a:rPr>
              <a:t>1.3. Fiscalização efetiva dos ganhos de capital</a:t>
            </a:r>
          </a:p>
          <a:p>
            <a:endParaRPr lang="pt-BR" sz="1200" dirty="0">
              <a:solidFill>
                <a:schemeClr val="tx1"/>
              </a:solidFill>
            </a:endParaRPr>
          </a:p>
          <a:p>
            <a:r>
              <a:rPr lang="pt-BR" sz="1200" dirty="0">
                <a:solidFill>
                  <a:schemeClr val="tx1"/>
                </a:solidFill>
              </a:rPr>
              <a:t>2.  Tributar progressivamente o grande patrimônio, especialmente:</a:t>
            </a:r>
          </a:p>
          <a:p>
            <a:r>
              <a:rPr lang="pt-BR" sz="1200" dirty="0">
                <a:solidFill>
                  <a:schemeClr val="tx1"/>
                </a:solidFill>
              </a:rPr>
              <a:t>2.1. imóveis </a:t>
            </a:r>
          </a:p>
          <a:p>
            <a:r>
              <a:rPr lang="pt-BR" sz="1200" dirty="0">
                <a:solidFill>
                  <a:schemeClr val="tx1"/>
                </a:solidFill>
              </a:rPr>
              <a:t>2.2. riqueza financeira</a:t>
            </a:r>
          </a:p>
          <a:p>
            <a:pPr rt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dirty="0">
                <a:solidFill>
                  <a:schemeClr val="tx1"/>
                </a:solidFill>
              </a:rPr>
              <a:t>3. Tributação dos fluxos financeiros especulativos</a:t>
            </a:r>
          </a:p>
          <a:p>
            <a:endParaRPr lang="pt-BR" sz="1200" dirty="0">
              <a:solidFill>
                <a:schemeClr val="tx1"/>
              </a:solidFill>
            </a:endParaRPr>
          </a:p>
          <a:p>
            <a:r>
              <a:rPr lang="pt-BR" sz="1200" dirty="0">
                <a:solidFill>
                  <a:schemeClr val="tx1"/>
                </a:solidFill>
              </a:rPr>
              <a:t>4. Alívio à tributação sobre o consumo, sem enfraquecer  o financiamento da Seguridade Social</a:t>
            </a:r>
          </a:p>
          <a:p>
            <a:endParaRPr lang="pt-BR" sz="1200" dirty="0">
              <a:solidFill>
                <a:schemeClr val="tx1"/>
              </a:solidFill>
            </a:endParaRPr>
          </a:p>
          <a:p>
            <a:r>
              <a:rPr lang="pt-BR" sz="1200" dirty="0">
                <a:solidFill>
                  <a:schemeClr val="tx1"/>
                </a:solidFill>
              </a:rPr>
              <a:t>5. Reforço da fiscalização e cobrança</a:t>
            </a:r>
          </a:p>
          <a:p>
            <a:endParaRPr lang="pt-BR" sz="1200" dirty="0">
              <a:solidFill>
                <a:schemeClr val="tx1"/>
              </a:solidFill>
            </a:endParaRPr>
          </a:p>
          <a:p>
            <a:r>
              <a:rPr lang="pt-BR" sz="1200" dirty="0">
                <a:solidFill>
                  <a:schemeClr val="tx1"/>
                </a:solidFill>
              </a:rPr>
              <a:t>6. Reestabelecimento da punibilidade criminal</a:t>
            </a:r>
          </a:p>
          <a:p>
            <a:pPr rt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870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síntese, são essas as alterações legais necessárias: </a:t>
            </a:r>
          </a:p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Revogação do art. 9 da Lei 9.249/95 (juros sobre capital próprio); </a:t>
            </a:r>
          </a:p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Alteração do art. 10 da Lei 9.249/95 (fim da isenção da tributação pelo IR dos lucros e dividendos distribuídos); </a:t>
            </a:r>
          </a:p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Revogação do art. 14 da Lei Complementar 123 (isenção dos lucros distribuídos por empresas do SIMPLES NACIONAL); </a:t>
            </a:r>
          </a:p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Alteração da Lei 11.312 para tributar pelo IR os lucros dos investidores estrangeiros; </a:t>
            </a:r>
          </a:p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 Alteração das leis que instituíram a tributação exclusiva para ganhos de capital e rendimentos de aplicações financeiras; </a:t>
            </a:r>
          </a:p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6) Alteração na Lei 11.432 (revisão da Tabela progressiva de incidência de IRPF)</a:t>
            </a:r>
          </a:p>
          <a:p>
            <a:pPr rt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Propõe-se a redefinição da tabela progressiva para as seguintes alíquotas: 5%, 10%, 15%, 20%, 25%, 30%, 35% e 40%, sendo que a menor alíquota passaria a incidir sobre rendas superiores a um valor equivalente ao salário mínimo calculado pelo DIEESE (R$ 3.299,66 em 2015) e as alíquotas marginais de 30%, 35% e 40% incidissem apenas sobre as rendas que ultrapassassem a renda média do 1%, a renda mínima do 0,1% e a renda média do 0,1% da população com maiores rendas, respectivamente. </a:t>
            </a:r>
          </a:p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(...)</a:t>
            </a:r>
          </a:p>
          <a:p>
            <a:pPr rt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valor da arrecadação do IRPF passaria de 2,7% para 5,3% do PIB, aproximando-se, portanto, da média da OCDE que é de 8,5% do PIB para este tributo. </a:t>
            </a:r>
          </a:p>
          <a:p>
            <a:pPr rt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dirty="0">
                <a:solidFill>
                  <a:schemeClr val="tx1"/>
                </a:solidFill>
              </a:rPr>
              <a:t>1. ISONOMIA NA TRIBUTAÇÃO DA RENDA</a:t>
            </a:r>
          </a:p>
          <a:p>
            <a:r>
              <a:rPr lang="pt-BR" sz="1200" dirty="0">
                <a:solidFill>
                  <a:schemeClr val="tx1"/>
                </a:solidFill>
              </a:rPr>
              <a:t>1.1.  Revogar a isenção de lucros aos sócios e acionistas e o JCP, inclusive remessas ao exterior</a:t>
            </a:r>
          </a:p>
          <a:p>
            <a:r>
              <a:rPr lang="pt-BR" sz="1200" dirty="0">
                <a:solidFill>
                  <a:schemeClr val="tx1"/>
                </a:solidFill>
              </a:rPr>
              <a:t>1.2. Corrigir e reestruturar a tabela progressiva do IRPF</a:t>
            </a:r>
          </a:p>
          <a:p>
            <a:r>
              <a:rPr lang="pt-BR" sz="1200" dirty="0">
                <a:solidFill>
                  <a:schemeClr val="tx1"/>
                </a:solidFill>
              </a:rPr>
              <a:t>1.3. Fiscalização efetiva dos ganhos de capital</a:t>
            </a:r>
          </a:p>
          <a:p>
            <a:endParaRPr lang="pt-BR" sz="1200" dirty="0">
              <a:solidFill>
                <a:schemeClr val="tx1"/>
              </a:solidFill>
            </a:endParaRPr>
          </a:p>
          <a:p>
            <a:r>
              <a:rPr lang="pt-BR" sz="1200" dirty="0">
                <a:solidFill>
                  <a:schemeClr val="tx1"/>
                </a:solidFill>
              </a:rPr>
              <a:t>2.  Tributar progressivamente o grande patrimônio, especialmente:</a:t>
            </a:r>
          </a:p>
          <a:p>
            <a:r>
              <a:rPr lang="pt-BR" sz="1200" dirty="0">
                <a:solidFill>
                  <a:schemeClr val="tx1"/>
                </a:solidFill>
              </a:rPr>
              <a:t>2.1. imóveis </a:t>
            </a:r>
          </a:p>
          <a:p>
            <a:r>
              <a:rPr lang="pt-BR" sz="1200" dirty="0">
                <a:solidFill>
                  <a:schemeClr val="tx1"/>
                </a:solidFill>
              </a:rPr>
              <a:t>2.2. riqueza financeira</a:t>
            </a:r>
          </a:p>
          <a:p>
            <a:pPr rt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dirty="0">
                <a:solidFill>
                  <a:schemeClr val="tx1"/>
                </a:solidFill>
              </a:rPr>
              <a:t>3. Tributação dos fluxos financeiros especulativos</a:t>
            </a:r>
          </a:p>
          <a:p>
            <a:endParaRPr lang="pt-BR" sz="1200" dirty="0">
              <a:solidFill>
                <a:schemeClr val="tx1"/>
              </a:solidFill>
            </a:endParaRPr>
          </a:p>
          <a:p>
            <a:r>
              <a:rPr lang="pt-BR" sz="1200" dirty="0">
                <a:solidFill>
                  <a:schemeClr val="tx1"/>
                </a:solidFill>
              </a:rPr>
              <a:t>4. Alívio à tributação sobre o consumo, sem enfraquecer  o financiamento da Seguridade Social</a:t>
            </a:r>
          </a:p>
          <a:p>
            <a:endParaRPr lang="pt-BR" sz="1200" dirty="0">
              <a:solidFill>
                <a:schemeClr val="tx1"/>
              </a:solidFill>
            </a:endParaRPr>
          </a:p>
          <a:p>
            <a:r>
              <a:rPr lang="pt-BR" sz="1200" dirty="0">
                <a:solidFill>
                  <a:schemeClr val="tx1"/>
                </a:solidFill>
              </a:rPr>
              <a:t>5. Reforço da fiscalização e cobrança</a:t>
            </a:r>
          </a:p>
          <a:p>
            <a:endParaRPr lang="pt-BR" sz="1200" dirty="0">
              <a:solidFill>
                <a:schemeClr val="tx1"/>
              </a:solidFill>
            </a:endParaRPr>
          </a:p>
          <a:p>
            <a:r>
              <a:rPr lang="pt-BR" sz="1200" dirty="0">
                <a:solidFill>
                  <a:schemeClr val="tx1"/>
                </a:solidFill>
              </a:rPr>
              <a:t>6. Reestabelecimento da punibilidade criminal</a:t>
            </a:r>
          </a:p>
          <a:p>
            <a:pPr rt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13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</a:rPr>
              <a:t> </a:t>
            </a:r>
            <a:r>
              <a:rPr lang="pt-BR" sz="1200" b="1" dirty="0"/>
              <a:t>TRIBUTAÇÃO E PAPEL DO ESTADO</a:t>
            </a:r>
            <a:endParaRPr lang="pt-BR" sz="1200" dirty="0">
              <a:effectLst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Estado social somente pode viabilizar-se pelo estabelecimento de patamares muito mais elevados de tributação para suportar o crescimento da despesa governamental.</a:t>
            </a:r>
          </a:p>
          <a:p>
            <a:pPr marL="171450" indent="-171450">
              <a:buFontTx/>
              <a:buChar char="-"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Vejam: a Suécia aumento 10 vezes os gastos governamentais</a:t>
            </a:r>
          </a:p>
          <a:p>
            <a:pPr marL="171450" indent="-171450">
              <a:buFontTx/>
              <a:buChar char="-"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 tributários progressivos como sustentáculo do financiamento do Estado social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704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sz="1200" dirty="0"/>
              <a:t>Tributação direta ou indireta, pessoal ou real.</a:t>
            </a:r>
          </a:p>
          <a:p>
            <a:r>
              <a:rPr lang="pt-BR" sz="1200" dirty="0"/>
              <a:t>- “No fim das contas, trata-se de acabar com esse tipo de renda ou patrimônio, julgados pelo legislador como socialmente excessivos e estéreis para a economia, ou no mínimo tornar muito custoso mantê-lo em tal nível a fim de desencorajar fortemente a sua perpetuação.” (PIKETTY, 2014, p. 492).</a:t>
            </a:r>
          </a:p>
          <a:p>
            <a:r>
              <a:rPr lang="pt-BR" sz="1200" dirty="0">
                <a:solidFill>
                  <a:schemeClr val="tx1"/>
                </a:solidFill>
              </a:rPr>
              <a:t>- </a:t>
            </a:r>
            <a:r>
              <a:rPr lang="pt-BR" sz="1200" dirty="0"/>
              <a:t>“O imposto não é uma questão apenas técnica, mas eminentemente política e filosófica, e sem dúvida a mais importante de todas.” (PIKETTY, 2014, p. 480)</a:t>
            </a:r>
          </a:p>
          <a:p>
            <a:r>
              <a:rPr lang="pt-BR" sz="1200" dirty="0"/>
              <a:t>- “No cerne de cada transformação política importante, encontramos uma revolução fiscal” (PIKETTY, 2014, p. 480)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52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estes autores, os eixos explicativos para a reprodução da pobreza no Brasil guardam relação com os </a:t>
            </a:r>
            <a:r>
              <a:rPr lang="pt-BR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processos políticos intrínsecos à atuação do Estado</a:t>
            </a:r>
            <a:r>
              <a:rPr lang="pt-BR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abrigam a maior ou menor presença dos interesses das camadas sociais subalternas, quais sejam:</a:t>
            </a:r>
          </a:p>
          <a:p>
            <a:pPr lvl="0"/>
            <a:r>
              <a:rPr lang="pt-BR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pt-BR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encaminhamento da questão agrária </a:t>
            </a:r>
            <a:r>
              <a:rPr lang="pt-BR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 as influências herdadas do escravismo colonial, em que </a:t>
            </a:r>
            <a:r>
              <a:rPr lang="pt-BR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prevaleceram formas de dominação arcaicas combinadas com a manutenção da estrutura fundiária baseada na grande propriedade e as penosas condições de vida no campo que induziram ao </a:t>
            </a:r>
            <a:r>
              <a:rPr lang="pt-BR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processo acelerado de urbanização;</a:t>
            </a:r>
          </a:p>
          <a:p>
            <a:pPr lvl="0"/>
            <a:r>
              <a:rPr lang="pt-BR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pt-BR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especificidades do mercado de trabalho urbano</a:t>
            </a:r>
            <a:r>
              <a:rPr lang="pt-BR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extremamente desfavorável aos trabalhadores, cuja conformação deve-se, em grande medida, à forma de encaminhamento da questão anterior e o resultado mais visível é o acúmulo de grandes massas de população excedente nas grandes cidades, e, de outra parte, à fragilidade do movimento sindical e às políticas salariais do governo, particularmente após 1964;</a:t>
            </a:r>
          </a:p>
          <a:p>
            <a:pPr lvl="0"/>
            <a:r>
              <a:rPr lang="pt-BR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o </a:t>
            </a:r>
            <a:r>
              <a:rPr lang="pt-BR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modo como o Estado brasileiro encarou as políticas sociais</a:t>
            </a:r>
            <a:r>
              <a:rPr lang="pt-BR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 instituir mecanismos de redistribuição de renda como a alta tributação aliada a programas sociais</a:t>
            </a:r>
            <a:r>
              <a:rPr lang="pt-BR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agindo “de forma limitada e não compensatória”,  “a face de bem-estar do Estado brasileiro é distorcida e ineficaz” (OLIVEIRA e HENRIQUE, 2010, p. 10);  </a:t>
            </a:r>
          </a:p>
          <a:p>
            <a:pPr lvl="0"/>
            <a:endParaRPr lang="pt-BR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acrescentam, os autores, que a definição e implementação das políticas relacionadas aos gastos sociais estatais foram condicionadas pelos interesses privados.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728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sistema fiscal compreende duas frentes: a política de captação de recursos, em que a tributação tem grande importância, e a política de aplicação de recursos, que podem ou não ter finalidades sociais.</a:t>
            </a:r>
          </a:p>
          <a:p>
            <a:pPr marL="171450" indent="-171450">
              <a:buFontTx/>
              <a:buChar char="-"/>
            </a:pP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Oxfam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 internacional de organizações que combatem a pobreza.</a:t>
            </a:r>
          </a:p>
          <a:p>
            <a:pPr marL="171450" indent="-171450">
              <a:buFontTx/>
              <a:buChar char="-"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estudo da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Oxfam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verifica a situação antes e após a incidência dos tributos e a efetivação dos gastos públicos pelas transferências governamentais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388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pt-BR" sz="1200" dirty="0"/>
              <a:t>Tomei, como fio condutor, o Imposto de Renda da Pessoa Física.</a:t>
            </a:r>
          </a:p>
          <a:p>
            <a:pPr marL="342900" indent="-342900">
              <a:buFontTx/>
              <a:buChar char="-"/>
            </a:pPr>
            <a:r>
              <a:rPr lang="pt-BR" sz="1200" dirty="0"/>
              <a:t>Até 1930, havia limitada intervenção do Estado na atividade econômica: 50% da arrecadação provinha de tributos sobre o comércio exterior – portanto, tributação</a:t>
            </a:r>
            <a:r>
              <a:rPr lang="pt-BR" sz="1200" baseline="0" dirty="0"/>
              <a:t> indireta.</a:t>
            </a:r>
            <a:endParaRPr lang="pt-BR" sz="1200" dirty="0"/>
          </a:p>
          <a:p>
            <a:pPr marL="342900" indent="-342900">
              <a:buFontTx/>
              <a:buChar char="-"/>
            </a:pPr>
            <a:r>
              <a:rPr lang="pt-BR" sz="1200" dirty="0"/>
              <a:t>Lento processo de fortalecimento do IRPF a partir de 1940</a:t>
            </a:r>
          </a:p>
          <a:p>
            <a:pPr marL="342900" indent="-342900">
              <a:buFontTx/>
              <a:buChar char="-"/>
            </a:pPr>
            <a:r>
              <a:rPr lang="pt-BR" sz="1200" dirty="0"/>
              <a:t>Maior alíquota do IRPF: 65% (de 1963 a 1965)</a:t>
            </a:r>
          </a:p>
          <a:p>
            <a:pPr marL="342900" indent="-342900">
              <a:buFontTx/>
              <a:buChar char="-"/>
            </a:pPr>
            <a:r>
              <a:rPr lang="pt-BR" sz="1200" dirty="0"/>
              <a:t>Reforma tributária da década de 60: avanços técnicos ao sistema, mas pecava em relação à equidade </a:t>
            </a:r>
          </a:p>
          <a:p>
            <a:pPr marL="342900" indent="-342900">
              <a:buFontTx/>
              <a:buChar char="-"/>
            </a:pPr>
            <a:r>
              <a:rPr lang="pt-BR" sz="1200" dirty="0"/>
              <a:t>CF/88: aponta na direção do Estado Social e de um sistema tributário progressivo</a:t>
            </a:r>
          </a:p>
          <a:p>
            <a:pPr marL="342900" indent="-342900">
              <a:buFontTx/>
              <a:buChar char="-"/>
            </a:pPr>
            <a:r>
              <a:rPr lang="pt-BR" sz="1200" dirty="0"/>
              <a:t>Contramarchas à Constituição Cidadã</a:t>
            </a:r>
          </a:p>
          <a:p>
            <a:pPr marL="342900" indent="-342900">
              <a:buFontTx/>
              <a:buChar char="-"/>
            </a:pPr>
            <a:r>
              <a:rPr lang="pt-BR" sz="1200" dirty="0"/>
              <a:t>Traços históricos: concentração em impostos indiretos e herança patrimonialista das classes proprietárias.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599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Diminuição da tributação sobre os ricos.</a:t>
            </a:r>
          </a:p>
          <a:p>
            <a:r>
              <a:rPr lang="pt-BR" dirty="0"/>
              <a:t>- M</a:t>
            </a:r>
            <a:r>
              <a:rPr lang="pt-BR" baseline="0" dirty="0"/>
              <a:t>ais pessoas devem pagar, e não pessoas devem pagar mais. Pessoas, do andar de baixo, por tributação maior dos salários ou do consumo.</a:t>
            </a:r>
          </a:p>
          <a:p>
            <a:r>
              <a:rPr lang="pt-BR" baseline="0" dirty="0"/>
              <a:t>- Arrecadar para priorizar o pagamento dos encargos dos encargos da dívida pública.</a:t>
            </a:r>
          </a:p>
          <a:p>
            <a:r>
              <a:rPr lang="pt-BR" baseline="0" dirty="0"/>
              <a:t>- Adequação aos mercados globalizados: rebaixamento de tarifas</a:t>
            </a:r>
          </a:p>
          <a:p>
            <a:r>
              <a:rPr lang="pt-BR" baseline="0" dirty="0"/>
              <a:t>- Redução/eliminação da tributação sobre as aplicações financeiras, especialmente a de estrangeiros.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078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sz="1200" dirty="0"/>
              <a:t>Lógica do Plano  Real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2BDA-9257-4564-A1E1-52A171325DC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68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69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4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174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48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42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32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05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656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890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87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0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98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5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02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38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8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96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0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4" r:id="rId1"/>
    <p:sldLayoutId id="2147484975" r:id="rId2"/>
    <p:sldLayoutId id="2147484976" r:id="rId3"/>
    <p:sldLayoutId id="2147484977" r:id="rId4"/>
    <p:sldLayoutId id="2147484978" r:id="rId5"/>
    <p:sldLayoutId id="2147484979" r:id="rId6"/>
    <p:sldLayoutId id="2147484980" r:id="rId7"/>
    <p:sldLayoutId id="2147484981" r:id="rId8"/>
    <p:sldLayoutId id="2147484982" r:id="rId9"/>
    <p:sldLayoutId id="2147484983" r:id="rId10"/>
    <p:sldLayoutId id="2147484984" r:id="rId11"/>
    <p:sldLayoutId id="2147484985" r:id="rId12"/>
    <p:sldLayoutId id="2147484986" r:id="rId13"/>
    <p:sldLayoutId id="2147484987" r:id="rId14"/>
    <p:sldLayoutId id="2147484988" r:id="rId15"/>
    <p:sldLayoutId id="2147484989" r:id="rId16"/>
    <p:sldLayoutId id="2147484990" r:id="rId17"/>
    <p:sldLayoutId id="214748499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pgilholck@terra.com.br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551936"/>
            <a:ext cx="10979703" cy="2751438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/>
              <a:t>REFORMA TRIBUTÁRIA E EVASÃO DE DIVISAS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684212" y="3303374"/>
            <a:ext cx="10639462" cy="1100675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ENCONTRO ISP PELA JUSTIÇA FISCAL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684212" y="5401994"/>
            <a:ext cx="10639463" cy="886772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Paulo Gil </a:t>
            </a:r>
            <a:r>
              <a:rPr lang="pt-BR" sz="2400" b="1" dirty="0" err="1">
                <a:solidFill>
                  <a:schemeClr val="tx1"/>
                </a:solidFill>
              </a:rPr>
              <a:t>Hölck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Introíni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8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59532"/>
            <a:ext cx="9825135" cy="727788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/>
              <a:t>Juros, amortizações e receita fiscal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5844" y="1614196"/>
            <a:ext cx="10377615" cy="4514755"/>
          </a:xfrm>
        </p:spPr>
        <p:txBody>
          <a:bodyPr>
            <a:normAutofit/>
          </a:bodyPr>
          <a:lstStyle/>
          <a:p>
            <a:endParaRPr lang="pt-BR" sz="2400" dirty="0"/>
          </a:p>
          <a:p>
            <a:endParaRPr lang="pt-BR" sz="2400" dirty="0"/>
          </a:p>
        </p:txBody>
      </p:sp>
      <p:graphicFrame>
        <p:nvGraphicFramePr>
          <p:cNvPr id="7" name="Gráfic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492663"/>
              </p:ext>
            </p:extLst>
          </p:nvPr>
        </p:nvGraphicFramePr>
        <p:xfrm>
          <a:off x="957459" y="1187320"/>
          <a:ext cx="10439400" cy="469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1137116" y="5885166"/>
            <a:ext cx="975507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200" b="1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Fonte: STN-MF, Bacen, SRF.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200" b="1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Elaboração:  assessoria econômica do Unafisco Sindical.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240" y="746760"/>
            <a:ext cx="11399520" cy="100584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Carga Tributária Bruta e Líquida menos Juros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1295401" y="1249679"/>
            <a:ext cx="9609668" cy="382079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295400" y="5425439"/>
            <a:ext cx="9609670" cy="450427"/>
          </a:xfrm>
        </p:spPr>
        <p:txBody>
          <a:bodyPr/>
          <a:lstStyle/>
          <a:p>
            <a:r>
              <a:rPr lang="pt-BR" dirty="0"/>
              <a:t>Fonte: IPEA</a:t>
            </a:r>
          </a:p>
        </p:txBody>
      </p:sp>
      <p:pic>
        <p:nvPicPr>
          <p:cNvPr id="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399" y="1402080"/>
            <a:ext cx="9609670" cy="36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5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1" y="477395"/>
            <a:ext cx="10186040" cy="559866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433" y="0"/>
            <a:ext cx="10328817" cy="607606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9627" y="6136848"/>
            <a:ext cx="10910756" cy="404305"/>
          </a:xfrm>
        </p:spPr>
        <p:txBody>
          <a:bodyPr>
            <a:normAutofit fontScale="25000" lnSpcReduction="20000"/>
          </a:bodyPr>
          <a:lstStyle/>
          <a:p>
            <a:r>
              <a:rPr lang="pt-BR" sz="6400" dirty="0">
                <a:solidFill>
                  <a:schemeClr val="tx1"/>
                </a:solidFill>
              </a:rPr>
              <a:t>EXTRAÍDO DE “ </a:t>
            </a:r>
            <a:r>
              <a:rPr lang="pt-BR" sz="6400" b="1" dirty="0">
                <a:solidFill>
                  <a:schemeClr val="tx1"/>
                </a:solidFill>
              </a:rPr>
              <a:t>VINTE ANOS DE ECONOMIA BRASILEIRA: 1995 / 2014”  </a:t>
            </a:r>
            <a:r>
              <a:rPr lang="pt-BR" sz="6400" dirty="0">
                <a:solidFill>
                  <a:schemeClr val="tx1"/>
                </a:solidFill>
              </a:rPr>
              <a:t>(GOMES; CRUZ)</a:t>
            </a:r>
          </a:p>
          <a:p>
            <a:r>
              <a:rPr lang="pt-BR" dirty="0"/>
              <a:t> GOMES;</a:t>
            </a:r>
          </a:p>
        </p:txBody>
      </p:sp>
    </p:spTree>
    <p:extLst>
      <p:ext uri="{BB962C8B-B14F-4D97-AF65-F5344CB8AC3E}">
        <p14:creationId xmlns:p14="http://schemas.microsoft.com/office/powerpoint/2010/main" val="2280842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1" y="477395"/>
            <a:ext cx="10186040" cy="559866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433" y="0"/>
            <a:ext cx="10328817" cy="607606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9627" y="6136848"/>
            <a:ext cx="10910756" cy="404305"/>
          </a:xfrm>
        </p:spPr>
        <p:txBody>
          <a:bodyPr>
            <a:normAutofit fontScale="25000" lnSpcReduction="20000"/>
          </a:bodyPr>
          <a:lstStyle/>
          <a:p>
            <a:r>
              <a:rPr lang="pt-BR" sz="6400" dirty="0">
                <a:solidFill>
                  <a:schemeClr val="tx1"/>
                </a:solidFill>
              </a:rPr>
              <a:t>EXTRAÍDO DE “ </a:t>
            </a:r>
            <a:r>
              <a:rPr lang="pt-BR" sz="6400" b="1" dirty="0">
                <a:solidFill>
                  <a:schemeClr val="tx1"/>
                </a:solidFill>
              </a:rPr>
              <a:t>VINTE ANOS DE ECONOMIA BRASILEIRA: 1995 / 2014”  </a:t>
            </a:r>
            <a:r>
              <a:rPr lang="pt-BR" sz="6400" dirty="0">
                <a:solidFill>
                  <a:schemeClr val="tx1"/>
                </a:solidFill>
              </a:rPr>
              <a:t>(GOMES; CRUZ)</a:t>
            </a:r>
          </a:p>
          <a:p>
            <a:r>
              <a:rPr lang="pt-BR" dirty="0"/>
              <a:t> GOMES;</a:t>
            </a:r>
          </a:p>
        </p:txBody>
      </p:sp>
    </p:spTree>
    <p:extLst>
      <p:ext uri="{BB962C8B-B14F-4D97-AF65-F5344CB8AC3E}">
        <p14:creationId xmlns:p14="http://schemas.microsoft.com/office/powerpoint/2010/main" val="3563696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499" y="202715"/>
            <a:ext cx="11500701" cy="1507067"/>
          </a:xfrm>
        </p:spPr>
        <p:txBody>
          <a:bodyPr>
            <a:normAutofit/>
          </a:bodyPr>
          <a:lstStyle/>
          <a:p>
            <a:pPr algn="ctr"/>
            <a:r>
              <a:rPr lang="pt-BR" sz="3200" b="1" u="sng" dirty="0"/>
              <a:t>A AMPLIAÇÃO DA BASE TRIBUTÁRIA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159398"/>
              </p:ext>
            </p:extLst>
          </p:nvPr>
        </p:nvGraphicFramePr>
        <p:xfrm>
          <a:off x="2530702" y="1327876"/>
          <a:ext cx="6902858" cy="4920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Planilha" r:id="rId4" imgW="9249073" imgH="5753405" progId="Excel.Sheet.8">
                  <p:embed/>
                </p:oleObj>
              </mc:Choice>
              <mc:Fallback>
                <p:oleObj name="Planilha" r:id="rId4" imgW="9249073" imgH="57534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702" y="1327876"/>
                        <a:ext cx="6902858" cy="4920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429589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9045" y="373224"/>
            <a:ext cx="9825135" cy="727788"/>
          </a:xfrm>
        </p:spPr>
        <p:txBody>
          <a:bodyPr>
            <a:noAutofit/>
          </a:bodyPr>
          <a:lstStyle/>
          <a:p>
            <a:pPr algn="ctr"/>
            <a:r>
              <a:rPr lang="pt-BR" sz="3600" b="1" u="sng" dirty="0">
                <a:solidFill>
                  <a:schemeClr val="tx1"/>
                </a:solidFill>
              </a:rPr>
              <a:t>DESONERAÇÃO DAS RENDAS DO CAPITAL</a:t>
            </a:r>
            <a:endParaRPr lang="pt-BR" sz="36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176" y="1567542"/>
            <a:ext cx="11159412" cy="4854039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pt-BR" altLang="pt-B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LEI Nº 9.249, DE 26 DE DEZEMBRO DE 1995</a:t>
            </a:r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pt-BR" sz="3200" dirty="0"/>
              <a:t>Art. 9º - dedução de juros de capital próprio</a:t>
            </a:r>
          </a:p>
          <a:p>
            <a:pPr algn="just"/>
            <a:r>
              <a:rPr lang="pt-BR" sz="3200" dirty="0"/>
              <a:t>- Art. 10 – isenção dos lucros ou dividendos distribuídos aos sócios e acionistas, sejam eles:</a:t>
            </a:r>
          </a:p>
          <a:p>
            <a:pPr marL="800100" lvl="1" indent="-342900" algn="just"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pessoas físicas ou jurídicas;</a:t>
            </a:r>
          </a:p>
          <a:p>
            <a:pPr marL="800100" lvl="1" indent="-342900" algn="just"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domiciliadas no País ou no exterior.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37499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123852"/>
              </p:ext>
            </p:extLst>
          </p:nvPr>
        </p:nvGraphicFramePr>
        <p:xfrm>
          <a:off x="466531" y="434490"/>
          <a:ext cx="11327363" cy="605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Planilha" r:id="rId4" imgW="9201607" imgH="5724754" progId="Excel.Sheet.8">
                  <p:embed/>
                </p:oleObj>
              </mc:Choice>
              <mc:Fallback>
                <p:oleObj name="Planilha" r:id="rId4" imgW="9201607" imgH="57247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31" y="434490"/>
                        <a:ext cx="11327363" cy="605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60337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7788" y="634481"/>
            <a:ext cx="10776857" cy="727788"/>
          </a:xfrm>
        </p:spPr>
        <p:txBody>
          <a:bodyPr>
            <a:noAutofit/>
          </a:bodyPr>
          <a:lstStyle/>
          <a:p>
            <a:pPr algn="ctr"/>
            <a:br>
              <a:rPr lang="pt-BR" sz="3600" dirty="0"/>
            </a:br>
            <a:r>
              <a:rPr lang="pt-BR" b="1" dirty="0"/>
              <a:t>SÍNTESE DA REFORMA TRIBUTÁRIA “SORRATEIRA”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5844" y="1614196"/>
            <a:ext cx="10377615" cy="4514755"/>
          </a:xfrm>
        </p:spPr>
        <p:txBody>
          <a:bodyPr>
            <a:normAutofit/>
          </a:bodyPr>
          <a:lstStyle/>
          <a:p>
            <a:r>
              <a:rPr lang="pt-BR" sz="3000" u="sng" dirty="0"/>
              <a:t>Movimentos combinados, mas em sentidos  opostos</a:t>
            </a:r>
            <a:r>
              <a:rPr lang="pt-BR" sz="3000" dirty="0"/>
              <a:t>:</a:t>
            </a:r>
          </a:p>
          <a:p>
            <a:r>
              <a:rPr lang="pt-BR" sz="3000" dirty="0"/>
              <a:t>- </a:t>
            </a:r>
            <a:r>
              <a:rPr lang="pt-BR" sz="3000" b="1" dirty="0"/>
              <a:t>Congelamento da tabela</a:t>
            </a:r>
            <a:r>
              <a:rPr lang="pt-BR" sz="3000" dirty="0"/>
              <a:t> de incidência do IRPF</a:t>
            </a:r>
          </a:p>
          <a:p>
            <a:r>
              <a:rPr lang="pt-BR" sz="3000" dirty="0"/>
              <a:t>(n° de declarantes passa de 6,6 milhões (1995) para 16,8 milhões (2002)</a:t>
            </a:r>
          </a:p>
          <a:p>
            <a:pPr marL="342900" indent="-342900">
              <a:buFontTx/>
              <a:buChar char="-"/>
            </a:pPr>
            <a:r>
              <a:rPr lang="pt-BR" sz="3000" dirty="0"/>
              <a:t>Aumento da tributação que incide sobre o </a:t>
            </a:r>
            <a:r>
              <a:rPr lang="pt-BR" sz="3000" b="1" dirty="0"/>
              <a:t>consumo</a:t>
            </a:r>
            <a:r>
              <a:rPr lang="pt-BR" sz="3000" dirty="0"/>
              <a:t> (COFINS, CPMF)</a:t>
            </a:r>
          </a:p>
          <a:p>
            <a:pPr marL="342900" indent="-342900">
              <a:buFontTx/>
              <a:buChar char="-"/>
            </a:pPr>
            <a:r>
              <a:rPr lang="pt-BR" sz="3000" dirty="0"/>
              <a:t>Isenção de </a:t>
            </a:r>
            <a:r>
              <a:rPr lang="pt-BR" sz="3000" b="1" dirty="0"/>
              <a:t>lucros e dividendos </a:t>
            </a:r>
            <a:r>
              <a:rPr lang="pt-BR" sz="3000" dirty="0"/>
              <a:t>distribuídos e dedução de “juros sobre capital próprio”</a:t>
            </a:r>
          </a:p>
          <a:p>
            <a:pPr marL="342900" indent="-342900">
              <a:buFontTx/>
              <a:buChar char="-"/>
            </a:pPr>
            <a:endParaRPr lang="pt-BR" sz="30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68526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6408" y="541176"/>
            <a:ext cx="10328988" cy="867900"/>
          </a:xfrm>
        </p:spPr>
        <p:txBody>
          <a:bodyPr>
            <a:noAutofit/>
          </a:bodyPr>
          <a:lstStyle/>
          <a:p>
            <a:r>
              <a:rPr lang="pt-BR" sz="2800" b="1" dirty="0"/>
              <a:t>Brasil - evolução da carga tributária na renda familiar segundo faixas de renda e variação entre 1995/06 e 2002/03 (em %)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74362" y="1573967"/>
            <a:ext cx="10530250" cy="5126636"/>
          </a:xfrm>
        </p:spPr>
        <p:txBody>
          <a:bodyPr>
            <a:normAutofit fontScale="92500" lnSpcReduction="2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Fonte: IBGE – POF, 1995/96 e 2002/03 (elaboração IPEA)</a:t>
            </a:r>
          </a:p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1497013"/>
            <a:ext cx="11603038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3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760" y="5782491"/>
            <a:ext cx="10488885" cy="1069702"/>
          </a:xfrm>
        </p:spPr>
        <p:txBody>
          <a:bodyPr>
            <a:normAutofit/>
          </a:bodyPr>
          <a:lstStyle/>
          <a:p>
            <a:r>
              <a:rPr lang="pt-BR" sz="1100" dirty="0"/>
              <a:t>Fonte: RECEITA Federal – carga tributária do brasil em 2013 – Elaborado com base em dados da OCDE* (*exceto Brasil). (1) Média dos países membros da OCDE listados nesta tabela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8" y="488800"/>
            <a:ext cx="10991148" cy="546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2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844" y="639522"/>
            <a:ext cx="10443517" cy="505537"/>
          </a:xfrm>
        </p:spPr>
        <p:txBody>
          <a:bodyPr>
            <a:noAutofit/>
          </a:bodyPr>
          <a:lstStyle/>
          <a:p>
            <a:pPr algn="ctr"/>
            <a:r>
              <a:rPr lang="pt-BR" b="1" dirty="0"/>
              <a:t>TRIBUTAÇÃO: UMA QUESTÃO POLÍTICA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5844" y="1679511"/>
            <a:ext cx="10377615" cy="4449440"/>
          </a:xfrm>
        </p:spPr>
        <p:txBody>
          <a:bodyPr>
            <a:normAutofit fontScale="92500" lnSpcReduction="10000"/>
          </a:bodyPr>
          <a:lstStyle/>
          <a:p>
            <a:endParaRPr lang="pt-BR" sz="2400" dirty="0"/>
          </a:p>
          <a:p>
            <a:pPr algn="just"/>
            <a:r>
              <a:rPr lang="pt-BR" sz="3600" dirty="0"/>
              <a:t>“...o grau em que um sistema [de tributação] produz igualdade econômica, em comparação com o grau de igualdade econômica que prevaleceria sem ele, é uma questão que trata do sentido de justiça social dentro dessa comunidade. Depende da questão, puramente política, de quanta desigualdade quer tolerar a sociedade.”</a:t>
            </a:r>
            <a:r>
              <a:rPr lang="pt-BR" sz="3600" i="1" dirty="0"/>
              <a:t> </a:t>
            </a:r>
            <a:r>
              <a:rPr lang="pt-BR" sz="3200" dirty="0"/>
              <a:t>(NICHOLAS KALDOR)</a:t>
            </a:r>
          </a:p>
          <a:p>
            <a:pPr algn="just"/>
            <a:br>
              <a:rPr lang="pt-BR" sz="3600" dirty="0"/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302628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182" y="235528"/>
            <a:ext cx="11540836" cy="1260764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A QUESTÃO CENTRAL: QUEM PAGA A CONTA?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336832951"/>
              </p:ext>
            </p:extLst>
          </p:nvPr>
        </p:nvGraphicFramePr>
        <p:xfrm>
          <a:off x="1184988" y="1334279"/>
          <a:ext cx="9607703" cy="454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F6F272B-4D41-4E72-B69A-15DE27D4F6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585952"/>
              </p:ext>
            </p:extLst>
          </p:nvPr>
        </p:nvGraphicFramePr>
        <p:xfrm>
          <a:off x="2120629" y="1334279"/>
          <a:ext cx="7393021" cy="471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5097150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15601" y="1"/>
            <a:ext cx="11360799" cy="857231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algn="l">
              <a:buClr>
                <a:schemeClr val="dk1"/>
              </a:buClr>
              <a:buSzPct val="25000"/>
            </a:pP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Tributário brasileiro: Impostos sobre o patrimônio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58567" y="530265"/>
            <a:ext cx="11360800" cy="64812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- </a:t>
            </a:r>
            <a:r>
              <a:rPr lang="pt-BR" sz="18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Reduzido papel do imposto sobre a riqueza e a propriedade;</a:t>
            </a:r>
          </a:p>
          <a:p>
            <a:pPr algn="just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None/>
            </a:pPr>
            <a:r>
              <a:rPr lang="pt-BR" sz="1867" dirty="0">
                <a:solidFill>
                  <a:schemeClr val="dk1"/>
                </a:solidFill>
              </a:rPr>
              <a:t>- O</a:t>
            </a:r>
            <a:r>
              <a:rPr lang="pt-BR" sz="18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imposto sobre o patrimônio recebe um tratamento pouco prioritário no Brasil, pois ele representa em receitas pouco mais de 1% do PIB;</a:t>
            </a:r>
          </a:p>
          <a:p>
            <a:pPr algn="just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FontTx/>
              <a:buChar char="-"/>
            </a:pPr>
            <a:r>
              <a:rPr lang="pt-BR" sz="18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Atenção para o caso do Imposto sobre Propriedade Rural (ITR): imposto direto com cobrança regressiva;</a:t>
            </a:r>
            <a:endParaRPr lang="pt-BR" sz="1867" dirty="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</a:pPr>
            <a:r>
              <a:rPr lang="pt-BR" sz="18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Tabela 2 - Brasil: impostos sobre a propriedade em geral, em % da Receita e do PIB Ano: 2013</a:t>
            </a:r>
          </a:p>
          <a:p>
            <a:pPr marL="0" indent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sz="18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ct val="25000"/>
              <a:buNone/>
            </a:pPr>
            <a:endParaRPr sz="18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ct val="25000"/>
              <a:buNone/>
            </a:pPr>
            <a:endParaRPr sz="18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ct val="25000"/>
              <a:buNone/>
            </a:pP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Ministério da Fazenda. Secretária da Receita Federal CETAD – Centro de Estudos Tributários e Aduaneiros, 2014.</a:t>
            </a:r>
          </a:p>
          <a:p>
            <a:pPr marL="0" indent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ct val="25000"/>
              <a:buNone/>
            </a:pPr>
            <a:r>
              <a:rPr lang="pt-BR" sz="1867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973" y="3429000"/>
            <a:ext cx="6477200" cy="21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716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/>
          </p:nvPr>
        </p:nvGraphicFramePr>
        <p:xfrm>
          <a:off x="1394085" y="0"/>
          <a:ext cx="888916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278209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430919184"/>
              </p:ext>
            </p:extLst>
          </p:nvPr>
        </p:nvGraphicFramePr>
        <p:xfrm>
          <a:off x="1712068" y="642026"/>
          <a:ext cx="8093413" cy="552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2132769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509667" y="494674"/>
          <a:ext cx="11137688" cy="5876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7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0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Faixa de Rendimento Total  (em salários mínimos)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Rendimentos (em R$ milhões)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Alíquotas Efetivas Médias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0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Tributáveis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Sujeitos à Tributação Exclusiva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Isentos e Não Tributáveis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Rendimentos Tributáveis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Rendimentos Tributáveis, Isentos e Não Tributáveis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Rendimentos Totais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½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205,41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37,11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74,60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1,76%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1/2 a 1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3.658,40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73,39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233,60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0,28%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1 a 2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11.796,58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489,03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1.802,53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0,52%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2 a 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55.670,56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1.718,00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4.570,77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0,42%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3 a 5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235.060,25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15.140,71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24.223,62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0,59%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0,53%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1,33%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5 a 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181.750,36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15.405,34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28.390,88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2,07%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2,95%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7 a 10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191.033,22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17.617,05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37.252,20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5,03%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10 a 15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198.745,78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20.275,14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51.851,40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9,45%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8,06%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15 a 20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122.398,71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14.179,14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41.075,78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13,16%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9,85%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10,26%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20 a 30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147.062,59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19.372,41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62.696,25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15,80%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11,07%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11,41%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30 a 40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88.967,54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13.151,67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47.705,52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17,70%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11,53%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11,83%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40 a 60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86.053,69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16.158,56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64.929,25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18,84%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10,74%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11,15%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60 a 80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35.033,82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9.318,98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41.211,70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19,71%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9,71%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80 a 160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38.735,03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16.054,57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78.039,57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20,66%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6,85%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7,84%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160 a 240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10.930,87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7.221,51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36.702,27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21,34%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6,23%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240 a 320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5.417,15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4.523,18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22.467,60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21,37%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4,15%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5,67%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320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24.987,90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54.719,00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193.943,21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20,52%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2,34%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4,87%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6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Total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1.437.507,86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225.454,79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737.170,74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8,98%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5,93%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6,79%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6005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Fonte: Receita Federal. Elaboração própria.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22" marR="5972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509666" y="0"/>
            <a:ext cx="1113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Alíquotas efetivas médias por faixa de rendimentos (ano-calendário 2014)</a:t>
            </a:r>
          </a:p>
        </p:txBody>
      </p:sp>
    </p:spTree>
    <p:extLst>
      <p:ext uri="{BB962C8B-B14F-4D97-AF65-F5344CB8AC3E}">
        <p14:creationId xmlns:p14="http://schemas.microsoft.com/office/powerpoint/2010/main" val="1779878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409076" y="707877"/>
          <a:ext cx="9158989" cy="5647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8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1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8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Faixa de Rendimento Total         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Tributáveis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244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Sujeitos à Tributação Exclusiva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244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Isentos e Não Tributáveis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244" marR="6421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(em salários mínimos)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1/2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64,8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23,5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1/2 a 1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92,3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1 a 2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83,7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2 a 3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89,9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3 a 5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85,7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5 a 7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80,6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7 a 10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77,7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10 a 15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73,4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19,1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15 a 20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68,9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20 a 30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64,2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27,4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30 a 40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59,4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31,8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40 a 60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38,8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60 a 80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40,9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48,2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2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80 a 160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58,8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2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160 a 240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19,9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66,9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2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240 a 320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69,3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2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 320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70,9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2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Total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59,9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30,7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217" marR="64217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292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Fonte: Receita Federal. Elaboração própria.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</a:endParaRPr>
                    </a:p>
                  </a:txBody>
                  <a:tcPr marL="64217" marR="6421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49508" y="0"/>
            <a:ext cx="1067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Proporção da renda tributada, isenta e não tributada e tributada exclusivamente na fonte segundo a faixa de rendimento (ano-calendário 2014)</a:t>
            </a:r>
          </a:p>
        </p:txBody>
      </p:sp>
    </p:spTree>
    <p:extLst>
      <p:ext uri="{BB962C8B-B14F-4D97-AF65-F5344CB8AC3E}">
        <p14:creationId xmlns:p14="http://schemas.microsoft.com/office/powerpoint/2010/main" val="650112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584616" y="149894"/>
          <a:ext cx="10972800" cy="6535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50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Natureza da Ocupação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Quantidade de Declarantes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Alíquota Efetiva    (%)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Microempreendedor Individual - MEI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303.729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Bolsista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46.728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Proprietário de empr. ou firma indiv. ou empregador-titular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4.652.519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Profissional liberal ou autônomo sem vínculo de emprego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2.820.720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Militar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664.785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Servidor público de autarquia ou fundação municipal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486.398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 ou servidor público da administração direta municipal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1.318.566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Empregado de empresa setor privado, exceto instit. financ.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7.855.229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Empregado de empr. púb. ou soc. de economia mista municipal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112.746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Empregado de instituições financeiras públicas e privadas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777.396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 ou servidor público da admin. direta estadual e do DF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1.286.147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Empregado empr. púb. ou econ. mista fed., exc. inst. financ.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326.989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7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 ou servidor público da administração direta federal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408.401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741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Fonte: Receita Federal do Brasil. Elaboração própria.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761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439615" y="416755"/>
          <a:ext cx="11377247" cy="6019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1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9433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3200" b="1" u="none" strike="noStrike" dirty="0">
                          <a:effectLst/>
                        </a:rPr>
                        <a:t>ESTIMATIVA DE RENÚNCIAS FISCAIS POR CONTA DA DESONERAÇÃO DAS RENDAS DE CAPITAL (2014)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5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u="none" strike="noStrike" dirty="0">
                          <a:effectLst/>
                        </a:rPr>
                        <a:t>IRPF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3200" u="none" strike="noStrike" dirty="0">
                          <a:effectLst/>
                        </a:rPr>
                        <a:t>Isenção de lucros e dividendos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u="none" strike="noStrike" dirty="0">
                          <a:effectLst/>
                        </a:rPr>
                        <a:t>66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5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u="none" strike="noStrike">
                          <a:effectLst/>
                        </a:rPr>
                        <a:t>IRPJ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3200" u="none" strike="noStrike" dirty="0">
                          <a:effectLst/>
                        </a:rPr>
                        <a:t>Remessa de lucros ao exterior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u="none" strike="noStrike" dirty="0">
                          <a:effectLst/>
                        </a:rPr>
                        <a:t>10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5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u="none" strike="noStrike">
                          <a:effectLst/>
                        </a:rPr>
                        <a:t>IRPJ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3200" u="none" strike="noStrike" dirty="0">
                          <a:effectLst/>
                        </a:rPr>
                        <a:t>Dedução de juros de capital próprio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u="none" strike="noStrike" dirty="0">
                          <a:effectLst/>
                        </a:rPr>
                        <a:t>15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5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u="none" strike="noStrike">
                          <a:effectLst/>
                        </a:rPr>
                        <a:t>IRPF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3200" u="none" strike="noStrike" dirty="0">
                          <a:effectLst/>
                        </a:rPr>
                        <a:t>Dedução de juros de capital próprio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u="none" strike="noStrike" dirty="0">
                          <a:effectLst/>
                        </a:rPr>
                        <a:t>2,5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8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3200" u="none" strike="noStrike">
                          <a:effectLst/>
                        </a:rPr>
                        <a:t> 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3200" b="1" u="none" strike="noStrike" dirty="0">
                          <a:effectLst/>
                        </a:rPr>
                        <a:t>Total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u="none" strike="noStrike" dirty="0">
                          <a:effectLst/>
                        </a:rPr>
                        <a:t>93,5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02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Fonte: RFB, BCB, Valor Econômico.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74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Elaboração própria.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936099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616" y="634481"/>
            <a:ext cx="11429999" cy="727788"/>
          </a:xfrm>
        </p:spPr>
        <p:txBody>
          <a:bodyPr>
            <a:noAutofit/>
          </a:bodyPr>
          <a:lstStyle/>
          <a:p>
            <a:pPr algn="ctr"/>
            <a:br>
              <a:rPr lang="pt-BR" sz="3600" dirty="0"/>
            </a:br>
            <a:r>
              <a:rPr lang="pt-BR" b="1" dirty="0"/>
              <a:t>PROPOSTAS ALTERNATIVAS DE POLÍTICA TRIBUTÁRIA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9616" y="1614196"/>
            <a:ext cx="11236570" cy="4804189"/>
          </a:xfrm>
        </p:spPr>
        <p:txBody>
          <a:bodyPr>
            <a:normAutofit/>
          </a:bodyPr>
          <a:lstStyle/>
          <a:p>
            <a:r>
              <a:rPr lang="pt-BR" sz="3000" b="1" dirty="0"/>
              <a:t>Objetivo: deslocar a carga tributária que incide sobre o consumo  e os salários para as altas rendas e o grande patrimônio.</a:t>
            </a:r>
          </a:p>
          <a:p>
            <a:r>
              <a:rPr lang="pt-BR" sz="3000" b="1" dirty="0"/>
              <a:t>Propostas: </a:t>
            </a:r>
          </a:p>
          <a:p>
            <a:pPr marL="342900" indent="-342900">
              <a:buFontTx/>
              <a:buChar char="-"/>
            </a:pPr>
            <a:r>
              <a:rPr lang="pt-BR" sz="3000" dirty="0"/>
              <a:t>Isonomia quanto ao IRPF: todos os rendimentos na tabela progressiva.</a:t>
            </a:r>
          </a:p>
          <a:p>
            <a:pPr marL="342900" indent="-342900">
              <a:buFontTx/>
              <a:buChar char="-"/>
            </a:pPr>
            <a:r>
              <a:rPr lang="pt-BR" sz="3000" dirty="0"/>
              <a:t>Limite de isenção do IRPF: respeito ao mínimo existencial.</a:t>
            </a:r>
          </a:p>
          <a:p>
            <a:pPr marL="342900" indent="-342900">
              <a:buFontTx/>
              <a:buChar char="-"/>
            </a:pPr>
            <a:r>
              <a:rPr lang="pt-BR" sz="3000" dirty="0"/>
              <a:t>Reestabelecimento da progressividade do IRPF.</a:t>
            </a:r>
          </a:p>
          <a:p>
            <a:pPr marL="342900" indent="-342900">
              <a:buFontTx/>
              <a:buChar char="-"/>
            </a:pPr>
            <a:r>
              <a:rPr lang="pt-BR" sz="3000" dirty="0"/>
              <a:t>Alívio à tributação sobre o consumo, sem enfraquecer  o financiamento da Seguridade Social</a:t>
            </a:r>
          </a:p>
          <a:p>
            <a:pPr marL="342900" indent="-342900">
              <a:buFontTx/>
              <a:buChar char="-"/>
            </a:pPr>
            <a:endParaRPr lang="pt-BR" sz="3000" dirty="0"/>
          </a:p>
          <a:p>
            <a:pPr marL="342900" indent="-342900">
              <a:buFontTx/>
              <a:buChar char="-"/>
            </a:pPr>
            <a:endParaRPr lang="pt-BR" sz="3000" dirty="0"/>
          </a:p>
          <a:p>
            <a:pPr marL="342900" indent="-342900">
              <a:buFontTx/>
              <a:buChar char="-"/>
            </a:pPr>
            <a:endParaRPr lang="pt-BR" sz="30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33001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616" y="634481"/>
            <a:ext cx="11429999" cy="727788"/>
          </a:xfrm>
        </p:spPr>
        <p:txBody>
          <a:bodyPr>
            <a:noAutofit/>
          </a:bodyPr>
          <a:lstStyle/>
          <a:p>
            <a:pPr algn="ctr"/>
            <a:br>
              <a:rPr lang="pt-BR" sz="3600" dirty="0"/>
            </a:br>
            <a:r>
              <a:rPr lang="pt-BR" b="1" dirty="0"/>
              <a:t>PROPOSTAS ALTERNATIVAS DE POLÍTICA TRIBUTÁRIA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9616" y="1614196"/>
            <a:ext cx="11236570" cy="480418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pt-BR" sz="3000" dirty="0"/>
              <a:t>Aumento da tributação das heranças e da transmissão.</a:t>
            </a:r>
          </a:p>
          <a:p>
            <a:pPr marL="342900" indent="-342900">
              <a:buFontTx/>
              <a:buChar char="-"/>
            </a:pPr>
            <a:r>
              <a:rPr lang="pt-BR" sz="3000" dirty="0"/>
              <a:t>Regulamentação do IGF.</a:t>
            </a:r>
          </a:p>
          <a:p>
            <a:pPr marL="342900" indent="-342900">
              <a:buFontTx/>
              <a:buChar char="-"/>
            </a:pPr>
            <a:r>
              <a:rPr lang="pt-BR" sz="3000" dirty="0"/>
              <a:t>Tributação dos minérios.</a:t>
            </a:r>
          </a:p>
          <a:p>
            <a:pPr marL="342900" indent="-342900">
              <a:buFontTx/>
              <a:buChar char="-"/>
            </a:pPr>
            <a:r>
              <a:rPr lang="pt-BR" sz="3000" dirty="0"/>
              <a:t>Tributação regulatória dos fluxos financeiros, especialmente os especulativos.</a:t>
            </a:r>
          </a:p>
          <a:p>
            <a:pPr marL="342900" indent="-342900">
              <a:buFontTx/>
              <a:buChar char="-"/>
            </a:pPr>
            <a:r>
              <a:rPr lang="pt-BR" sz="3000" dirty="0"/>
              <a:t>Efetivação da punibilidade criminal nos crimes contra a ordem tributária</a:t>
            </a:r>
          </a:p>
          <a:p>
            <a:pPr marL="342900" indent="-342900">
              <a:buFontTx/>
              <a:buChar char="-"/>
            </a:pPr>
            <a:r>
              <a:rPr lang="pt-BR" sz="3000" dirty="0"/>
              <a:t>Reforma ou extinção do CARF.</a:t>
            </a:r>
          </a:p>
          <a:p>
            <a:pPr marL="342900" indent="-342900">
              <a:buFontTx/>
              <a:buChar char="-"/>
            </a:pPr>
            <a:endParaRPr lang="pt-BR" sz="3000" dirty="0"/>
          </a:p>
          <a:p>
            <a:pPr marL="342900" indent="-342900">
              <a:buFontTx/>
              <a:buChar char="-"/>
            </a:pPr>
            <a:endParaRPr lang="pt-BR" sz="3000" dirty="0"/>
          </a:p>
          <a:p>
            <a:pPr marL="342900" indent="-342900">
              <a:buFontTx/>
              <a:buChar char="-"/>
            </a:pPr>
            <a:endParaRPr lang="pt-BR" sz="30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9176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220125"/>
              </p:ext>
            </p:extLst>
          </p:nvPr>
        </p:nvGraphicFramePr>
        <p:xfrm>
          <a:off x="453082" y="436419"/>
          <a:ext cx="11256837" cy="5945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7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6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2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2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774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pt-BR" sz="2800" b="1" dirty="0">
                          <a:effectLst/>
                        </a:rPr>
                        <a:t>Participação da Despesa Governamental no PIB ou no PNB (em %)</a:t>
                      </a:r>
                      <a:endParaRPr lang="pt-B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03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Países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Ano</a:t>
                      </a:r>
                    </a:p>
                    <a:p>
                      <a:pPr marR="21088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 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4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1880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1929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1960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1985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França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15,0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19,0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35,0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52,0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Alemanha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10,0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31,0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32,0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47,0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Japão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11,0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19,0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18,0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33,0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Suécia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6,0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8,0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31,0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65,0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Inglaterra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10,0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24,0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32,0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48,0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EUA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8,0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10,0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28,0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37,0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0615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Fonte: Oliveira (2012, p. 46) apud Banco Mundial: Relatórios sobre o Desenvolvimento Mundial.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38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73" y="98854"/>
            <a:ext cx="5791200" cy="6680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114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27" y="65903"/>
            <a:ext cx="4703057" cy="666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17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1194" y="517434"/>
            <a:ext cx="8534401" cy="2281600"/>
          </a:xfrm>
        </p:spPr>
        <p:txBody>
          <a:bodyPr>
            <a:normAutofit/>
          </a:bodyPr>
          <a:lstStyle/>
          <a:p>
            <a:r>
              <a:rPr lang="pt-BR" sz="4800" dirty="0"/>
              <a:t>Fim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81195" y="4487092"/>
            <a:ext cx="8534400" cy="14986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pt-BR" dirty="0">
              <a:hlinkClick r:id="rId2"/>
            </a:endParaRPr>
          </a:p>
          <a:p>
            <a:pPr algn="ctr"/>
            <a:r>
              <a:rPr lang="pt-BR" dirty="0">
                <a:hlinkClick r:id="rId2"/>
              </a:rPr>
              <a:t>pgilholck@terra.com.br</a:t>
            </a:r>
            <a:endParaRPr lang="pt-BR" dirty="0"/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Instituto Justiça Fiscal: http://www.ijf.org.br/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483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844" y="507717"/>
            <a:ext cx="10443517" cy="760910"/>
          </a:xfrm>
        </p:spPr>
        <p:txBody>
          <a:bodyPr>
            <a:noAutofit/>
          </a:bodyPr>
          <a:lstStyle/>
          <a:p>
            <a:r>
              <a:rPr lang="pt-BR" b="1" dirty="0"/>
              <a:t>A CRISE DOS ANOS 30 E O IMPOSTO DE RENDA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5844" y="1771135"/>
            <a:ext cx="10969916" cy="4357816"/>
          </a:xfrm>
        </p:spPr>
        <p:txBody>
          <a:bodyPr>
            <a:normAutofit/>
          </a:bodyPr>
          <a:lstStyle/>
          <a:p>
            <a:r>
              <a:rPr lang="pt-BR" sz="2600" b="1" dirty="0"/>
              <a:t>EUA, pioneiros quanto às alíquotas “confiscatórias”:</a:t>
            </a:r>
          </a:p>
          <a:p>
            <a:r>
              <a:rPr lang="pt-BR" sz="2600" dirty="0"/>
              <a:t>- Maior alíquota do IR passa </a:t>
            </a:r>
            <a:r>
              <a:rPr lang="pt-BR" sz="2600" b="1" dirty="0"/>
              <a:t>de 25% </a:t>
            </a:r>
            <a:r>
              <a:rPr lang="pt-BR" sz="2600" dirty="0"/>
              <a:t>(</a:t>
            </a:r>
            <a:r>
              <a:rPr lang="pt-BR" sz="2600" dirty="0" err="1"/>
              <a:t>Hoover</a:t>
            </a:r>
            <a:r>
              <a:rPr lang="pt-BR" sz="2600" dirty="0"/>
              <a:t>) </a:t>
            </a:r>
            <a:r>
              <a:rPr lang="pt-BR" sz="2600" b="1" dirty="0"/>
              <a:t>para 80% </a:t>
            </a:r>
            <a:r>
              <a:rPr lang="pt-BR" sz="2600" dirty="0"/>
              <a:t>(Roosevelt)</a:t>
            </a:r>
          </a:p>
          <a:p>
            <a:r>
              <a:rPr lang="pt-BR" sz="2600" dirty="0"/>
              <a:t> - chegaram a praticar alíquota marginal do IR de </a:t>
            </a:r>
            <a:r>
              <a:rPr lang="pt-BR" sz="2600" b="1" dirty="0"/>
              <a:t>94%</a:t>
            </a:r>
            <a:r>
              <a:rPr lang="pt-BR" sz="2600" dirty="0"/>
              <a:t> </a:t>
            </a:r>
          </a:p>
          <a:p>
            <a:pPr marL="342900" indent="-342900">
              <a:buFontTx/>
              <a:buChar char="-"/>
            </a:pPr>
            <a:r>
              <a:rPr lang="pt-BR" sz="2600" dirty="0"/>
              <a:t>de 1932 a 1980, “a taxa superior do imposto federal sobre a renda foi, em </a:t>
            </a:r>
            <a:r>
              <a:rPr lang="pt-BR" sz="2600" b="1" dirty="0"/>
              <a:t>média, de 81% </a:t>
            </a:r>
            <a:r>
              <a:rPr lang="pt-BR" sz="2600" dirty="0"/>
              <a:t>nos Estados Unidos” (PIKETTY, 2014, p. 493).</a:t>
            </a:r>
          </a:p>
          <a:p>
            <a:endParaRPr lang="pt-BR" sz="2600" dirty="0"/>
          </a:p>
          <a:p>
            <a:r>
              <a:rPr lang="pt-BR" sz="2600" b="1" dirty="0"/>
              <a:t>Reino Unido, recordista absoluto em alíquotas do IR: </a:t>
            </a:r>
          </a:p>
          <a:p>
            <a:r>
              <a:rPr lang="pt-BR" sz="2600" dirty="0"/>
              <a:t>-  alíquota marginal de 98% nos anos 1940 e depois outra vez durante os anos 70.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5446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257" y="634481"/>
            <a:ext cx="11597951" cy="727788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DETERMINANTES DA POBREZA NO BRASIL:</a:t>
            </a:r>
            <a:endParaRPr lang="pt-BR" sz="3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87680" y="1614196"/>
            <a:ext cx="11262360" cy="4817084"/>
          </a:xfrm>
        </p:spPr>
        <p:txBody>
          <a:bodyPr>
            <a:noAutofit/>
          </a:bodyPr>
          <a:lstStyle/>
          <a:p>
            <a:r>
              <a:rPr lang="pt-BR" sz="2800" dirty="0"/>
              <a:t>a) o encaminhamento da questão agrária;</a:t>
            </a:r>
          </a:p>
          <a:p>
            <a:r>
              <a:rPr lang="pt-BR" sz="2800" dirty="0"/>
              <a:t>b) as especificidades do mercado de trabalho urbano;</a:t>
            </a:r>
          </a:p>
          <a:p>
            <a:r>
              <a:rPr lang="pt-BR" sz="2800" dirty="0"/>
              <a:t>c) o modo como o Estado brasileiro encarou as políticas sociais.</a:t>
            </a:r>
          </a:p>
          <a:p>
            <a:endParaRPr lang="pt-BR" sz="2800" dirty="0"/>
          </a:p>
          <a:p>
            <a:pPr algn="just"/>
            <a:r>
              <a:rPr lang="pt-BR" sz="2800" dirty="0"/>
              <a:t>“Em síntese, a reprodução da pobreza no País é o espelho de uma sociedade conservadora e de um Estado também conservador, dominado por interesses privados e por uma coalização de classes que exclui a presença das camadas subalternas.”   (OLIVEIRA e HENRIQUE, 2010, p. 10)</a:t>
            </a:r>
          </a:p>
        </p:txBody>
      </p:sp>
    </p:spTree>
    <p:extLst>
      <p:ext uri="{BB962C8B-B14F-4D97-AF65-F5344CB8AC3E}">
        <p14:creationId xmlns:p14="http://schemas.microsoft.com/office/powerpoint/2010/main" val="102206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34481"/>
            <a:ext cx="9825135" cy="727788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/>
              <a:t>O SISTEMA FISCAL E A DESIGUALDADE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5320" y="1614196"/>
            <a:ext cx="10759440" cy="4514755"/>
          </a:xfrm>
        </p:spPr>
        <p:txBody>
          <a:bodyPr>
            <a:normAutofit/>
          </a:bodyPr>
          <a:lstStyle/>
          <a:p>
            <a:endParaRPr lang="pt-BR" sz="2400" dirty="0"/>
          </a:p>
          <a:p>
            <a:pPr algn="just"/>
            <a:r>
              <a:rPr lang="pt-BR" sz="3200" dirty="0"/>
              <a:t>A redução da desigualdade, medida pelo coeficiente de </a:t>
            </a:r>
            <a:r>
              <a:rPr lang="pt-BR" sz="3200" dirty="0" err="1"/>
              <a:t>Gini</a:t>
            </a:r>
            <a:r>
              <a:rPr lang="pt-BR" sz="3200" dirty="0"/>
              <a:t>, alcança menos de 10% na média dos países da América Latina e Caribe (</a:t>
            </a:r>
            <a:r>
              <a:rPr lang="pt-BR" sz="3200" i="1" dirty="0" err="1"/>
              <a:t>Oxfam</a:t>
            </a:r>
            <a:r>
              <a:rPr lang="pt-BR" sz="3200" dirty="0"/>
              <a:t>).</a:t>
            </a:r>
          </a:p>
          <a:p>
            <a:endParaRPr lang="pt-BR" sz="3200" dirty="0"/>
          </a:p>
          <a:p>
            <a:r>
              <a:rPr lang="pt-BR" sz="3200" dirty="0"/>
              <a:t>A média de redução obtida pelos sistemas fiscais dos países da OCDE representa algo em torno de 35%.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7147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7051" y="5922613"/>
            <a:ext cx="9825135" cy="44770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200" b="1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Fonte: Legislação do Imposto de Renda</a:t>
            </a:r>
            <a:b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Elaboração própria</a:t>
            </a:r>
            <a:endParaRPr lang="pt-BR" sz="12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5844" y="1614196"/>
            <a:ext cx="10377615" cy="4514755"/>
          </a:xfrm>
        </p:spPr>
        <p:txBody>
          <a:bodyPr>
            <a:normAutofit/>
          </a:bodyPr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1137116" y="5641382"/>
            <a:ext cx="9755070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966016"/>
              </p:ext>
            </p:extLst>
          </p:nvPr>
        </p:nvGraphicFramePr>
        <p:xfrm>
          <a:off x="533400" y="441959"/>
          <a:ext cx="11231880" cy="5480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449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34481"/>
            <a:ext cx="9825135" cy="727788"/>
          </a:xfrm>
        </p:spPr>
        <p:txBody>
          <a:bodyPr>
            <a:noAutofit/>
          </a:bodyPr>
          <a:lstStyle/>
          <a:p>
            <a:pPr algn="ctr"/>
            <a:br>
              <a:rPr lang="pt-BR" sz="3600" dirty="0"/>
            </a:br>
            <a:r>
              <a:rPr lang="pt-BR" sz="3600" b="1" dirty="0"/>
              <a:t>Consenso de Washington e reforma tributária</a:t>
            </a:r>
            <a:r>
              <a:rPr lang="pt-BR" sz="3600" dirty="0"/>
              <a:t>:</a:t>
            </a:r>
            <a:endParaRPr lang="pt-BR" sz="36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5844" y="1614196"/>
            <a:ext cx="10377615" cy="4514755"/>
          </a:xfrm>
        </p:spPr>
        <p:txBody>
          <a:bodyPr>
            <a:normAutofit/>
          </a:bodyPr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422032" y="1754155"/>
            <a:ext cx="1143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/>
              <a:t>- moderação da carga marginal</a:t>
            </a:r>
          </a:p>
          <a:p>
            <a:pPr marL="457200" indent="-457200">
              <a:buFontTx/>
              <a:buChar char="-"/>
            </a:pPr>
            <a:endParaRPr lang="pt-PT" sz="2800" dirty="0"/>
          </a:p>
          <a:p>
            <a:r>
              <a:rPr lang="pt-PT" sz="2800" dirty="0"/>
              <a:t>- ampliação da base tributária</a:t>
            </a:r>
            <a:br>
              <a:rPr lang="pt-PT" sz="2800" dirty="0"/>
            </a:br>
            <a:br>
              <a:rPr lang="pt-BR" sz="2800" dirty="0"/>
            </a:br>
            <a:r>
              <a:rPr lang="pt-PT" sz="2800" dirty="0"/>
              <a:t>- sustentação sólida aos gastos governamentais </a:t>
            </a:r>
            <a:br>
              <a:rPr lang="pt-PT" sz="2800" dirty="0"/>
            </a:br>
            <a:br>
              <a:rPr lang="pt-PT" sz="2800" dirty="0"/>
            </a:br>
            <a:r>
              <a:rPr lang="pt-PT" sz="2800" dirty="0"/>
              <a:t>- adequação da estrutura tributária aos mercados globalizados</a:t>
            </a:r>
            <a:br>
              <a:rPr lang="pt-PT" sz="2800" dirty="0"/>
            </a:br>
            <a:br>
              <a:rPr lang="pt-BR" sz="2800" dirty="0"/>
            </a:br>
            <a:r>
              <a:rPr lang="pt-PT" sz="2800" dirty="0"/>
              <a:t>- harmonização do sistema tributário aos esforços de liberalização dos fluxos de capitais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63535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9045" y="373224"/>
            <a:ext cx="9825135" cy="727788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/>
              <a:t>O PLANO REAL E A CARGA TRIBUTÁRIA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176" y="1101012"/>
            <a:ext cx="11159412" cy="5169159"/>
          </a:xfrm>
        </p:spPr>
        <p:txBody>
          <a:bodyPr>
            <a:noAutofit/>
          </a:bodyPr>
          <a:lstStyle/>
          <a:p>
            <a:r>
              <a:rPr lang="pt-BR" sz="2800" b="1" dirty="0"/>
              <a:t>Objetivos:</a:t>
            </a:r>
          </a:p>
          <a:p>
            <a:r>
              <a:rPr lang="pt-BR" sz="2800" dirty="0"/>
              <a:t>Novo modelo de desenvolvimento para o Brasil.</a:t>
            </a:r>
          </a:p>
          <a:p>
            <a:r>
              <a:rPr lang="pt-BR" sz="2800" dirty="0"/>
              <a:t>Retomada da confiança da moeda por meio da garantia de seu valor externo.:</a:t>
            </a:r>
          </a:p>
          <a:p>
            <a:r>
              <a:rPr lang="pt-BR" sz="2800" dirty="0"/>
              <a:t>	 - binômio juros altos e câmbio valorizado;</a:t>
            </a:r>
          </a:p>
          <a:p>
            <a:r>
              <a:rPr lang="pt-BR" sz="2800" dirty="0"/>
              <a:t>	- solvência do setor público era uma condição permanente.</a:t>
            </a:r>
          </a:p>
          <a:p>
            <a:r>
              <a:rPr lang="pt-BR" sz="2800" b="1" dirty="0"/>
              <a:t>Problemas intrínsecos à estratégia:</a:t>
            </a:r>
          </a:p>
          <a:p>
            <a:r>
              <a:rPr lang="pt-BR" sz="2800" dirty="0"/>
              <a:t>A condição permanente deprimia o crescimento econômico, reivindicando o aumento da carga tributária </a:t>
            </a:r>
          </a:p>
          <a:p>
            <a:r>
              <a:rPr lang="pt-BR" sz="2800" dirty="0"/>
              <a:t>	- CTB saltou de 26,74% para 31,86% do PIB, entre 1996 e 2002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48556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3545</TotalTime>
  <Words>3631</Words>
  <Application>Microsoft Office PowerPoint</Application>
  <PresentationFormat>Widescreen</PresentationFormat>
  <Paragraphs>601</Paragraphs>
  <Slides>32</Slides>
  <Notes>27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Garamond</vt:lpstr>
      <vt:lpstr>Liberation Serif</vt:lpstr>
      <vt:lpstr>Times New Roman</vt:lpstr>
      <vt:lpstr>Orgânico</vt:lpstr>
      <vt:lpstr>Planilha</vt:lpstr>
      <vt:lpstr>REFORMA TRIBUTÁRIA E EVASÃO DE DIVISAS</vt:lpstr>
      <vt:lpstr>TRIBUTAÇÃO: UMA QUESTÃO POLÍTICA</vt:lpstr>
      <vt:lpstr>Apresentação do PowerPoint</vt:lpstr>
      <vt:lpstr>A CRISE DOS ANOS 30 E O IMPOSTO DE RENDA</vt:lpstr>
      <vt:lpstr>DETERMINANTES DA POBREZA NO BRASIL:</vt:lpstr>
      <vt:lpstr>O SISTEMA FISCAL E A DESIGUALDADE</vt:lpstr>
      <vt:lpstr>Fonte: Legislação do Imposto de Renda Elaboração própria</vt:lpstr>
      <vt:lpstr> Consenso de Washington e reforma tributária:</vt:lpstr>
      <vt:lpstr>O PLANO REAL E A CARGA TRIBUTÁRIA</vt:lpstr>
      <vt:lpstr>Juros, amortizações e receita fiscal</vt:lpstr>
      <vt:lpstr>Carga Tributária Bruta e Líquida menos Juros </vt:lpstr>
      <vt:lpstr>Apresentação do PowerPoint</vt:lpstr>
      <vt:lpstr>Apresentação do PowerPoint</vt:lpstr>
      <vt:lpstr>A AMPLIAÇÃO DA BASE TRIBUTÁRIA</vt:lpstr>
      <vt:lpstr>DESONERAÇÃO DAS RENDAS DO CAPITAL</vt:lpstr>
      <vt:lpstr>Apresentação do PowerPoint</vt:lpstr>
      <vt:lpstr> SÍNTESE DA REFORMA TRIBUTÁRIA “SORRATEIRA”</vt:lpstr>
      <vt:lpstr>Brasil - evolução da carga tributária na renda familiar segundo faixas de renda e variação entre 1995/06 e 2002/03 (em %)</vt:lpstr>
      <vt:lpstr>Fonte: RECEITA Federal – carga tributária do brasil em 2013 – Elaborado com base em dados da OCDE* (*exceto Brasil). (1) Média dos países membros da OCDE listados nesta tabela</vt:lpstr>
      <vt:lpstr>A QUESTÃO CENTRAL: QUEM PAGA A CONTA?</vt:lpstr>
      <vt:lpstr>Sistema Tributário brasileiro: Impostos sobre o patrimônio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PROPOSTAS ALTERNATIVAS DE POLÍTICA TRIBUTÁRIA</vt:lpstr>
      <vt:lpstr> PROPOSTAS ALTERNATIVAS DE POLÍTICA TRIBUTÁRIA</vt:lpstr>
      <vt:lpstr>Apresentação do PowerPoint</vt:lpstr>
      <vt:lpstr>Apresentação do PowerPoint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Guirlanda</dc:creator>
  <cp:lastModifiedBy>Igor Ojeda</cp:lastModifiedBy>
  <cp:revision>206</cp:revision>
  <dcterms:created xsi:type="dcterms:W3CDTF">2015-06-24T21:39:27Z</dcterms:created>
  <dcterms:modified xsi:type="dcterms:W3CDTF">2017-04-13T20:57:46Z</dcterms:modified>
</cp:coreProperties>
</file>