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5" r:id="rId4"/>
    <p:sldId id="267" r:id="rId5"/>
    <p:sldId id="268" r:id="rId6"/>
    <p:sldId id="266" r:id="rId7"/>
    <p:sldId id="272" r:id="rId8"/>
    <p:sldId id="270" r:id="rId9"/>
    <p:sldId id="271" r:id="rId10"/>
    <p:sldId id="273" r:id="rId11"/>
    <p:sldId id="275" r:id="rId12"/>
    <p:sldId id="269" r:id="rId13"/>
    <p:sldId id="274"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0" autoAdjust="0"/>
    <p:restoredTop sz="64172" autoAdjust="0"/>
  </p:normalViewPr>
  <p:slideViewPr>
    <p:cSldViewPr snapToGrid="0">
      <p:cViewPr varScale="1">
        <p:scale>
          <a:sx n="58" d="100"/>
          <a:sy n="58" d="100"/>
        </p:scale>
        <p:origin x="675"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9" d="100"/>
          <a:sy n="59" d="100"/>
        </p:scale>
        <p:origin x="2328"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CE5D3-48A8-468A-B140-DB37F4F6EDA5}" type="datetimeFigureOut">
              <a:rPr lang="en-GB" smtClean="0"/>
              <a:t>27/07/2017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09C2F-1EFD-4813-B018-BC5E509F8C05}" type="slidenum">
              <a:rPr lang="en-GB" smtClean="0"/>
              <a:t>‹#›</a:t>
            </a:fld>
            <a:endParaRPr lang="en-GB"/>
          </a:p>
        </p:txBody>
      </p:sp>
    </p:spTree>
    <p:extLst>
      <p:ext uri="{BB962C8B-B14F-4D97-AF65-F5344CB8AC3E}">
        <p14:creationId xmlns:p14="http://schemas.microsoft.com/office/powerpoint/2010/main" val="14454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err="1"/>
              <a:t>Urbanisacion</a:t>
            </a:r>
            <a:r>
              <a:rPr lang="en-GB" sz="1200" dirty="0"/>
              <a:t>: </a:t>
            </a:r>
            <a:r>
              <a:rPr lang="es-ES" sz="1200" b="0" i="0" kern="1200" dirty="0">
                <a:solidFill>
                  <a:schemeClr val="tx1"/>
                </a:solidFill>
                <a:effectLst/>
                <a:latin typeface="+mn-lt"/>
                <a:ea typeface="+mn-ea"/>
                <a:cs typeface="+mn-cs"/>
              </a:rPr>
              <a:t>Más de la mitad de la población mundial vive hoy en zonas urbanas. En 2050, esa cifra habrá aumentado a 6.500 millones de personas, dos tercios de la humanidad.  </a:t>
            </a:r>
            <a:r>
              <a:rPr lang="en-GB" sz="1200" dirty="0"/>
              <a:t>80 </a:t>
            </a:r>
            <a:r>
              <a:rPr lang="en-GB" sz="1200" dirty="0" err="1"/>
              <a:t>porciento</a:t>
            </a:r>
            <a:r>
              <a:rPr lang="en-GB" sz="1200" dirty="0"/>
              <a:t> de la </a:t>
            </a:r>
            <a:r>
              <a:rPr lang="en-GB" sz="1200" dirty="0" err="1"/>
              <a:t>populacion</a:t>
            </a:r>
            <a:r>
              <a:rPr lang="en-GB" sz="1200" dirty="0"/>
              <a:t> de America Latina </a:t>
            </a:r>
            <a:r>
              <a:rPr lang="en-GB" sz="1200" dirty="0" err="1"/>
              <a:t>vive</a:t>
            </a:r>
            <a:r>
              <a:rPr lang="en-GB" sz="1200" dirty="0"/>
              <a:t> </a:t>
            </a:r>
            <a:r>
              <a:rPr lang="en-GB" sz="1200" dirty="0" err="1"/>
              <a:t>en</a:t>
            </a:r>
            <a:r>
              <a:rPr lang="en-GB" sz="1200" dirty="0"/>
              <a:t> areas </a:t>
            </a:r>
            <a:r>
              <a:rPr lang="en-GB" sz="1200" dirty="0" err="1"/>
              <a:t>urbanas</a:t>
            </a:r>
            <a:endParaRPr lang="en-GB" sz="1200" dirty="0"/>
          </a:p>
          <a:p>
            <a:pPr marL="285750" indent="-285750">
              <a:buFont typeface="Arial" panose="020B0604020202020204" pitchFamily="34" charset="0"/>
              <a:buChar char="•"/>
            </a:pPr>
            <a:r>
              <a:rPr lang="es-ES" sz="1200" b="0" i="0" kern="1200" dirty="0">
                <a:solidFill>
                  <a:schemeClr val="tx1"/>
                </a:solidFill>
                <a:effectLst/>
                <a:latin typeface="+mn-lt"/>
                <a:ea typeface="+mn-ea"/>
                <a:cs typeface="+mn-cs"/>
              </a:rPr>
              <a:t>aumento de la migración del campo a la cuidad, ha provocado un incremento explosivo de las mega urbes. En 1990, había 10 ciudades con más de 10 millones de habitantes en el mundo. En 2014, la cifra había aumentado a 28, donde viven en total cerca de 453 millones de personas.</a:t>
            </a:r>
          </a:p>
          <a:p>
            <a:pPr marL="285750" indent="-285750">
              <a:buFont typeface="Arial" panose="020B0604020202020204" pitchFamily="34" charset="0"/>
              <a:buChar char="•"/>
            </a:pPr>
            <a:r>
              <a:rPr lang="es-ES" sz="1200" b="0" i="0" kern="1200" dirty="0">
                <a:solidFill>
                  <a:schemeClr val="tx1"/>
                </a:solidFill>
                <a:effectLst/>
                <a:latin typeface="+mn-lt"/>
                <a:ea typeface="+mn-ea"/>
                <a:cs typeface="+mn-cs"/>
              </a:rPr>
              <a:t>La extrema pobreza suele concentrarse en los espacios urbanos y los gobiernos nacionales y municipales luchan por absorber el aumento demográfico en estas áreas. Mejorar la seguridad y la sostenibilidad de las ciudades implica garantizar el acceso a viviendas seguras y asequibles y el mejoramiento de los asentamientos marginales. También incluye realizar inversiones en transporte público, crear áreas públicas verdes y mejorar la planificación y gestión urbana de manera que sea participativa e inclusiva.</a:t>
            </a:r>
          </a:p>
          <a:p>
            <a:endParaRPr lang="en-GB" dirty="0"/>
          </a:p>
        </p:txBody>
      </p:sp>
      <p:sp>
        <p:nvSpPr>
          <p:cNvPr id="4" name="Slide Number Placeholder 3"/>
          <p:cNvSpPr>
            <a:spLocks noGrp="1"/>
          </p:cNvSpPr>
          <p:nvPr>
            <p:ph type="sldNum" sz="quarter" idx="10"/>
          </p:nvPr>
        </p:nvSpPr>
        <p:spPr/>
        <p:txBody>
          <a:bodyPr/>
          <a:lstStyle/>
          <a:p>
            <a:fld id="{78809C2F-1EFD-4813-B018-BC5E509F8C05}" type="slidenum">
              <a:rPr lang="en-GB" smtClean="0"/>
              <a:t>2</a:t>
            </a:fld>
            <a:endParaRPr lang="en-GB"/>
          </a:p>
        </p:txBody>
      </p:sp>
    </p:spTree>
    <p:extLst>
      <p:ext uri="{BB962C8B-B14F-4D97-AF65-F5344CB8AC3E}">
        <p14:creationId xmlns:p14="http://schemas.microsoft.com/office/powerpoint/2010/main" val="122008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solidFill>
                <a:effectLst/>
                <a:latin typeface="+mn-lt"/>
                <a:ea typeface="+mn-ea"/>
                <a:cs typeface="+mn-cs"/>
              </a:rPr>
              <a:t>En la década de 1990, conforme se iban implantando políticas neoliberales, los municipios empezaron a privatizar la recogida de residuos y el barrido de las calles subcontratando estos servicios a empresas privadas en las ciudades más importantes.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dirty="0" err="1"/>
              <a:t>Asociaciónes</a:t>
            </a:r>
            <a:r>
              <a:rPr lang="es-ES" sz="1200" dirty="0"/>
              <a:t> público-pública (</a:t>
            </a:r>
            <a:r>
              <a:rPr lang="es-ES" sz="1200" dirty="0" err="1"/>
              <a:t>PuP</a:t>
            </a:r>
            <a:r>
              <a:rPr lang="es-ES" sz="1200" dirty="0"/>
              <a:t>):</a:t>
            </a:r>
            <a:r>
              <a:rPr lang="es-ES" sz="1200" baseline="0" dirty="0"/>
              <a:t> Rio Grande do Sul </a:t>
            </a:r>
            <a:r>
              <a:rPr lang="es-ES" sz="1200" baseline="0" dirty="0" err="1"/>
              <a:t>Brazil</a:t>
            </a:r>
            <a:r>
              <a:rPr lang="es-ES" sz="1200" baseline="0" dirty="0"/>
              <a:t> y </a:t>
            </a:r>
            <a:r>
              <a:rPr lang="es-ES" sz="1200" baseline="0" dirty="0" err="1"/>
              <a:t>Girzu</a:t>
            </a:r>
            <a:r>
              <a:rPr lang="es-ES" sz="1200" baseline="0" dirty="0"/>
              <a:t> </a:t>
            </a:r>
            <a:r>
              <a:rPr lang="es-ES" sz="1200" baseline="0" dirty="0" err="1"/>
              <a:t>Virch</a:t>
            </a:r>
            <a:r>
              <a:rPr lang="es-ES" sz="1200" baseline="0" dirty="0"/>
              <a:t> Valdez, Argentina</a:t>
            </a:r>
            <a:endParaRPr lang="es-E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solidFill>
                <a:effectLst/>
                <a:latin typeface="+mn-lt"/>
                <a:ea typeface="+mn-ea"/>
                <a:cs typeface="+mn-cs"/>
              </a:rPr>
              <a:t>Remunicipalización de servicios públicos que se habían privatizado se ha convertido en un significativo movimiento social que reclama los servicios públicos para los ciudadanos</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En los últimos años se han producido al menos 835 casos de (re)municipalización[1] de los servicios públicos en todo el mundo, que afectan a más de 1600 ciudades en 45 países. </a:t>
            </a: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kern="1200" dirty="0">
              <a:solidFill>
                <a:schemeClr val="tx1"/>
              </a:solidFill>
              <a:effectLst/>
              <a:latin typeface="+mn-lt"/>
              <a:ea typeface="+mn-ea"/>
              <a:cs typeface="+mn-cs"/>
            </a:endParaRPr>
          </a:p>
          <a:p>
            <a:pPr marL="0" indent="0">
              <a:buFont typeface="Arial" panose="020B0604020202020204" pitchFamily="34" charset="0"/>
              <a:buNone/>
            </a:pPr>
            <a:br>
              <a:rPr lang="en-GB" sz="1200" dirty="0"/>
            </a:br>
            <a:endParaRPr lang="en-GB" sz="1200" dirty="0"/>
          </a:p>
          <a:p>
            <a:pPr marL="0" indent="0">
              <a:buFont typeface="Arial" panose="020B0604020202020204" pitchFamily="34" charset="0"/>
              <a:buNone/>
            </a:pPr>
            <a:br>
              <a:rPr lang="en-GB" sz="1200" dirty="0"/>
            </a:br>
            <a:endParaRPr lang="en-GB" sz="1200" dirty="0"/>
          </a:p>
          <a:p>
            <a:endParaRPr lang="en-GB" dirty="0"/>
          </a:p>
        </p:txBody>
      </p:sp>
      <p:sp>
        <p:nvSpPr>
          <p:cNvPr id="4" name="Slide Number Placeholder 3"/>
          <p:cNvSpPr>
            <a:spLocks noGrp="1"/>
          </p:cNvSpPr>
          <p:nvPr>
            <p:ph type="sldNum" sz="quarter" idx="10"/>
          </p:nvPr>
        </p:nvSpPr>
        <p:spPr/>
        <p:txBody>
          <a:bodyPr/>
          <a:lstStyle/>
          <a:p>
            <a:fld id="{78809C2F-1EFD-4813-B018-BC5E509F8C05}" type="slidenum">
              <a:rPr lang="en-GB" smtClean="0"/>
              <a:t>11</a:t>
            </a:fld>
            <a:endParaRPr lang="en-GB"/>
          </a:p>
        </p:txBody>
      </p:sp>
    </p:spTree>
    <p:extLst>
      <p:ext uri="{BB962C8B-B14F-4D97-AF65-F5344CB8AC3E}">
        <p14:creationId xmlns:p14="http://schemas.microsoft.com/office/powerpoint/2010/main" val="3569579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s-ES" sz="1200" dirty="0"/>
              <a:t>La gestión de residuos sólidos sigue siendo un servicio publico esencial cuya responsabilidad es principalmente el nivel municipal. </a:t>
            </a:r>
          </a:p>
          <a:p>
            <a:pPr marL="285750" indent="-285750">
              <a:buFont typeface="Arial" panose="020B0604020202020204" pitchFamily="34" charset="0"/>
              <a:buChar char="•"/>
            </a:pPr>
            <a:r>
              <a:rPr lang="es-ES" sz="1200" dirty="0"/>
              <a:t>Los planes locales efectivos de gestión de la basura tendrían que ser participativos participativa</a:t>
            </a:r>
            <a:endParaRPr lang="en-GB" sz="1200" dirty="0"/>
          </a:p>
          <a:p>
            <a:pPr marL="285750" indent="-285750">
              <a:buFont typeface="Arial" panose="020B0604020202020204" pitchFamily="34" charset="0"/>
              <a:buChar char="•"/>
            </a:pPr>
            <a:r>
              <a:rPr lang="es-ES" sz="1200" dirty="0"/>
              <a:t>Financiamiento de los sistemas de gestión de residuos municipales y su durabilidad entraña consecuencias directas y la del servicio y para fomentar unas condiciones laborales dignas en el sector. </a:t>
            </a:r>
            <a:endParaRPr lang="en-GB" sz="1200" dirty="0"/>
          </a:p>
          <a:p>
            <a:pPr marL="285750" indent="-285750">
              <a:buFont typeface="Arial" panose="020B0604020202020204" pitchFamily="34" charset="0"/>
              <a:buChar char="•"/>
            </a:pPr>
            <a:r>
              <a:rPr lang="es-ES" sz="1200" dirty="0"/>
              <a:t>Los sistemas eficaces de gestión de residuos dependen de una coordinación institucional efectiva y de la colaboración a todos los niveles gubernamentales coherencia entre las políticas locales, provinciales y nacionales.</a:t>
            </a:r>
          </a:p>
          <a:p>
            <a:pPr marL="285750" indent="-285750">
              <a:buFont typeface="Arial" panose="020B0604020202020204" pitchFamily="34" charset="0"/>
              <a:buChar char="•"/>
            </a:pPr>
            <a:r>
              <a:rPr lang="es-ES" sz="1200" dirty="0"/>
              <a:t>Falta generalizada de datos disponibles. Las autoridades municipales no recogen datos sistemáticamente y no se exige a los gobiernos federales/centrales que lo hagan tampoco. </a:t>
            </a:r>
          </a:p>
          <a:p>
            <a:endParaRPr lang="en-GB" dirty="0"/>
          </a:p>
        </p:txBody>
      </p:sp>
      <p:sp>
        <p:nvSpPr>
          <p:cNvPr id="4" name="Slide Number Placeholder 3"/>
          <p:cNvSpPr>
            <a:spLocks noGrp="1"/>
          </p:cNvSpPr>
          <p:nvPr>
            <p:ph type="sldNum" sz="quarter" idx="10"/>
          </p:nvPr>
        </p:nvSpPr>
        <p:spPr/>
        <p:txBody>
          <a:bodyPr/>
          <a:lstStyle/>
          <a:p>
            <a:fld id="{78809C2F-1EFD-4813-B018-BC5E509F8C05}" type="slidenum">
              <a:rPr lang="en-GB" smtClean="0"/>
              <a:t>12</a:t>
            </a:fld>
            <a:endParaRPr lang="en-GB"/>
          </a:p>
        </p:txBody>
      </p:sp>
    </p:spTree>
    <p:extLst>
      <p:ext uri="{BB962C8B-B14F-4D97-AF65-F5344CB8AC3E}">
        <p14:creationId xmlns:p14="http://schemas.microsoft.com/office/powerpoint/2010/main" val="3365377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s-ES" sz="1200" dirty="0"/>
              <a:t>Las cooperativas sociales de recolectores de residuos desempeñan un papel relativamente menor pero en crecimiento</a:t>
            </a:r>
          </a:p>
          <a:p>
            <a:pPr marL="285750" indent="-285750">
              <a:buFont typeface="Arial" panose="020B0604020202020204" pitchFamily="34" charset="0"/>
              <a:buChar char="•"/>
            </a:pPr>
            <a:r>
              <a:rPr lang="es-ES" sz="1200" dirty="0"/>
              <a:t>En muchos países de América Latina, todavía son servicios municipales (públicos) directos los que se encargan de forma predominante de los servicios de recogida de basura. </a:t>
            </a:r>
          </a:p>
          <a:p>
            <a:pPr marL="285750" indent="-285750">
              <a:buFont typeface="Arial" panose="020B0604020202020204" pitchFamily="34" charset="0"/>
              <a:buChar char="•"/>
            </a:pPr>
            <a:r>
              <a:rPr lang="es-ES" sz="1200" dirty="0"/>
              <a:t>Proporcionar guantes de trabajo, ropa, material; formular normas y protocolos de vigilancia médica, elaborar materiales de formación y elegir un equipo de recogida y eliminación de residuos que minimice el contacto entre los trabajadores y los residuos constituyen algunas medidas preventivas que ayudan a prevenir y a reducir los riesgos para la salud relacionados con el trabajo en el sector de residuos. </a:t>
            </a:r>
          </a:p>
          <a:p>
            <a:pPr marL="285750" indent="-285750">
              <a:buFont typeface="Arial" panose="020B0604020202020204" pitchFamily="34" charset="0"/>
              <a:buChar char="•"/>
            </a:pPr>
            <a:r>
              <a:rPr lang="es-ES" sz="1200" dirty="0"/>
              <a:t>las condiciones sanitarias y laborales de los trabajadores de recogida de residuos pueden beneficiarse en gran medida de la representación sindical y de la creación de comités de SST compuestos por empleadores del municipio del lugar de trabajo/empleadores privados‑sindicatos. </a:t>
            </a:r>
            <a:endParaRPr lang="en-GB" sz="1200" dirty="0"/>
          </a:p>
          <a:p>
            <a:pPr marL="0" indent="0">
              <a:buFont typeface="Arial" panose="020B0604020202020204" pitchFamily="34" charset="0"/>
              <a:buNone/>
            </a:pPr>
            <a:br>
              <a:rPr lang="en-GB" sz="1200" dirty="0"/>
            </a:br>
            <a:endParaRPr lang="en-GB" sz="1200" dirty="0"/>
          </a:p>
          <a:p>
            <a:endParaRPr lang="en-GB" dirty="0"/>
          </a:p>
        </p:txBody>
      </p:sp>
      <p:sp>
        <p:nvSpPr>
          <p:cNvPr id="4" name="Slide Number Placeholder 3"/>
          <p:cNvSpPr>
            <a:spLocks noGrp="1"/>
          </p:cNvSpPr>
          <p:nvPr>
            <p:ph type="sldNum" sz="quarter" idx="10"/>
          </p:nvPr>
        </p:nvSpPr>
        <p:spPr/>
        <p:txBody>
          <a:bodyPr/>
          <a:lstStyle/>
          <a:p>
            <a:fld id="{78809C2F-1EFD-4813-B018-BC5E509F8C05}" type="slidenum">
              <a:rPr lang="en-GB" smtClean="0"/>
              <a:t>13</a:t>
            </a:fld>
            <a:endParaRPr lang="en-GB"/>
          </a:p>
        </p:txBody>
      </p:sp>
    </p:spTree>
    <p:extLst>
      <p:ext uri="{BB962C8B-B14F-4D97-AF65-F5344CB8AC3E}">
        <p14:creationId xmlns:p14="http://schemas.microsoft.com/office/powerpoint/2010/main" val="1556286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br>
              <a:rPr lang="en-GB" sz="1200" dirty="0"/>
            </a:br>
            <a:endParaRPr lang="en-GB" sz="1200" dirty="0"/>
          </a:p>
          <a:p>
            <a:pPr marL="285750" indent="-285750">
              <a:buFont typeface="Arial" panose="020B0604020202020204" pitchFamily="34" charset="0"/>
              <a:buChar char="•"/>
            </a:pPr>
            <a:r>
              <a:rPr lang="es-ES" dirty="0"/>
              <a:t>La legislación nacional sobre los servicios de residuos y la gestión de residuos rara vez menciona a los trabajadores de recogida de residuos municipales. A los municipios se les atribuyen responsabilidades para poner en marcha sistemas que abarcan cada vez más la integración de trabajadores de recogida/recolectores de residuos informales. Los trabajadores municipales no parecen recibir la misma atención.</a:t>
            </a:r>
          </a:p>
          <a:p>
            <a:pPr marL="285750" indent="-285750">
              <a:buFont typeface="Arial" panose="020B0604020202020204" pitchFamily="34" charset="0"/>
              <a:buChar char="•"/>
            </a:pPr>
            <a:r>
              <a:rPr lang="es-ES" dirty="0"/>
              <a:t>Todos los trabajadores de la basura, tanto los del sector municipal como privado, necesitan mejorar sus salarios y sus condiciones laborales. </a:t>
            </a:r>
          </a:p>
          <a:p>
            <a:pPr marL="285750" indent="-285750">
              <a:buFont typeface="Arial" panose="020B0604020202020204" pitchFamily="34" charset="0"/>
              <a:buChar char="•"/>
            </a:pPr>
            <a:r>
              <a:rPr lang="es-ES" dirty="0"/>
              <a:t>Cuando las campañas por el trabajo digno son fructíferas, benefician a la economía local y contribuyen a hacer las ciudades y las comunidades locales más justas e inclusivas. </a:t>
            </a:r>
          </a:p>
          <a:p>
            <a:pPr marL="285750" indent="-285750">
              <a:buFont typeface="Arial" panose="020B0604020202020204" pitchFamily="34" charset="0"/>
              <a:buChar char="•"/>
            </a:pPr>
            <a:r>
              <a:rPr lang="es-ES" dirty="0"/>
              <a:t>Los gobiernos, sobre todo las administraciones locales y regionales/municipales, desempeñan un papel fundamental en la prestación de servicios de gestión sostenible de residuos a las comunidades locales y en la provisión de mejores condiciones laborales tanto para los trabajadores formales como para los recicladores informales que, en caso contrario, seguirán siendo un colectivo especialmente vulnerable.</a:t>
            </a:r>
          </a:p>
          <a:p>
            <a:pPr marL="285750" indent="-285750">
              <a:buFont typeface="Arial" panose="020B0604020202020204" pitchFamily="34" charset="0"/>
              <a:buChar char="•"/>
            </a:pPr>
            <a:r>
              <a:rPr lang="es-ES" dirty="0"/>
              <a:t>Esto incluye el establecimiento de políticas municipales y globales que favorezcan el empleo digno y los marcos jurídicos que propicien la creación de empleo digno en el sector como la contratación pública responsable; la promoción de la participación democrática y de la contribución de los sindicatos de los trabajadores de la basura y de las organizaciones de recicladores informales a los planes municipales de gestión de la basura; </a:t>
            </a:r>
            <a:br>
              <a:rPr lang="en-GB" sz="1600" dirty="0"/>
            </a:br>
            <a:endParaRPr lang="en-GB" sz="1600" dirty="0"/>
          </a:p>
          <a:p>
            <a:endParaRPr lang="en-GB" dirty="0"/>
          </a:p>
        </p:txBody>
      </p:sp>
      <p:sp>
        <p:nvSpPr>
          <p:cNvPr id="4" name="Slide Number Placeholder 3"/>
          <p:cNvSpPr>
            <a:spLocks noGrp="1"/>
          </p:cNvSpPr>
          <p:nvPr>
            <p:ph type="sldNum" sz="quarter" idx="10"/>
          </p:nvPr>
        </p:nvSpPr>
        <p:spPr/>
        <p:txBody>
          <a:bodyPr/>
          <a:lstStyle/>
          <a:p>
            <a:fld id="{78809C2F-1EFD-4813-B018-BC5E509F8C05}" type="slidenum">
              <a:rPr lang="en-GB" smtClean="0"/>
              <a:t>14</a:t>
            </a:fld>
            <a:endParaRPr lang="en-GB"/>
          </a:p>
        </p:txBody>
      </p:sp>
    </p:spTree>
    <p:extLst>
      <p:ext uri="{BB962C8B-B14F-4D97-AF65-F5344CB8AC3E}">
        <p14:creationId xmlns:p14="http://schemas.microsoft.com/office/powerpoint/2010/main" val="1379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t>El </a:t>
            </a:r>
            <a:r>
              <a:rPr lang="en-GB" sz="1200" dirty="0" err="1"/>
              <a:t>servicio</a:t>
            </a:r>
            <a:r>
              <a:rPr lang="en-GB" sz="1200" dirty="0"/>
              <a:t> de </a:t>
            </a:r>
            <a:r>
              <a:rPr lang="en-GB" sz="1200" dirty="0" err="1"/>
              <a:t>recolleccion</a:t>
            </a:r>
            <a:r>
              <a:rPr lang="en-GB" sz="1200" dirty="0"/>
              <a:t> de </a:t>
            </a:r>
            <a:r>
              <a:rPr lang="en-GB" sz="1200" dirty="0" err="1"/>
              <a:t>residuos</a:t>
            </a:r>
            <a:r>
              <a:rPr lang="en-GB" sz="1200" dirty="0"/>
              <a:t> </a:t>
            </a:r>
            <a:r>
              <a:rPr lang="en-GB" sz="1200" dirty="0" err="1"/>
              <a:t>es</a:t>
            </a:r>
            <a:r>
              <a:rPr lang="en-GB" sz="1200" baseline="0" dirty="0"/>
              <a:t> </a:t>
            </a:r>
            <a:r>
              <a:rPr lang="en-GB" sz="1200" baseline="0" dirty="0" err="1"/>
              <a:t>esencial</a:t>
            </a:r>
            <a:r>
              <a:rPr lang="en-GB" sz="1200" baseline="0" dirty="0"/>
              <a:t> a la </a:t>
            </a:r>
            <a:r>
              <a:rPr lang="en-GB" sz="1200" baseline="0" dirty="0" err="1"/>
              <a:t>calidad</a:t>
            </a:r>
            <a:r>
              <a:rPr lang="en-GB" sz="1200" baseline="0" dirty="0"/>
              <a:t> de </a:t>
            </a:r>
            <a:r>
              <a:rPr lang="en-GB" sz="1200" baseline="0" dirty="0" err="1"/>
              <a:t>vida</a:t>
            </a:r>
            <a:r>
              <a:rPr lang="en-GB" sz="1200" baseline="0" dirty="0"/>
              <a:t> de </a:t>
            </a:r>
            <a:r>
              <a:rPr lang="en-GB" sz="1200" baseline="0" dirty="0" err="1"/>
              <a:t>todos</a:t>
            </a:r>
            <a:r>
              <a:rPr lang="en-GB" sz="1200" baseline="0" dirty="0"/>
              <a:t>, </a:t>
            </a:r>
            <a:r>
              <a:rPr lang="en-GB" sz="1200" baseline="0" dirty="0" err="1"/>
              <a:t>proporciona</a:t>
            </a:r>
            <a:r>
              <a:rPr lang="en-GB" sz="1200" baseline="0" dirty="0"/>
              <a:t> </a:t>
            </a:r>
            <a:r>
              <a:rPr lang="en-GB" sz="1200" baseline="0" dirty="0" err="1"/>
              <a:t>b</a:t>
            </a:r>
            <a:r>
              <a:rPr lang="en-GB" sz="1200" dirty="0" err="1"/>
              <a:t>eneficios</a:t>
            </a:r>
            <a:r>
              <a:rPr lang="en-GB" sz="1200" baseline="0" dirty="0"/>
              <a:t> </a:t>
            </a:r>
            <a:r>
              <a:rPr lang="en-GB" sz="1200" baseline="0" dirty="0" err="1"/>
              <a:t>fundamentales</a:t>
            </a:r>
            <a:r>
              <a:rPr lang="en-GB" sz="1200" baseline="0" dirty="0"/>
              <a:t> </a:t>
            </a:r>
            <a:r>
              <a:rPr lang="en-GB" sz="1200" baseline="0" dirty="0" err="1"/>
              <a:t>cual</a:t>
            </a:r>
            <a:r>
              <a:rPr lang="en-GB" sz="1200" baseline="0" dirty="0"/>
              <a:t> la </a:t>
            </a:r>
            <a:r>
              <a:rPr lang="en-GB" sz="1200" baseline="0" dirty="0" err="1"/>
              <a:t>proteccion</a:t>
            </a:r>
            <a:r>
              <a:rPr lang="en-GB" sz="1200" baseline="0" dirty="0"/>
              <a:t> de la </a:t>
            </a:r>
            <a:r>
              <a:rPr lang="en-GB" sz="1200" baseline="0" dirty="0" err="1"/>
              <a:t>s</a:t>
            </a:r>
            <a:r>
              <a:rPr lang="en-GB" sz="1200" dirty="0" err="1"/>
              <a:t>alud</a:t>
            </a:r>
            <a:r>
              <a:rPr lang="en-GB" sz="1200" dirty="0"/>
              <a:t> </a:t>
            </a:r>
            <a:r>
              <a:rPr lang="en-GB" sz="1200" dirty="0" err="1"/>
              <a:t>publica</a:t>
            </a:r>
            <a:r>
              <a:rPr lang="en-GB" sz="1200" dirty="0"/>
              <a:t>, el </a:t>
            </a:r>
            <a:r>
              <a:rPr lang="en-GB" sz="1200" dirty="0" err="1"/>
              <a:t>mantenimiento</a:t>
            </a:r>
            <a:r>
              <a:rPr lang="en-GB" sz="1200" baseline="0" dirty="0"/>
              <a:t> de </a:t>
            </a:r>
            <a:r>
              <a:rPr lang="en-GB" sz="1200" dirty="0" err="1"/>
              <a:t>espacios</a:t>
            </a:r>
            <a:r>
              <a:rPr lang="en-GB" sz="1200" dirty="0"/>
              <a:t> </a:t>
            </a:r>
            <a:r>
              <a:rPr lang="en-GB" sz="1200" dirty="0" err="1"/>
              <a:t>verdes</a:t>
            </a:r>
            <a:r>
              <a:rPr lang="en-GB" sz="1200" dirty="0"/>
              <a:t> y </a:t>
            </a:r>
            <a:r>
              <a:rPr lang="en-GB" sz="1200" dirty="0" err="1"/>
              <a:t>publicos</a:t>
            </a:r>
            <a:r>
              <a:rPr lang="en-GB" sz="1200" dirty="0"/>
              <a:t>, </a:t>
            </a:r>
            <a:r>
              <a:rPr lang="en-GB" sz="1200" dirty="0" err="1"/>
              <a:t>permite</a:t>
            </a:r>
            <a:r>
              <a:rPr lang="en-GB" sz="1200" dirty="0"/>
              <a:t> la </a:t>
            </a:r>
            <a:r>
              <a:rPr lang="en-GB" sz="1200" dirty="0" err="1"/>
              <a:t>actividad</a:t>
            </a:r>
            <a:r>
              <a:rPr lang="en-GB" sz="1200" dirty="0"/>
              <a:t> </a:t>
            </a:r>
            <a:r>
              <a:rPr lang="en-GB" sz="1200" dirty="0" err="1"/>
              <a:t>economica</a:t>
            </a:r>
            <a:r>
              <a:rPr lang="en-GB" sz="1200" dirty="0"/>
              <a:t> y social que no </a:t>
            </a:r>
            <a:r>
              <a:rPr lang="en-GB" sz="1200" dirty="0" err="1"/>
              <a:t>podrian</a:t>
            </a:r>
            <a:r>
              <a:rPr lang="en-GB" sz="1200" dirty="0"/>
              <a:t> </a:t>
            </a:r>
            <a:r>
              <a:rPr lang="en-GB" sz="1200" dirty="0" err="1"/>
              <a:t>tener</a:t>
            </a:r>
            <a:r>
              <a:rPr lang="en-GB" sz="1200" dirty="0"/>
              <a:t> </a:t>
            </a:r>
            <a:r>
              <a:rPr lang="en-GB" sz="1200" dirty="0" err="1"/>
              <a:t>lucar</a:t>
            </a:r>
            <a:r>
              <a:rPr lang="en-GB" sz="1200" dirty="0"/>
              <a:t> de </a:t>
            </a:r>
            <a:r>
              <a:rPr lang="en-GB" sz="1200" dirty="0" err="1"/>
              <a:t>otra</a:t>
            </a:r>
            <a:r>
              <a:rPr lang="en-GB" sz="1200" dirty="0"/>
              <a:t> </a:t>
            </a:r>
            <a:r>
              <a:rPr lang="en-GB" sz="1200" dirty="0" err="1"/>
              <a:t>manera</a:t>
            </a:r>
            <a:r>
              <a:rPr lang="en-GB" sz="1200" dirty="0"/>
              <a:t> p. </a:t>
            </a:r>
            <a:r>
              <a:rPr lang="en-GB" sz="1200" dirty="0" err="1"/>
              <a:t>ej</a:t>
            </a:r>
            <a:r>
              <a:rPr lang="en-GB" sz="1200" dirty="0"/>
              <a:t> </a:t>
            </a:r>
            <a:r>
              <a:rPr lang="en-GB" sz="1200" dirty="0" err="1"/>
              <a:t>mercados</a:t>
            </a:r>
            <a:r>
              <a:rPr lang="en-GB" sz="1200" dirty="0"/>
              <a:t>, </a:t>
            </a:r>
            <a:r>
              <a:rPr lang="en-GB" sz="1200" dirty="0" err="1"/>
              <a:t>calles</a:t>
            </a:r>
            <a:r>
              <a:rPr lang="en-GB" sz="1200" dirty="0"/>
              <a:t> de </a:t>
            </a:r>
            <a:r>
              <a:rPr lang="en-GB" sz="1200" dirty="0" err="1"/>
              <a:t>tiendas</a:t>
            </a:r>
            <a:r>
              <a:rPr lang="en-GB" sz="1200" dirty="0"/>
              <a:t>, </a:t>
            </a:r>
            <a:r>
              <a:rPr lang="en-GB" sz="1200" dirty="0" err="1"/>
              <a:t>comercio</a:t>
            </a:r>
            <a:r>
              <a:rPr lang="en-GB" sz="1200" dirty="0"/>
              <a:t>, </a:t>
            </a:r>
            <a:r>
              <a:rPr lang="en-GB" sz="1200" dirty="0" err="1"/>
              <a:t>turismo</a:t>
            </a:r>
            <a:r>
              <a:rPr lang="en-GB" sz="1200" dirty="0"/>
              <a:t>, </a:t>
            </a:r>
            <a:r>
              <a:rPr lang="en-GB" sz="1200" dirty="0" err="1"/>
              <a:t>espacios</a:t>
            </a:r>
            <a:r>
              <a:rPr lang="en-GB" sz="1200" dirty="0"/>
              <a:t> industrials, </a:t>
            </a:r>
            <a:r>
              <a:rPr lang="en-GB" sz="1200" dirty="0" err="1"/>
              <a:t>proteccion</a:t>
            </a:r>
            <a:r>
              <a:rPr lang="en-GB" sz="1200" dirty="0"/>
              <a:t> del </a:t>
            </a:r>
            <a:r>
              <a:rPr lang="en-GB" sz="1200" dirty="0" err="1"/>
              <a:t>ambiente</a:t>
            </a:r>
            <a:endParaRPr lang="en-GB" sz="1200" dirty="0"/>
          </a:p>
          <a:p>
            <a:pPr marL="285750" indent="-285750">
              <a:buFont typeface="Arial" panose="020B0604020202020204" pitchFamily="34" charset="0"/>
              <a:buChar char="•"/>
            </a:pPr>
            <a:endParaRPr lang="en-GB"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t>Riesgos</a:t>
            </a:r>
            <a:r>
              <a:rPr lang="en-GB" sz="1200" dirty="0"/>
              <a:t>: </a:t>
            </a:r>
            <a:r>
              <a:rPr lang="es-ES" sz="1200" dirty="0"/>
              <a:t>enfermedades, explosiones de gas, contaminación atmosférica, acuática y marina, emisiones de carbono y otros gases contribuyen a cambio climático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Los gobiernos municipales desempeñan un papel destacado en la recogida y eliminación de residuos sólidos. Dado el aumento de la población urbana, se mantendrá la presión sobre los municipios para mantener y poner en marcha servicios de gestión de residuos adecuados pese a que los gobiernos nacionales son responsables de las políticas, la planificación y la </a:t>
            </a:r>
            <a:r>
              <a:rPr lang="es-ES" sz="1200" kern="1200" dirty="0" err="1">
                <a:solidFill>
                  <a:schemeClr val="tx1"/>
                </a:solidFill>
                <a:effectLst/>
                <a:latin typeface="+mn-lt"/>
                <a:ea typeface="+mn-ea"/>
                <a:cs typeface="+mn-cs"/>
              </a:rPr>
              <a:t>presupuestación</a:t>
            </a:r>
            <a:r>
              <a:rPr lang="es-ES" sz="1200" kern="1200" dirty="0">
                <a:solidFill>
                  <a:schemeClr val="tx1"/>
                </a:solidFill>
                <a:effectLst/>
                <a:latin typeface="+mn-lt"/>
                <a:ea typeface="+mn-ea"/>
                <a:cs typeface="+mn-cs"/>
              </a:rPr>
              <a:t>.</a:t>
            </a:r>
            <a:endParaRPr lang="en-GB" sz="1200" dirty="0"/>
          </a:p>
          <a:p>
            <a:br>
              <a:rPr lang="en-GB" sz="1200" dirty="0"/>
            </a:br>
            <a:endParaRPr lang="en-GB" sz="1200" dirty="0"/>
          </a:p>
          <a:p>
            <a:endParaRPr lang="en-GB" dirty="0"/>
          </a:p>
        </p:txBody>
      </p:sp>
      <p:sp>
        <p:nvSpPr>
          <p:cNvPr id="4" name="Slide Number Placeholder 3"/>
          <p:cNvSpPr>
            <a:spLocks noGrp="1"/>
          </p:cNvSpPr>
          <p:nvPr>
            <p:ph type="sldNum" sz="quarter" idx="10"/>
          </p:nvPr>
        </p:nvSpPr>
        <p:spPr/>
        <p:txBody>
          <a:bodyPr/>
          <a:lstStyle/>
          <a:p>
            <a:fld id="{78809C2F-1EFD-4813-B018-BC5E509F8C05}" type="slidenum">
              <a:rPr lang="en-GB" smtClean="0"/>
              <a:t>3</a:t>
            </a:fld>
            <a:endParaRPr lang="en-GB"/>
          </a:p>
        </p:txBody>
      </p:sp>
    </p:spTree>
    <p:extLst>
      <p:ext uri="{BB962C8B-B14F-4D97-AF65-F5344CB8AC3E}">
        <p14:creationId xmlns:p14="http://schemas.microsoft.com/office/powerpoint/2010/main" val="40524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err="1"/>
              <a:t>Materiales</a:t>
            </a:r>
            <a:r>
              <a:rPr lang="en-GB" sz="1200" dirty="0"/>
              <a:t> </a:t>
            </a:r>
            <a:r>
              <a:rPr lang="en-GB" sz="1200" dirty="0" err="1"/>
              <a:t>recliclables</a:t>
            </a:r>
            <a:r>
              <a:rPr lang="en-GB" sz="1200" dirty="0"/>
              <a:t> (p. </a:t>
            </a:r>
            <a:r>
              <a:rPr lang="en-GB" sz="1200" dirty="0" err="1"/>
              <a:t>ej</a:t>
            </a:r>
            <a:r>
              <a:rPr lang="en-GB" sz="1200" dirty="0"/>
              <a:t>. </a:t>
            </a:r>
            <a:r>
              <a:rPr lang="en-GB" sz="1200" dirty="0" err="1"/>
              <a:t>papel</a:t>
            </a:r>
            <a:r>
              <a:rPr lang="en-GB" sz="1200" dirty="0"/>
              <a:t>, </a:t>
            </a:r>
            <a:r>
              <a:rPr lang="en-GB" sz="1200" dirty="0" err="1"/>
              <a:t>vidrio</a:t>
            </a:r>
            <a:r>
              <a:rPr lang="en-GB" sz="1200" dirty="0"/>
              <a:t>, </a:t>
            </a:r>
            <a:r>
              <a:rPr lang="en-GB" sz="1200" dirty="0" err="1"/>
              <a:t>plastico</a:t>
            </a:r>
            <a:r>
              <a:rPr lang="en-GB" sz="1200" dirty="0"/>
              <a:t> PET, </a:t>
            </a:r>
            <a:r>
              <a:rPr lang="en-GB" sz="1200" dirty="0" err="1"/>
              <a:t>aliminio</a:t>
            </a:r>
            <a:r>
              <a:rPr lang="en-GB" sz="1200" dirty="0"/>
              <a:t>, </a:t>
            </a:r>
            <a:r>
              <a:rPr lang="en-GB" sz="1200" dirty="0" err="1"/>
              <a:t>hierro</a:t>
            </a:r>
            <a:r>
              <a:rPr lang="en-GB" sz="1200" dirty="0"/>
              <a:t>, </a:t>
            </a:r>
            <a:r>
              <a:rPr lang="en-GB" sz="1200" dirty="0" err="1"/>
              <a:t>tela</a:t>
            </a:r>
            <a:r>
              <a:rPr lang="en-GB" sz="1200" dirty="0"/>
              <a:t>, etc.</a:t>
            </a:r>
          </a:p>
          <a:p>
            <a:pPr marL="285750" indent="-285750">
              <a:buFont typeface="Arial" panose="020B0604020202020204" pitchFamily="34" charset="0"/>
              <a:buChar char="•"/>
            </a:pPr>
            <a:r>
              <a:rPr lang="es-ES" sz="1200" dirty="0"/>
              <a:t>producción energía (p. ej. biomasa e incineración para generar gas, calor, compost y electricidad).</a:t>
            </a:r>
            <a:endParaRPr lang="en-GB" sz="1200" dirty="0"/>
          </a:p>
          <a:p>
            <a:pPr marL="285750" indent="-285750">
              <a:buFont typeface="Arial" panose="020B0604020202020204" pitchFamily="34" charset="0"/>
              <a:buChar char="•"/>
            </a:pPr>
            <a:r>
              <a:rPr lang="en-GB" sz="1200" dirty="0"/>
              <a:t>Fuente mayor de </a:t>
            </a:r>
            <a:r>
              <a:rPr lang="en-GB" sz="1200" dirty="0" err="1"/>
              <a:t>empleo</a:t>
            </a:r>
            <a:r>
              <a:rPr lang="en-GB" sz="1200" baseline="0" dirty="0"/>
              <a:t> y de </a:t>
            </a:r>
            <a:r>
              <a:rPr lang="en-GB" sz="1200" dirty="0" err="1"/>
              <a:t>actividad</a:t>
            </a:r>
            <a:r>
              <a:rPr lang="en-GB" sz="1200" dirty="0"/>
              <a:t> </a:t>
            </a:r>
            <a:r>
              <a:rPr lang="en-GB" sz="1200" dirty="0" err="1"/>
              <a:t>economica</a:t>
            </a:r>
            <a:endParaRPr lang="en-GB"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Las políticas de gestión de residuos sólidos se ven influenciadas por políticas y normativas municipales, nacionales e internacionales destinadas a reducir el impacto del cambio climático y fomentar una mayor sostenibilidad e inclusión social.</a:t>
            </a:r>
            <a:br>
              <a:rPr lang="es-ES"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285750" indent="-285750">
              <a:buFont typeface="Arial" panose="020B0604020202020204" pitchFamily="34" charset="0"/>
              <a:buChar char="•"/>
            </a:pPr>
            <a:r>
              <a:rPr lang="es-ES" sz="1200" kern="1200" dirty="0">
                <a:solidFill>
                  <a:schemeClr val="tx1"/>
                </a:solidFill>
                <a:effectLst/>
                <a:latin typeface="+mn-lt"/>
                <a:ea typeface="+mn-ea"/>
                <a:cs typeface="+mn-cs"/>
              </a:rPr>
              <a:t>Por ejemplo, la reciente Constitución que la </a:t>
            </a:r>
            <a:r>
              <a:rPr lang="es-ES" sz="1200" b="1" kern="1200" dirty="0">
                <a:solidFill>
                  <a:schemeClr val="tx1"/>
                </a:solidFill>
                <a:effectLst/>
                <a:latin typeface="+mn-lt"/>
                <a:ea typeface="+mn-ea"/>
                <a:cs typeface="+mn-cs"/>
              </a:rPr>
              <a:t>Ciudad de México</a:t>
            </a:r>
            <a:r>
              <a:rPr lang="es-ES" sz="1200" kern="1200" dirty="0">
                <a:solidFill>
                  <a:schemeClr val="tx1"/>
                </a:solidFill>
                <a:effectLst/>
                <a:latin typeface="+mn-lt"/>
                <a:ea typeface="+mn-ea"/>
                <a:cs typeface="+mn-cs"/>
              </a:rPr>
              <a:t> aprobó en febrero de 2017 se compromete a utilizar residuos orgánicos para generar energía (Art. 2) y a prevenir y reducir los residuos sólidos. Además, estipula que los servicios de gestión de residuos sólidos municipales son la responsabilidad del gobierno municipal, que es el proveedor exclusivo de la comunidad de manera gratuita. Asimismo, la Constitución prohíbe la privatización y concesión del servicio (Art. 5). Dichas disposiciones se plasman en un contexto de reconocimiento mutuo entre las autoridades locales y los sindicatos municipales. Así pues, las relaciones laborales están basadas en la negociación colectiva y el empleo formal constituye un objetivo político conjunto (Art. 10) </a:t>
            </a:r>
          </a:p>
          <a:p>
            <a:pPr marL="285750" indent="-285750">
              <a:buFont typeface="Arial" panose="020B0604020202020204" pitchFamily="34" charset="0"/>
              <a:buChar char="•"/>
            </a:pPr>
            <a:r>
              <a:rPr lang="es-ES" sz="1200" kern="1200" dirty="0">
                <a:solidFill>
                  <a:schemeClr val="tx1"/>
                </a:solidFill>
                <a:effectLst/>
                <a:latin typeface="+mn-lt"/>
                <a:ea typeface="+mn-ea"/>
                <a:cs typeface="+mn-cs"/>
              </a:rPr>
              <a:t>En </a:t>
            </a:r>
            <a:r>
              <a:rPr lang="es-ES" sz="1200" b="1" kern="1200" dirty="0">
                <a:solidFill>
                  <a:schemeClr val="tx1"/>
                </a:solidFill>
                <a:effectLst/>
                <a:latin typeface="+mn-lt"/>
                <a:ea typeface="+mn-ea"/>
                <a:cs typeface="+mn-cs"/>
              </a:rPr>
              <a:t>Brasil,</a:t>
            </a:r>
            <a:r>
              <a:rPr lang="es-ES" sz="1200" kern="1200" dirty="0">
                <a:solidFill>
                  <a:schemeClr val="tx1"/>
                </a:solidFill>
                <a:effectLst/>
                <a:latin typeface="+mn-lt"/>
                <a:ea typeface="+mn-ea"/>
                <a:cs typeface="+mn-cs"/>
              </a:rPr>
              <a:t> se implantó en 2010 la Política Nacional de Residuos Sólidos</a:t>
            </a:r>
          </a:p>
          <a:p>
            <a:pPr marL="285750" indent="-285750">
              <a:buFont typeface="Arial" panose="020B0604020202020204" pitchFamily="34" charset="0"/>
              <a:buChar char="•"/>
            </a:pPr>
            <a:r>
              <a:rPr lang="es-ES" sz="1200" kern="1200" dirty="0">
                <a:solidFill>
                  <a:schemeClr val="tx1"/>
                </a:solidFill>
                <a:effectLst/>
                <a:latin typeface="+mn-lt"/>
                <a:ea typeface="+mn-ea"/>
                <a:cs typeface="+mn-cs"/>
              </a:rPr>
              <a:t>En </a:t>
            </a:r>
            <a:r>
              <a:rPr lang="es-ES" sz="1200" b="1" kern="1200" dirty="0">
                <a:solidFill>
                  <a:schemeClr val="tx1"/>
                </a:solidFill>
                <a:effectLst/>
                <a:latin typeface="+mn-lt"/>
                <a:ea typeface="+mn-ea"/>
                <a:cs typeface="+mn-cs"/>
              </a:rPr>
              <a:t>Argentina,</a:t>
            </a:r>
            <a:r>
              <a:rPr lang="es-ES" sz="1200" kern="1200" dirty="0">
                <a:solidFill>
                  <a:schemeClr val="tx1"/>
                </a:solidFill>
                <a:effectLst/>
                <a:latin typeface="+mn-lt"/>
                <a:ea typeface="+mn-ea"/>
                <a:cs typeface="+mn-cs"/>
              </a:rPr>
              <a:t> en 2004 (Ley 25.916 de Gestión de Residuos Domésticos) se estableció un sistema de gestión de residuos domésticos</a:t>
            </a:r>
          </a:p>
          <a:p>
            <a:pPr marL="285750" indent="-285750">
              <a:buFont typeface="Arial" panose="020B0604020202020204" pitchFamily="34" charset="0"/>
              <a:buChar char="•"/>
            </a:pPr>
            <a:r>
              <a:rPr lang="es-ES" sz="1200" kern="1200" dirty="0">
                <a:solidFill>
                  <a:schemeClr val="tx1"/>
                </a:solidFill>
                <a:effectLst/>
                <a:latin typeface="+mn-lt"/>
                <a:ea typeface="+mn-ea"/>
                <a:cs typeface="+mn-cs"/>
              </a:rPr>
              <a:t>Los </a:t>
            </a:r>
            <a:r>
              <a:rPr lang="es-ES" sz="1200" b="1" kern="1200" dirty="0">
                <a:solidFill>
                  <a:schemeClr val="tx1"/>
                </a:solidFill>
                <a:effectLst/>
                <a:latin typeface="+mn-lt"/>
                <a:ea typeface="+mn-ea"/>
                <a:cs typeface="+mn-cs"/>
              </a:rPr>
              <a:t>Objetivos de Desarrollo Sostenible de las Naciones Unidas (ODS)</a:t>
            </a:r>
            <a:r>
              <a:rPr lang="es-ES" sz="1200" kern="1200" dirty="0">
                <a:solidFill>
                  <a:schemeClr val="tx1"/>
                </a:solidFill>
                <a:effectLst/>
                <a:latin typeface="+mn-lt"/>
                <a:ea typeface="+mn-ea"/>
                <a:cs typeface="+mn-cs"/>
              </a:rPr>
              <a:t> reemplazaron los Objetivos de Desarrollo del Milenio y establecieron metas para el período 2015-2030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El ODS 12 «Producción y consumo responsables» determina una estrategia global para reducir los residuos y tender hacia un consumo sostenible, concretamente poniendo en marcha políticas relativas a la producción y al consumo sostenibles, la reducción de residuos, el aumento del reciclaje y la contratación pública ecológica. Este objetivo podría repercutir de manera particular en los servicios de recogida de residuos sólidos municipales, pues presiona a los gobiernos para que elaboren planes de recogida de residuos municipales destinados a aumentar el consumo y la producción sostenibles. Tales políticas podrían modificar el volumen y el tipo de residuos que se generen en las ciudades en el futuro y, a su vez, repercutir en los niveles de empleo, las condiciones laborales y los métodos de trabajo empleados en el sector de la recogida de residuos municipales.</a:t>
            </a:r>
            <a:endParaRPr lang="en-GB" sz="1200" kern="1200" dirty="0">
              <a:solidFill>
                <a:schemeClr val="tx1"/>
              </a:solidFill>
              <a:effectLst/>
              <a:latin typeface="+mn-lt"/>
              <a:ea typeface="+mn-ea"/>
              <a:cs typeface="+mn-cs"/>
            </a:endParaRPr>
          </a:p>
          <a:p>
            <a:pPr marL="285750" indent="-285750">
              <a:buFont typeface="Arial" panose="020B0604020202020204" pitchFamily="34" charset="0"/>
              <a:buChar char="•"/>
            </a:pPr>
            <a:r>
              <a:rPr lang="es-ES" sz="1200" kern="1200" dirty="0">
                <a:solidFill>
                  <a:schemeClr val="tx1"/>
                </a:solidFill>
                <a:effectLst/>
                <a:latin typeface="+mn-lt"/>
                <a:ea typeface="+mn-ea"/>
                <a:cs typeface="+mn-cs"/>
              </a:rPr>
              <a:t>Asimismo, la </a:t>
            </a:r>
            <a:r>
              <a:rPr lang="es-ES" sz="1200" b="1" kern="1200" dirty="0">
                <a:solidFill>
                  <a:schemeClr val="tx1"/>
                </a:solidFill>
                <a:effectLst/>
                <a:latin typeface="+mn-lt"/>
                <a:ea typeface="+mn-ea"/>
                <a:cs typeface="+mn-cs"/>
              </a:rPr>
              <a:t>Nueva Agenda Urbana</a:t>
            </a:r>
            <a:r>
              <a:rPr lang="es-ES" sz="1200" kern="1200" dirty="0">
                <a:solidFill>
                  <a:schemeClr val="tx1"/>
                </a:solidFill>
                <a:effectLst/>
                <a:latin typeface="+mn-lt"/>
                <a:ea typeface="+mn-ea"/>
                <a:cs typeface="+mn-cs"/>
              </a:rPr>
              <a:t> (NAU) adoptada en 2016 -la hoja de ruta de las Naciones Unidas para las políticas de urbanización de los próximos 20 años- recoge compromisos que los Estados miembros de ONU-Hábitat deben respetar, y repercute directamente sobre los sistemas de gestión de residuos municipales. el Art. 74 plasma el compromiso de reducir, reutilizar y reciclar (3R) los residuos minimizando los vertederos y transformando los residuos en energía», y el Art. 122 se compromete con el «acceso universal a los sistemas de gestión sostenible de los residuos</a:t>
            </a:r>
            <a:br>
              <a:rPr lang="en-GB" sz="1200" dirty="0"/>
            </a:br>
            <a:endParaRPr lang="en-GB" sz="1200" dirty="0"/>
          </a:p>
          <a:p>
            <a:endParaRPr lang="en-GB" dirty="0"/>
          </a:p>
        </p:txBody>
      </p:sp>
      <p:sp>
        <p:nvSpPr>
          <p:cNvPr id="4" name="Slide Number Placeholder 3"/>
          <p:cNvSpPr>
            <a:spLocks noGrp="1"/>
          </p:cNvSpPr>
          <p:nvPr>
            <p:ph type="sldNum" sz="quarter" idx="10"/>
          </p:nvPr>
        </p:nvSpPr>
        <p:spPr/>
        <p:txBody>
          <a:bodyPr/>
          <a:lstStyle/>
          <a:p>
            <a:fld id="{78809C2F-1EFD-4813-B018-BC5E509F8C05}" type="slidenum">
              <a:rPr lang="en-GB" smtClean="0"/>
              <a:t>4</a:t>
            </a:fld>
            <a:endParaRPr lang="en-GB"/>
          </a:p>
        </p:txBody>
      </p:sp>
    </p:spTree>
    <p:extLst>
      <p:ext uri="{BB962C8B-B14F-4D97-AF65-F5344CB8AC3E}">
        <p14:creationId xmlns:p14="http://schemas.microsoft.com/office/powerpoint/2010/main" val="118833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br>
              <a:rPr lang="en-GB" sz="1200" dirty="0"/>
            </a:br>
            <a:endParaRPr lang="en-GB" sz="1200" dirty="0"/>
          </a:p>
          <a:p>
            <a:endParaRPr lang="en-GB" dirty="0"/>
          </a:p>
        </p:txBody>
      </p:sp>
      <p:sp>
        <p:nvSpPr>
          <p:cNvPr id="4" name="Slide Number Placeholder 3"/>
          <p:cNvSpPr>
            <a:spLocks noGrp="1"/>
          </p:cNvSpPr>
          <p:nvPr>
            <p:ph type="sldNum" sz="quarter" idx="10"/>
          </p:nvPr>
        </p:nvSpPr>
        <p:spPr/>
        <p:txBody>
          <a:bodyPr/>
          <a:lstStyle/>
          <a:p>
            <a:fld id="{78809C2F-1EFD-4813-B018-BC5E509F8C05}" type="slidenum">
              <a:rPr lang="en-GB" smtClean="0"/>
              <a:t>5</a:t>
            </a:fld>
            <a:endParaRPr lang="en-GB"/>
          </a:p>
        </p:txBody>
      </p:sp>
    </p:spTree>
    <p:extLst>
      <p:ext uri="{BB962C8B-B14F-4D97-AF65-F5344CB8AC3E}">
        <p14:creationId xmlns:p14="http://schemas.microsoft.com/office/powerpoint/2010/main" val="66748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solidFill>
                <a:effectLst/>
                <a:latin typeface="+mn-lt"/>
                <a:ea typeface="+mn-ea"/>
                <a:cs typeface="+mn-cs"/>
              </a:rPr>
              <a:t>Bolivia y Venezuela por facturación de electricidad. El 100% de la población de Guatemala está cubierta por la facturación del cliente periódica y el 100% de la población uruguaya por un impuesto sobre la propiedad.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solidFill>
                <a:effectLst/>
                <a:latin typeface="+mn-lt"/>
                <a:ea typeface="+mn-ea"/>
                <a:cs typeface="+mn-cs"/>
              </a:rPr>
              <a:t>El pago mediante el impuesto sobre la propiedad podría desviarse a otras demandas de ingresos municipales. A raíz de la descentralización financiera, habitual en numerosos países, los municipios han tenido que asumir la financiación de servicios previamente financiados por el gobierno central, lo cual disminuye los recursos disponibles para otros servicios municipales.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solidFill>
                <a:effectLst/>
                <a:latin typeface="+mn-lt"/>
                <a:ea typeface="+mn-ea"/>
                <a:cs typeface="+mn-cs"/>
              </a:rPr>
              <a:t>La manera en que se financian los sistemas de gestión de residuos municipales entraña consecuencias directas y concretas para la capacidad de los municipios de desarrollar servicios sostenibles y de calidad, así como de fomentar unas condiciones laborales dignas en el sector. </a:t>
            </a:r>
            <a:endParaRPr lang="en-GB" sz="1200" kern="1200" dirty="0">
              <a:solidFill>
                <a:schemeClr val="tx1"/>
              </a:solidFill>
              <a:effectLst/>
              <a:latin typeface="+mn-lt"/>
              <a:ea typeface="+mn-ea"/>
              <a:cs typeface="+mn-cs"/>
            </a:endParaRPr>
          </a:p>
          <a:p>
            <a:pPr marL="0" indent="0">
              <a:buFont typeface="Arial" panose="020B0604020202020204" pitchFamily="34" charset="0"/>
              <a:buNone/>
            </a:pPr>
            <a:br>
              <a:rPr lang="en-GB" sz="1200" dirty="0"/>
            </a:br>
            <a:endParaRPr lang="en-GB" sz="1200" dirty="0"/>
          </a:p>
          <a:p>
            <a:pPr marL="0" indent="0">
              <a:buFont typeface="Arial" panose="020B0604020202020204" pitchFamily="34" charset="0"/>
              <a:buNone/>
            </a:pPr>
            <a:br>
              <a:rPr lang="en-GB" sz="1200" dirty="0"/>
            </a:br>
            <a:endParaRPr lang="en-GB" sz="1200" dirty="0"/>
          </a:p>
          <a:p>
            <a:endParaRPr lang="en-GB" dirty="0"/>
          </a:p>
        </p:txBody>
      </p:sp>
      <p:sp>
        <p:nvSpPr>
          <p:cNvPr id="4" name="Slide Number Placeholder 3"/>
          <p:cNvSpPr>
            <a:spLocks noGrp="1"/>
          </p:cNvSpPr>
          <p:nvPr>
            <p:ph type="sldNum" sz="quarter" idx="10"/>
          </p:nvPr>
        </p:nvSpPr>
        <p:spPr/>
        <p:txBody>
          <a:bodyPr/>
          <a:lstStyle/>
          <a:p>
            <a:fld id="{78809C2F-1EFD-4813-B018-BC5E509F8C05}" type="slidenum">
              <a:rPr lang="en-GB" smtClean="0"/>
              <a:t>6</a:t>
            </a:fld>
            <a:endParaRPr lang="en-GB"/>
          </a:p>
        </p:txBody>
      </p:sp>
    </p:spTree>
    <p:extLst>
      <p:ext uri="{BB962C8B-B14F-4D97-AF65-F5344CB8AC3E}">
        <p14:creationId xmlns:p14="http://schemas.microsoft.com/office/powerpoint/2010/main" val="293764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solidFill>
                <a:effectLst/>
                <a:latin typeface="+mn-lt"/>
                <a:ea typeface="+mn-ea"/>
                <a:cs typeface="+mn-cs"/>
              </a:rPr>
              <a:t>Datos de 2010.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solidFill>
                <a:effectLst/>
                <a:latin typeface="+mn-lt"/>
                <a:ea typeface="+mn-ea"/>
                <a:cs typeface="+mn-cs"/>
              </a:rPr>
              <a:t>La proporción de empleados de servicio municipal directo/10 000 habitante suele ser más elevada que el número de empleados de servicios contratados.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err="1">
                <a:solidFill>
                  <a:schemeClr val="tx1"/>
                </a:solidFill>
                <a:effectLst/>
                <a:latin typeface="+mn-lt"/>
                <a:ea typeface="+mn-ea"/>
                <a:cs typeface="+mn-cs"/>
              </a:rPr>
              <a:t>Mexico</a:t>
            </a:r>
            <a:r>
              <a:rPr lang="es-ES" sz="1200" kern="1200" dirty="0">
                <a:solidFill>
                  <a:schemeClr val="tx1"/>
                </a:solidFill>
                <a:effectLst/>
                <a:latin typeface="+mn-lt"/>
                <a:ea typeface="+mn-ea"/>
                <a:cs typeface="+mn-cs"/>
              </a:rPr>
              <a:t> y Brasil, y</a:t>
            </a:r>
            <a:r>
              <a:rPr lang="es-ES" sz="1200" kern="1200" baseline="0" dirty="0">
                <a:solidFill>
                  <a:schemeClr val="tx1"/>
                </a:solidFill>
                <a:effectLst/>
                <a:latin typeface="+mn-lt"/>
                <a:ea typeface="+mn-ea"/>
                <a:cs typeface="+mn-cs"/>
              </a:rPr>
              <a:t> un poco después Argentina y Colombia son los países con el numero </a:t>
            </a:r>
            <a:r>
              <a:rPr lang="es-ES" sz="1200" kern="1200" baseline="0" dirty="0" err="1">
                <a:solidFill>
                  <a:schemeClr val="tx1"/>
                </a:solidFill>
                <a:effectLst/>
                <a:latin typeface="+mn-lt"/>
                <a:ea typeface="+mn-ea"/>
                <a:cs typeface="+mn-cs"/>
              </a:rPr>
              <a:t>mad</a:t>
            </a:r>
            <a:r>
              <a:rPr lang="es-ES" sz="1200" kern="1200" baseline="0" dirty="0">
                <a:solidFill>
                  <a:schemeClr val="tx1"/>
                </a:solidFill>
                <a:effectLst/>
                <a:latin typeface="+mn-lt"/>
                <a:ea typeface="+mn-ea"/>
                <a:cs typeface="+mn-cs"/>
              </a:rPr>
              <a:t> grande de trabajadores en el sector.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baseline="0" dirty="0">
                <a:solidFill>
                  <a:schemeClr val="tx1"/>
                </a:solidFill>
                <a:effectLst/>
                <a:latin typeface="+mn-lt"/>
                <a:ea typeface="+mn-ea"/>
                <a:cs typeface="+mn-cs"/>
              </a:rPr>
              <a:t>En Bolivia, Costa Rica, Ecuador, </a:t>
            </a:r>
            <a:r>
              <a:rPr lang="es-ES" sz="1200" kern="1200" baseline="0" dirty="0" err="1">
                <a:solidFill>
                  <a:schemeClr val="tx1"/>
                </a:solidFill>
                <a:effectLst/>
                <a:latin typeface="+mn-lt"/>
                <a:ea typeface="+mn-ea"/>
                <a:cs typeface="+mn-cs"/>
              </a:rPr>
              <a:t>Peru</a:t>
            </a:r>
            <a:r>
              <a:rPr lang="es-ES" sz="1200" kern="1200" baseline="0" dirty="0">
                <a:solidFill>
                  <a:schemeClr val="tx1"/>
                </a:solidFill>
                <a:effectLst/>
                <a:latin typeface="+mn-lt"/>
                <a:ea typeface="+mn-ea"/>
                <a:cs typeface="+mn-cs"/>
              </a:rPr>
              <a:t>’ y Uruguay el numero de trabajadores empleados por las municipalidades para el servicio de gestión de residuos es claramente mas alto que los </a:t>
            </a:r>
            <a:r>
              <a:rPr lang="es-ES" sz="1200" kern="1200" baseline="0" dirty="0" err="1">
                <a:solidFill>
                  <a:schemeClr val="tx1"/>
                </a:solidFill>
                <a:effectLst/>
                <a:latin typeface="+mn-lt"/>
                <a:ea typeface="+mn-ea"/>
                <a:cs typeface="+mn-cs"/>
              </a:rPr>
              <a:t>contractoados</a:t>
            </a:r>
            <a:r>
              <a:rPr lang="es-ES"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solidFill>
                <a:effectLst/>
                <a:latin typeface="+mn-lt"/>
                <a:ea typeface="+mn-ea"/>
                <a:cs typeface="+mn-cs"/>
              </a:rPr>
              <a:t>Chile es el único país en el que la proporción de empleados de servicios contratados/10 000 habitantes es superior que la proporción de empleados de servicios municipales directos/10 000 habitantes.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solidFill>
                <a:effectLst/>
                <a:latin typeface="+mn-lt"/>
                <a:ea typeface="+mn-ea"/>
                <a:cs typeface="+mn-cs"/>
              </a:rPr>
              <a:t>La recogida de residuos sólidos municipales sigue siendo una actividad que requiere mucha mano de obra y las empresas de gestión de residuos</a:t>
            </a:r>
            <a:endParaRPr lang="en-GB" dirty="0"/>
          </a:p>
        </p:txBody>
      </p:sp>
      <p:sp>
        <p:nvSpPr>
          <p:cNvPr id="4" name="Slide Number Placeholder 3"/>
          <p:cNvSpPr>
            <a:spLocks noGrp="1"/>
          </p:cNvSpPr>
          <p:nvPr>
            <p:ph type="sldNum" sz="quarter" idx="10"/>
          </p:nvPr>
        </p:nvSpPr>
        <p:spPr/>
        <p:txBody>
          <a:bodyPr/>
          <a:lstStyle/>
          <a:p>
            <a:fld id="{78809C2F-1EFD-4813-B018-BC5E509F8C05}" type="slidenum">
              <a:rPr lang="en-GB" smtClean="0"/>
              <a:t>7</a:t>
            </a:fld>
            <a:endParaRPr lang="en-GB"/>
          </a:p>
        </p:txBody>
      </p:sp>
    </p:spTree>
    <p:extLst>
      <p:ext uri="{BB962C8B-B14F-4D97-AF65-F5344CB8AC3E}">
        <p14:creationId xmlns:p14="http://schemas.microsoft.com/office/powerpoint/2010/main" val="243652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El Cuadro muestra que la mayoría de los países latinoamericanos cuentan con un porcentaje relativamente pequeño de población cubierta por cooperativas sociales de trabajadores de recogida de residuos informales, lo cual resulta explicable por el hecho de que la recogida de residuos requiere un material y una maquinaria que son más fácilmente adquiridos por los municipios o el sector privado.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Venezuela presenta un porcentaje más elevado de población cubierta por cooperativas sociales puesto que el Ministerio de Acción Comunitaria por el Medio Ambiente (MACM) estableció un acuerdo que fomentaba la contratación de dichas cooperativas para prestar servicios de gestión de residuos a municipios pequeños y medianos</a:t>
            </a:r>
            <a:endParaRPr lang="en-GB" dirty="0"/>
          </a:p>
        </p:txBody>
      </p:sp>
      <p:sp>
        <p:nvSpPr>
          <p:cNvPr id="4" name="Slide Number Placeholder 3"/>
          <p:cNvSpPr>
            <a:spLocks noGrp="1"/>
          </p:cNvSpPr>
          <p:nvPr>
            <p:ph type="sldNum" sz="quarter" idx="10"/>
          </p:nvPr>
        </p:nvSpPr>
        <p:spPr/>
        <p:txBody>
          <a:bodyPr/>
          <a:lstStyle/>
          <a:p>
            <a:fld id="{78809C2F-1EFD-4813-B018-BC5E509F8C05}" type="slidenum">
              <a:rPr lang="en-GB" smtClean="0"/>
              <a:t>8</a:t>
            </a:fld>
            <a:endParaRPr lang="en-GB"/>
          </a:p>
        </p:txBody>
      </p:sp>
    </p:spTree>
    <p:extLst>
      <p:ext uri="{BB962C8B-B14F-4D97-AF65-F5344CB8AC3E}">
        <p14:creationId xmlns:p14="http://schemas.microsoft.com/office/powerpoint/2010/main" val="309686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sz="1200" kern="1200" dirty="0">
                <a:solidFill>
                  <a:schemeClr val="tx1"/>
                </a:solidFill>
                <a:effectLst/>
                <a:latin typeface="+mn-lt"/>
                <a:ea typeface="+mn-ea"/>
                <a:cs typeface="+mn-cs"/>
              </a:rPr>
              <a:t>El Cuadro  muestra que en muchos países los servicios de recogida de residuos siguen siendo predominantemente prestados por los servicios de gestión de residuos municipales (públicos) directos. </a:t>
            </a:r>
            <a:br>
              <a:rPr lang="en-GB" sz="1200" dirty="0"/>
            </a:br>
            <a:endParaRPr lang="en-GB" sz="1200" dirty="0"/>
          </a:p>
          <a:p>
            <a:r>
              <a:rPr lang="es-ES" sz="1200" kern="1200" dirty="0">
                <a:solidFill>
                  <a:schemeClr val="tx1"/>
                </a:solidFill>
                <a:effectLst/>
                <a:latin typeface="+mn-lt"/>
                <a:ea typeface="+mn-ea"/>
                <a:cs typeface="+mn-cs"/>
              </a:rPr>
              <a:t>Estos datos también revelan que algunos países presentan índices mucho más elevados de servicios municipales para la eliminación final, por ejemplo, Bolivia, Ecuador, Guatemala y Uruguay cuentan con índices de más del 70%.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Otras instituciones públicas también desempeñan un papel secundario en Argentina, Guatemala, México y Venezuela, y suelen funcionar a nivel nacional.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Las cooperativas sociales desempeñan un papel muy secundario en la eliminación final de residuos, ya que se necesitan grandes equipos e inversiones de capital, a los que las cooperativas sociales y los trabajadores de recogida de residuos informales no pueden acceder.</a:t>
            </a:r>
            <a:endParaRPr lang="en-GB" dirty="0"/>
          </a:p>
        </p:txBody>
      </p:sp>
      <p:sp>
        <p:nvSpPr>
          <p:cNvPr id="4" name="Slide Number Placeholder 3"/>
          <p:cNvSpPr>
            <a:spLocks noGrp="1"/>
          </p:cNvSpPr>
          <p:nvPr>
            <p:ph type="sldNum" sz="quarter" idx="10"/>
          </p:nvPr>
        </p:nvSpPr>
        <p:spPr/>
        <p:txBody>
          <a:bodyPr/>
          <a:lstStyle/>
          <a:p>
            <a:fld id="{78809C2F-1EFD-4813-B018-BC5E509F8C05}" type="slidenum">
              <a:rPr lang="en-GB" smtClean="0"/>
              <a:t>9</a:t>
            </a:fld>
            <a:endParaRPr lang="en-GB"/>
          </a:p>
        </p:txBody>
      </p:sp>
    </p:spTree>
    <p:extLst>
      <p:ext uri="{BB962C8B-B14F-4D97-AF65-F5344CB8AC3E}">
        <p14:creationId xmlns:p14="http://schemas.microsoft.com/office/powerpoint/2010/main" val="933333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sz="1200" kern="1200" dirty="0">
                <a:solidFill>
                  <a:schemeClr val="tx1"/>
                </a:solidFill>
                <a:effectLst/>
                <a:latin typeface="+mn-lt"/>
                <a:ea typeface="+mn-ea"/>
                <a:cs typeface="+mn-cs"/>
              </a:rPr>
              <a:t>Los servicios de residuos representan una de las profesiones más peligrosas y los trabajadores de recogida de residuos se ven especialmente expuestos a riesgos potencialmente graves de salud y seguridad en el trabajo. </a:t>
            </a:r>
          </a:p>
          <a:p>
            <a:pPr marL="0" indent="0">
              <a:buFont typeface="Arial" panose="020B0604020202020204" pitchFamily="34" charset="0"/>
              <a:buNone/>
            </a:pPr>
            <a:endParaRPr lang="es-ES" sz="1200" kern="1200" dirty="0">
              <a:solidFill>
                <a:schemeClr val="tx1"/>
              </a:solidFill>
              <a:effectLst/>
              <a:latin typeface="+mn-lt"/>
              <a:ea typeface="+mn-ea"/>
              <a:cs typeface="+mn-cs"/>
            </a:endParaRPr>
          </a:p>
          <a:p>
            <a:pPr marL="0" indent="0">
              <a:buFont typeface="Arial" panose="020B0604020202020204" pitchFamily="34" charset="0"/>
              <a:buNone/>
            </a:pPr>
            <a:r>
              <a:rPr lang="es-ES" sz="1200" kern="1200" dirty="0">
                <a:solidFill>
                  <a:schemeClr val="tx1"/>
                </a:solidFill>
                <a:effectLst/>
                <a:latin typeface="+mn-lt"/>
                <a:ea typeface="+mn-ea"/>
                <a:cs typeface="+mn-cs"/>
              </a:rPr>
              <a:t>Disponer de un equipo de protección adecuado, la formación y la mejora de los convenios laborales resulta fundamental para mejorar las condiciones laborales. Suministrar agua limpia y potable y contar con unas instalaciones de saneamiento adecuadas en los lugares de trabajo de los servicios de residuos contribuye a mejorar la SST y las condiciones de los trabajadores de recogida de residuos. Proporcionar guantes de trabajo, ropa, material; formular normas y protocolos de vigilancia médica, elaborar materiales de formación y elegir un equipo de recogida y eliminación de residuos que minimice el contacto entre los trabajadores y los residuos constituyen algunas medidas preventivas que ayudan a prevenir y a reducir los riesgos para la salud relacionados con el trabajo en el sector de residuos. </a:t>
            </a:r>
          </a:p>
          <a:p>
            <a:pPr marL="0" indent="0">
              <a:buFont typeface="Arial" panose="020B0604020202020204" pitchFamily="34" charset="0"/>
              <a:buNone/>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solidFill>
                <a:effectLst/>
                <a:latin typeface="+mn-lt"/>
                <a:ea typeface="+mn-ea"/>
                <a:cs typeface="+mn-cs"/>
              </a:rPr>
              <a:t>El carácter especialmente peligroso y difícil del trabajo en los servicios de residuos municipales demuestra que las condiciones sanitarias y laborales de los trabajadores de recogida de residuos pueden beneficiarse en gran medida de la representación sindical y de la creación de comités de SST compuestos por empleadores del municipio del lugar de trabajo/empleadores privados‑sindicatos. Sería conveniente determinar y evaluar las condiciones de SST de los trabajadores de la recogida de residuos municipales de la región con el fin de detectar cualquier riesgo concreto que deba tratarse de forma prioritaria. </a:t>
            </a:r>
            <a:endParaRPr lang="en-GB" sz="1200" kern="1200" dirty="0">
              <a:solidFill>
                <a:schemeClr val="tx1"/>
              </a:solidFill>
              <a:effectLst/>
              <a:latin typeface="+mn-lt"/>
              <a:ea typeface="+mn-ea"/>
              <a:cs typeface="+mn-cs"/>
            </a:endParaRPr>
          </a:p>
          <a:p>
            <a:pPr marL="0" indent="0">
              <a:buFont typeface="Arial" panose="020B0604020202020204" pitchFamily="34" charset="0"/>
              <a:buNone/>
            </a:pPr>
            <a:br>
              <a:rPr lang="en-GB" sz="1200" dirty="0"/>
            </a:br>
            <a:endParaRPr lang="en-GB" sz="1200" dirty="0"/>
          </a:p>
          <a:p>
            <a:pPr marL="0" indent="0">
              <a:buFont typeface="Arial" panose="020B0604020202020204" pitchFamily="34" charset="0"/>
              <a:buNone/>
            </a:pPr>
            <a:br>
              <a:rPr lang="en-GB" sz="1200" dirty="0"/>
            </a:br>
            <a:endParaRPr lang="en-GB" sz="1200" dirty="0"/>
          </a:p>
          <a:p>
            <a:endParaRPr lang="en-GB" dirty="0"/>
          </a:p>
        </p:txBody>
      </p:sp>
      <p:sp>
        <p:nvSpPr>
          <p:cNvPr id="4" name="Slide Number Placeholder 3"/>
          <p:cNvSpPr>
            <a:spLocks noGrp="1"/>
          </p:cNvSpPr>
          <p:nvPr>
            <p:ph type="sldNum" sz="quarter" idx="10"/>
          </p:nvPr>
        </p:nvSpPr>
        <p:spPr/>
        <p:txBody>
          <a:bodyPr/>
          <a:lstStyle/>
          <a:p>
            <a:fld id="{78809C2F-1EFD-4813-B018-BC5E509F8C05}" type="slidenum">
              <a:rPr lang="en-GB" smtClean="0"/>
              <a:t>10</a:t>
            </a:fld>
            <a:endParaRPr lang="en-GB"/>
          </a:p>
        </p:txBody>
      </p:sp>
    </p:spTree>
    <p:extLst>
      <p:ext uri="{BB962C8B-B14F-4D97-AF65-F5344CB8AC3E}">
        <p14:creationId xmlns:p14="http://schemas.microsoft.com/office/powerpoint/2010/main" val="39487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879580-8440-4652-A15C-AB4B380CCCEC}" type="datetimeFigureOut">
              <a:rPr lang="en-GB" smtClean="0"/>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27C1F2-3011-4ADD-9CA2-4FF335C337C3}" type="slidenum">
              <a:rPr lang="en-GB" smtClean="0"/>
              <a:t>‹#›</a:t>
            </a:fld>
            <a:endParaRPr lang="en-GB"/>
          </a:p>
        </p:txBody>
      </p:sp>
    </p:spTree>
    <p:extLst>
      <p:ext uri="{BB962C8B-B14F-4D97-AF65-F5344CB8AC3E}">
        <p14:creationId xmlns:p14="http://schemas.microsoft.com/office/powerpoint/2010/main" val="2478021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879580-8440-4652-A15C-AB4B380CCCEC}" type="datetimeFigureOut">
              <a:rPr lang="en-GB" smtClean="0"/>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27C1F2-3011-4ADD-9CA2-4FF335C337C3}" type="slidenum">
              <a:rPr lang="en-GB" smtClean="0"/>
              <a:t>‹#›</a:t>
            </a:fld>
            <a:endParaRPr lang="en-GB"/>
          </a:p>
        </p:txBody>
      </p:sp>
    </p:spTree>
    <p:extLst>
      <p:ext uri="{BB962C8B-B14F-4D97-AF65-F5344CB8AC3E}">
        <p14:creationId xmlns:p14="http://schemas.microsoft.com/office/powerpoint/2010/main" val="299945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879580-8440-4652-A15C-AB4B380CCCEC}" type="datetimeFigureOut">
              <a:rPr lang="en-GB" smtClean="0"/>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27C1F2-3011-4ADD-9CA2-4FF335C337C3}" type="slidenum">
              <a:rPr lang="en-GB" smtClean="0"/>
              <a:t>‹#›</a:t>
            </a:fld>
            <a:endParaRPr lang="en-GB"/>
          </a:p>
        </p:txBody>
      </p:sp>
    </p:spTree>
    <p:extLst>
      <p:ext uri="{BB962C8B-B14F-4D97-AF65-F5344CB8AC3E}">
        <p14:creationId xmlns:p14="http://schemas.microsoft.com/office/powerpoint/2010/main" val="252660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879580-8440-4652-A15C-AB4B380CCCEC}" type="datetimeFigureOut">
              <a:rPr lang="en-GB" smtClean="0"/>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27C1F2-3011-4ADD-9CA2-4FF335C337C3}" type="slidenum">
              <a:rPr lang="en-GB" smtClean="0"/>
              <a:t>‹#›</a:t>
            </a:fld>
            <a:endParaRPr lang="en-GB"/>
          </a:p>
        </p:txBody>
      </p:sp>
    </p:spTree>
    <p:extLst>
      <p:ext uri="{BB962C8B-B14F-4D97-AF65-F5344CB8AC3E}">
        <p14:creationId xmlns:p14="http://schemas.microsoft.com/office/powerpoint/2010/main" val="52588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879580-8440-4652-A15C-AB4B380CCCEC}" type="datetimeFigureOut">
              <a:rPr lang="en-GB" smtClean="0"/>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27C1F2-3011-4ADD-9CA2-4FF335C337C3}" type="slidenum">
              <a:rPr lang="en-GB" smtClean="0"/>
              <a:t>‹#›</a:t>
            </a:fld>
            <a:endParaRPr lang="en-GB"/>
          </a:p>
        </p:txBody>
      </p:sp>
    </p:spTree>
    <p:extLst>
      <p:ext uri="{BB962C8B-B14F-4D97-AF65-F5344CB8AC3E}">
        <p14:creationId xmlns:p14="http://schemas.microsoft.com/office/powerpoint/2010/main" val="706150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B879580-8440-4652-A15C-AB4B380CCCEC}" type="datetimeFigureOut">
              <a:rPr lang="en-GB" smtClean="0"/>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27C1F2-3011-4ADD-9CA2-4FF335C337C3}" type="slidenum">
              <a:rPr lang="en-GB" smtClean="0"/>
              <a:t>‹#›</a:t>
            </a:fld>
            <a:endParaRPr lang="en-GB"/>
          </a:p>
        </p:txBody>
      </p:sp>
    </p:spTree>
    <p:extLst>
      <p:ext uri="{BB962C8B-B14F-4D97-AF65-F5344CB8AC3E}">
        <p14:creationId xmlns:p14="http://schemas.microsoft.com/office/powerpoint/2010/main" val="194378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879580-8440-4652-A15C-AB4B380CCCEC}" type="datetimeFigureOut">
              <a:rPr lang="en-GB" smtClean="0"/>
              <a:t>27/07/2017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27C1F2-3011-4ADD-9CA2-4FF335C337C3}" type="slidenum">
              <a:rPr lang="en-GB" smtClean="0"/>
              <a:t>‹#›</a:t>
            </a:fld>
            <a:endParaRPr lang="en-GB"/>
          </a:p>
        </p:txBody>
      </p:sp>
    </p:spTree>
    <p:extLst>
      <p:ext uri="{BB962C8B-B14F-4D97-AF65-F5344CB8AC3E}">
        <p14:creationId xmlns:p14="http://schemas.microsoft.com/office/powerpoint/2010/main" val="403142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879580-8440-4652-A15C-AB4B380CCCEC}" type="datetimeFigureOut">
              <a:rPr lang="en-GB" smtClean="0"/>
              <a:t>27/07/2017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27C1F2-3011-4ADD-9CA2-4FF335C337C3}" type="slidenum">
              <a:rPr lang="en-GB" smtClean="0"/>
              <a:t>‹#›</a:t>
            </a:fld>
            <a:endParaRPr lang="en-GB"/>
          </a:p>
        </p:txBody>
      </p:sp>
    </p:spTree>
    <p:extLst>
      <p:ext uri="{BB962C8B-B14F-4D97-AF65-F5344CB8AC3E}">
        <p14:creationId xmlns:p14="http://schemas.microsoft.com/office/powerpoint/2010/main" val="50156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79580-8440-4652-A15C-AB4B380CCCEC}" type="datetimeFigureOut">
              <a:rPr lang="en-GB" smtClean="0"/>
              <a:t>27/07/2017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27C1F2-3011-4ADD-9CA2-4FF335C337C3}" type="slidenum">
              <a:rPr lang="en-GB" smtClean="0"/>
              <a:t>‹#›</a:t>
            </a:fld>
            <a:endParaRPr lang="en-GB"/>
          </a:p>
        </p:txBody>
      </p:sp>
    </p:spTree>
    <p:extLst>
      <p:ext uri="{BB962C8B-B14F-4D97-AF65-F5344CB8AC3E}">
        <p14:creationId xmlns:p14="http://schemas.microsoft.com/office/powerpoint/2010/main" val="37117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879580-8440-4652-A15C-AB4B380CCCEC}" type="datetimeFigureOut">
              <a:rPr lang="en-GB" smtClean="0"/>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27C1F2-3011-4ADD-9CA2-4FF335C337C3}" type="slidenum">
              <a:rPr lang="en-GB" smtClean="0"/>
              <a:t>‹#›</a:t>
            </a:fld>
            <a:endParaRPr lang="en-GB"/>
          </a:p>
        </p:txBody>
      </p:sp>
    </p:spTree>
    <p:extLst>
      <p:ext uri="{BB962C8B-B14F-4D97-AF65-F5344CB8AC3E}">
        <p14:creationId xmlns:p14="http://schemas.microsoft.com/office/powerpoint/2010/main" val="355082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879580-8440-4652-A15C-AB4B380CCCEC}" type="datetimeFigureOut">
              <a:rPr lang="en-GB" smtClean="0"/>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27C1F2-3011-4ADD-9CA2-4FF335C337C3}" type="slidenum">
              <a:rPr lang="en-GB" smtClean="0"/>
              <a:t>‹#›</a:t>
            </a:fld>
            <a:endParaRPr lang="en-GB"/>
          </a:p>
        </p:txBody>
      </p:sp>
    </p:spTree>
    <p:extLst>
      <p:ext uri="{BB962C8B-B14F-4D97-AF65-F5344CB8AC3E}">
        <p14:creationId xmlns:p14="http://schemas.microsoft.com/office/powerpoint/2010/main" val="65277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79580-8440-4652-A15C-AB4B380CCCEC}" type="datetimeFigureOut">
              <a:rPr lang="en-GB" smtClean="0"/>
              <a:t>27/07/2017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7C1F2-3011-4ADD-9CA2-4FF335C337C3}" type="slidenum">
              <a:rPr lang="en-GB" smtClean="0"/>
              <a:t>‹#›</a:t>
            </a:fld>
            <a:endParaRPr lang="en-GB"/>
          </a:p>
        </p:txBody>
      </p:sp>
    </p:spTree>
    <p:extLst>
      <p:ext uri="{BB962C8B-B14F-4D97-AF65-F5344CB8AC3E}">
        <p14:creationId xmlns:p14="http://schemas.microsoft.com/office/powerpoint/2010/main" val="3420119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jpe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2.jp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3.jpe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8468" y="2816664"/>
            <a:ext cx="9144000" cy="2387600"/>
          </a:xfrm>
        </p:spPr>
        <p:txBody>
          <a:bodyPr>
            <a:normAutofit fontScale="90000"/>
          </a:bodyPr>
          <a:lstStyle/>
          <a:p>
            <a:r>
              <a:rPr lang="es-ES" sz="4900" b="1" dirty="0">
                <a:solidFill>
                  <a:srgbClr val="C00000"/>
                </a:solidFill>
              </a:rPr>
              <a:t>Sector de Residuos Solidos Municipales</a:t>
            </a:r>
            <a:br>
              <a:rPr lang="es-ES" sz="4900" b="1" dirty="0">
                <a:solidFill>
                  <a:srgbClr val="C00000"/>
                </a:solidFill>
              </a:rPr>
            </a:br>
            <a:r>
              <a:rPr lang="es-ES" sz="3600" b="1" dirty="0">
                <a:solidFill>
                  <a:srgbClr val="C00000"/>
                </a:solidFill>
              </a:rPr>
              <a:t>en América Latina, América Central y México: </a:t>
            </a:r>
            <a:br>
              <a:rPr lang="es-ES" sz="3600" b="1" dirty="0">
                <a:solidFill>
                  <a:srgbClr val="C00000"/>
                </a:solidFill>
              </a:rPr>
            </a:br>
            <a:br>
              <a:rPr lang="es-ES" sz="3600" b="1" dirty="0">
                <a:solidFill>
                  <a:srgbClr val="C00000"/>
                </a:solidFill>
              </a:rPr>
            </a:br>
            <a:r>
              <a:rPr lang="es-ES" sz="4400" b="1" dirty="0">
                <a:solidFill>
                  <a:srgbClr val="C00000"/>
                </a:solidFill>
              </a:rPr>
              <a:t>un diagnostico inicial</a:t>
            </a:r>
            <a:br>
              <a:rPr lang="en-GB" b="1" dirty="0">
                <a:solidFill>
                  <a:srgbClr val="C00000"/>
                </a:solidFill>
              </a:rPr>
            </a:br>
            <a:endParaRPr lang="en-GB" b="1" dirty="0">
              <a:solidFill>
                <a:srgbClr val="C00000"/>
              </a:solidFill>
            </a:endParaRPr>
          </a:p>
        </p:txBody>
      </p:sp>
      <p:sp>
        <p:nvSpPr>
          <p:cNvPr id="3" name="Subtitle 2"/>
          <p:cNvSpPr>
            <a:spLocks noGrp="1"/>
          </p:cNvSpPr>
          <p:nvPr>
            <p:ph type="subTitle" idx="1"/>
          </p:nvPr>
        </p:nvSpPr>
        <p:spPr>
          <a:xfrm>
            <a:off x="609600" y="5388634"/>
            <a:ext cx="10995804" cy="1104180"/>
          </a:xfrm>
        </p:spPr>
        <p:txBody>
          <a:bodyPr/>
          <a:lstStyle/>
          <a:p>
            <a:r>
              <a:rPr lang="es-ES" dirty="0"/>
              <a:t>Hotel Macao Bogotá, Calle 24-44A-21 Bogotá, Colombia</a:t>
            </a:r>
            <a:br>
              <a:rPr lang="en-GB" dirty="0"/>
            </a:br>
            <a:r>
              <a:rPr lang="es-ES" dirty="0"/>
              <a:t>27-28 de julio 2017</a:t>
            </a:r>
            <a:br>
              <a:rPr lang="en-GB" dirty="0"/>
            </a:br>
            <a:endParaRPr lang="en-GB" dirty="0"/>
          </a:p>
        </p:txBody>
      </p:sp>
      <p:pic>
        <p:nvPicPr>
          <p:cNvPr id="4" name="Picture 3"/>
          <p:cNvPicPr>
            <a:picLocks noChangeAspect="1"/>
          </p:cNvPicPr>
          <p:nvPr/>
        </p:nvPicPr>
        <p:blipFill>
          <a:blip r:embed="rId2"/>
          <a:stretch>
            <a:fillRect/>
          </a:stretch>
        </p:blipFill>
        <p:spPr>
          <a:xfrm>
            <a:off x="246586" y="214059"/>
            <a:ext cx="1910018" cy="104943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2594" y="95832"/>
            <a:ext cx="1179927" cy="1413699"/>
          </a:xfrm>
          <a:prstGeom prst="rect">
            <a:avLst/>
          </a:prstGeom>
        </p:spPr>
      </p:pic>
      <p:pic>
        <p:nvPicPr>
          <p:cNvPr id="1026" name="Picture 2" descr="https://scontent-cdg2-1.xx.fbcdn.net/hphotos-xtl1/v/t1.0-9/12342579_192082111134440_4442764060320893516_n.jpg?oh=29baef0e56c211fb3f92345de67e93c8&amp;oe=570A1AA3"/>
          <p:cNvPicPr>
            <a:picLocks noChangeAspect="1" noChangeArrowheads="1"/>
          </p:cNvPicPr>
          <p:nvPr/>
        </p:nvPicPr>
        <p:blipFill>
          <a:blip r:embed="rId4">
            <a:extLst>
              <a:ext uri="{28A0092B-C50C-407E-A947-70E740481C1C}">
                <a14:useLocalDpi xmlns:a14="http://schemas.microsoft.com/office/drawing/2010/main" val="0"/>
              </a:ext>
            </a:extLst>
          </a:blip>
          <a:srcRect l="34032"/>
          <a:stretch>
            <a:fillRect/>
          </a:stretch>
        </p:blipFill>
        <p:spPr bwMode="auto">
          <a:xfrm>
            <a:off x="9211022" y="360158"/>
            <a:ext cx="1600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19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9878" y="245051"/>
            <a:ext cx="8410478" cy="1115259"/>
          </a:xfrm>
        </p:spPr>
        <p:txBody>
          <a:bodyPr>
            <a:noAutofit/>
          </a:bodyPr>
          <a:lstStyle/>
          <a:p>
            <a:r>
              <a:rPr lang="es-ES" sz="3600" b="1" dirty="0">
                <a:solidFill>
                  <a:srgbClr val="C00000"/>
                </a:solidFill>
              </a:rPr>
              <a:t>Riesgos de salud y seguridad</a:t>
            </a:r>
            <a:br>
              <a:rPr lang="en-GB" sz="2800" dirty="0"/>
            </a:br>
            <a:endParaRPr lang="en-GB" sz="1800" b="1" dirty="0">
              <a:solidFill>
                <a:srgbClr val="C00000"/>
              </a:solidFill>
            </a:endParaRPr>
          </a:p>
        </p:txBody>
      </p:sp>
      <p:pic>
        <p:nvPicPr>
          <p:cNvPr id="4" name="Picture 3"/>
          <p:cNvPicPr>
            <a:picLocks noChangeAspect="1"/>
          </p:cNvPicPr>
          <p:nvPr/>
        </p:nvPicPr>
        <p:blipFill>
          <a:blip r:embed="rId3"/>
          <a:stretch>
            <a:fillRect/>
          </a:stretch>
        </p:blipFill>
        <p:spPr>
          <a:xfrm>
            <a:off x="246586" y="214059"/>
            <a:ext cx="1910018" cy="10494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2594" y="95832"/>
            <a:ext cx="1179927" cy="1413699"/>
          </a:xfrm>
          <a:prstGeom prst="rect">
            <a:avLst/>
          </a:prstGeom>
        </p:spPr>
      </p:pic>
      <p:sp>
        <p:nvSpPr>
          <p:cNvPr id="3" name="TextBox 2"/>
          <p:cNvSpPr txBox="1"/>
          <p:nvPr/>
        </p:nvSpPr>
        <p:spPr>
          <a:xfrm>
            <a:off x="190013" y="1224886"/>
            <a:ext cx="7798186" cy="6124754"/>
          </a:xfrm>
          <a:prstGeom prst="rect">
            <a:avLst/>
          </a:prstGeom>
          <a:noFill/>
        </p:spPr>
        <p:txBody>
          <a:bodyPr wrap="square" rtlCol="0">
            <a:spAutoFit/>
          </a:bodyPr>
          <a:lstStyle/>
          <a:p>
            <a:pPr marL="285750" lvl="0" indent="-285750">
              <a:buFont typeface="Arial" panose="020B0604020202020204" pitchFamily="34" charset="0"/>
              <a:buChar char="•"/>
            </a:pPr>
            <a:r>
              <a:rPr lang="es-ES" sz="2400" dirty="0"/>
              <a:t>Cortes por vidrios rotos, jeringas, clavos, pinchos, etc.</a:t>
            </a:r>
            <a:endParaRPr lang="en-GB" sz="2400" dirty="0"/>
          </a:p>
          <a:p>
            <a:pPr marL="285750" lvl="0" indent="-285750">
              <a:buFont typeface="Arial" panose="020B0604020202020204" pitchFamily="34" charset="0"/>
              <a:buChar char="•"/>
            </a:pPr>
            <a:r>
              <a:rPr lang="es-ES" sz="2400" dirty="0"/>
              <a:t>Contaminación biológica de residuos médicos </a:t>
            </a:r>
            <a:endParaRPr lang="en-GB" sz="2400" dirty="0"/>
          </a:p>
          <a:p>
            <a:pPr marL="285750" lvl="0" indent="-285750">
              <a:buFont typeface="Arial" panose="020B0604020202020204" pitchFamily="34" charset="0"/>
              <a:buChar char="•"/>
            </a:pPr>
            <a:r>
              <a:rPr lang="es-ES" sz="2400" dirty="0"/>
              <a:t>Intoxicación por sustancias peligrosas y metales pesados ​​(plomo, mercurio, cadmio, plaguicidas, etc.); </a:t>
            </a:r>
            <a:endParaRPr lang="en-GB" sz="2400" dirty="0"/>
          </a:p>
          <a:p>
            <a:pPr marL="285750" lvl="0" indent="-285750">
              <a:buFont typeface="Arial" panose="020B0604020202020204" pitchFamily="34" charset="0"/>
              <a:buChar char="•"/>
            </a:pPr>
            <a:r>
              <a:rPr lang="es-ES" sz="2400" dirty="0"/>
              <a:t>Lesiones ergonómicas y </a:t>
            </a:r>
            <a:r>
              <a:rPr lang="es-ES" sz="2400" dirty="0" err="1"/>
              <a:t>musculoesqueléticas</a:t>
            </a:r>
            <a:r>
              <a:rPr lang="es-ES" sz="2400" dirty="0"/>
              <a:t>, dolor de espalda y lesión por esfuerzo repetitivo (LER);</a:t>
            </a:r>
            <a:endParaRPr lang="en-GB" sz="2400" dirty="0"/>
          </a:p>
          <a:p>
            <a:pPr marL="285750" lvl="0" indent="-285750">
              <a:buFont typeface="Arial" panose="020B0604020202020204" pitchFamily="34" charset="0"/>
              <a:buChar char="•"/>
            </a:pPr>
            <a:r>
              <a:rPr lang="es-ES" sz="2400" dirty="0"/>
              <a:t>Caídas de los vehículos;</a:t>
            </a:r>
            <a:r>
              <a:rPr lang="en-GB" sz="2400" dirty="0"/>
              <a:t> </a:t>
            </a:r>
            <a:r>
              <a:rPr lang="es-ES" sz="2400" dirty="0"/>
              <a:t>Accidentes de tráfico</a:t>
            </a:r>
            <a:endParaRPr lang="en-GB" sz="2400" dirty="0"/>
          </a:p>
          <a:p>
            <a:pPr marL="285750" lvl="0" indent="-285750">
              <a:buFont typeface="Arial" panose="020B0604020202020204" pitchFamily="34" charset="0"/>
              <a:buChar char="•"/>
            </a:pPr>
            <a:r>
              <a:rPr lang="es-ES" sz="2400" dirty="0"/>
              <a:t>Accidentes invalidantes o mortales en equipos pesados ​​para triturar y compactar los residuos;</a:t>
            </a:r>
            <a:endParaRPr lang="en-GB" sz="2400" dirty="0"/>
          </a:p>
          <a:p>
            <a:pPr marL="285750" lvl="0" indent="-285750">
              <a:buFont typeface="Arial" panose="020B0604020202020204" pitchFamily="34" charset="0"/>
              <a:buChar char="•"/>
            </a:pPr>
            <a:r>
              <a:rPr lang="es-ES" sz="2400" dirty="0"/>
              <a:t>Mordeduras de perros, ratas, serpientes y picaduras de insectos venenosos; </a:t>
            </a:r>
            <a:endParaRPr lang="en-GB" sz="2400" dirty="0"/>
          </a:p>
          <a:p>
            <a:pPr marL="285750" lvl="0" indent="-285750">
              <a:buFont typeface="Arial" panose="020B0604020202020204" pitchFamily="34" charset="0"/>
              <a:buChar char="•"/>
            </a:pPr>
            <a:r>
              <a:rPr lang="es-ES" sz="2400" dirty="0"/>
              <a:t>Estrés debido al gran volumen de trabajo y a los estrictos turnos;</a:t>
            </a:r>
            <a:endParaRPr lang="en-GB" sz="2400" dirty="0"/>
          </a:p>
          <a:p>
            <a:pPr marL="285750" lvl="0" indent="-285750">
              <a:buFont typeface="Arial" panose="020B0604020202020204" pitchFamily="34" charset="0"/>
              <a:buChar char="•"/>
            </a:pPr>
            <a:r>
              <a:rPr lang="es-ES" sz="2400" dirty="0"/>
              <a:t>Violencia en el trabajo por parte de los usuarios del servicio o a la delincuencia callejera.</a:t>
            </a:r>
            <a:endParaRPr lang="en-GB" sz="2400" dirty="0"/>
          </a:p>
          <a:p>
            <a:pPr marL="285750" indent="-285750">
              <a:buFont typeface="Arial" panose="020B0604020202020204" pitchFamily="34" charset="0"/>
              <a:buChar char="•"/>
            </a:pPr>
            <a:endParaRPr lang="en-GB" sz="3200" dirty="0"/>
          </a:p>
        </p:txBody>
      </p:sp>
      <p:pic>
        <p:nvPicPr>
          <p:cNvPr id="1026" name="Picture 2" descr="Resultado de imagen para recolectores de basu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3350" y="1509531"/>
            <a:ext cx="3779207" cy="25175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recolectores de basu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7953" y="4111432"/>
            <a:ext cx="3810000"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44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0728" y="871229"/>
            <a:ext cx="9503969" cy="1115259"/>
          </a:xfrm>
        </p:spPr>
        <p:txBody>
          <a:bodyPr>
            <a:noAutofit/>
          </a:bodyPr>
          <a:lstStyle/>
          <a:p>
            <a:r>
              <a:rPr lang="es-ES" sz="3000" b="1" dirty="0">
                <a:solidFill>
                  <a:srgbClr val="C00000"/>
                </a:solidFill>
              </a:rPr>
              <a:t>Tendencias de Privatización/Remunicipalización, Integración</a:t>
            </a:r>
            <a:br>
              <a:rPr lang="en-GB" sz="2400" dirty="0"/>
            </a:br>
            <a:endParaRPr lang="en-GB" sz="1600" b="1" dirty="0">
              <a:solidFill>
                <a:srgbClr val="C00000"/>
              </a:solidFill>
            </a:endParaRPr>
          </a:p>
        </p:txBody>
      </p:sp>
      <p:pic>
        <p:nvPicPr>
          <p:cNvPr id="4" name="Picture 3"/>
          <p:cNvPicPr>
            <a:picLocks noChangeAspect="1"/>
          </p:cNvPicPr>
          <p:nvPr/>
        </p:nvPicPr>
        <p:blipFill>
          <a:blip r:embed="rId3"/>
          <a:stretch>
            <a:fillRect/>
          </a:stretch>
        </p:blipFill>
        <p:spPr>
          <a:xfrm>
            <a:off x="246586" y="214059"/>
            <a:ext cx="1910018" cy="10494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2594" y="95832"/>
            <a:ext cx="1179927" cy="1413699"/>
          </a:xfrm>
          <a:prstGeom prst="rect">
            <a:avLst/>
          </a:prstGeom>
        </p:spPr>
      </p:pic>
      <p:pic>
        <p:nvPicPr>
          <p:cNvPr id="1026" name="Picture 2" descr="https://scontent-cdg2-1.xx.fbcdn.net/hphotos-xtl1/v/t1.0-9/12342579_192082111134440_4442764060320893516_n.jpg?oh=29baef0e56c211fb3f92345de67e93c8&amp;oe=570A1AA3"/>
          <p:cNvPicPr>
            <a:picLocks noChangeAspect="1" noChangeArrowheads="1"/>
          </p:cNvPicPr>
          <p:nvPr/>
        </p:nvPicPr>
        <p:blipFill>
          <a:blip r:embed="rId5">
            <a:extLst>
              <a:ext uri="{28A0092B-C50C-407E-A947-70E740481C1C}">
                <a14:useLocalDpi xmlns:a14="http://schemas.microsoft.com/office/drawing/2010/main" val="0"/>
              </a:ext>
            </a:extLst>
          </a:blip>
          <a:srcRect l="34032"/>
          <a:stretch>
            <a:fillRect/>
          </a:stretch>
        </p:blipFill>
        <p:spPr bwMode="auto">
          <a:xfrm>
            <a:off x="9211022" y="360158"/>
            <a:ext cx="1600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79142" y="1774567"/>
            <a:ext cx="7605131" cy="6063198"/>
          </a:xfrm>
          <a:prstGeom prst="rect">
            <a:avLst/>
          </a:prstGeom>
          <a:noFill/>
        </p:spPr>
        <p:txBody>
          <a:bodyPr wrap="square" rtlCol="0">
            <a:spAutoFit/>
          </a:bodyPr>
          <a:lstStyle/>
          <a:p>
            <a:pPr marL="285750" indent="-285750">
              <a:buFont typeface="Arial" panose="020B0604020202020204" pitchFamily="34" charset="0"/>
              <a:buChar char="•"/>
            </a:pPr>
            <a:r>
              <a:rPr lang="es-ES" sz="2800" dirty="0"/>
              <a:t>Condiciones de préstamo del Banco Mundial y del Banco Interamericano de Desarrollo durante más de 20 años</a:t>
            </a:r>
          </a:p>
          <a:p>
            <a:pPr marL="285750" indent="-285750">
              <a:buFont typeface="Arial" panose="020B0604020202020204" pitchFamily="34" charset="0"/>
              <a:buChar char="•"/>
            </a:pPr>
            <a:r>
              <a:rPr lang="es-ES" sz="2800" dirty="0" err="1"/>
              <a:t>Veolia</a:t>
            </a:r>
            <a:r>
              <a:rPr lang="es-ES" sz="2800" dirty="0"/>
              <a:t> y Suez (agua) actores privados mundiales</a:t>
            </a:r>
          </a:p>
          <a:p>
            <a:pPr marL="285750" indent="-285750">
              <a:buFont typeface="Arial" panose="020B0604020202020204" pitchFamily="34" charset="0"/>
              <a:buChar char="•"/>
            </a:pPr>
            <a:r>
              <a:rPr lang="es-ES" sz="2800" dirty="0"/>
              <a:t>Proceso de incorporar a los recicladores informales en los sistemas formales de gestión de residuos municipales </a:t>
            </a:r>
          </a:p>
          <a:p>
            <a:pPr marL="285750" indent="-285750">
              <a:buFont typeface="Arial" panose="020B0604020202020204" pitchFamily="34" charset="0"/>
              <a:buChar char="•"/>
            </a:pPr>
            <a:r>
              <a:rPr lang="es-ES" sz="2800" dirty="0"/>
              <a:t>Crecimiento del movimiento de remunicipalización de servicios públicos para los ciudadanos</a:t>
            </a:r>
          </a:p>
          <a:p>
            <a:pPr marL="285750" indent="-285750">
              <a:buFont typeface="Arial" panose="020B0604020202020204" pitchFamily="34" charset="0"/>
              <a:buChar char="•"/>
            </a:pPr>
            <a:r>
              <a:rPr lang="es-ES" sz="2800" dirty="0"/>
              <a:t>Asociaciones público-públicas (</a:t>
            </a:r>
            <a:r>
              <a:rPr lang="es-ES" sz="2800" dirty="0" err="1"/>
              <a:t>APPs</a:t>
            </a:r>
            <a:r>
              <a:rPr lang="es-ES" sz="2800" dirty="0"/>
              <a:t>) </a:t>
            </a:r>
          </a:p>
          <a:p>
            <a:endParaRPr lang="es-ES" sz="3600" dirty="0"/>
          </a:p>
          <a:p>
            <a:r>
              <a:rPr lang="es-ES" sz="3600" dirty="0"/>
              <a:t>	</a:t>
            </a:r>
            <a:endParaRPr lang="en-GB" sz="3600" dirty="0"/>
          </a:p>
        </p:txBody>
      </p:sp>
      <p:pic>
        <p:nvPicPr>
          <p:cNvPr id="5" name="Picture 4"/>
          <p:cNvPicPr>
            <a:picLocks noChangeAspect="1"/>
          </p:cNvPicPr>
          <p:nvPr/>
        </p:nvPicPr>
        <p:blipFill>
          <a:blip r:embed="rId6"/>
          <a:stretch>
            <a:fillRect/>
          </a:stretch>
        </p:blipFill>
        <p:spPr>
          <a:xfrm>
            <a:off x="8485898" y="2119579"/>
            <a:ext cx="2257425" cy="3657600"/>
          </a:xfrm>
          <a:prstGeom prst="rect">
            <a:avLst/>
          </a:prstGeom>
        </p:spPr>
      </p:pic>
    </p:spTree>
    <p:extLst>
      <p:ext uri="{BB962C8B-B14F-4D97-AF65-F5344CB8AC3E}">
        <p14:creationId xmlns:p14="http://schemas.microsoft.com/office/powerpoint/2010/main" val="2062465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595" y="181147"/>
            <a:ext cx="8410478" cy="1115259"/>
          </a:xfrm>
        </p:spPr>
        <p:txBody>
          <a:bodyPr>
            <a:noAutofit/>
          </a:bodyPr>
          <a:lstStyle/>
          <a:p>
            <a:r>
              <a:rPr lang="es-ES" sz="3600" b="1" dirty="0">
                <a:solidFill>
                  <a:srgbClr val="C00000"/>
                </a:solidFill>
              </a:rPr>
              <a:t>Conclusiones I</a:t>
            </a:r>
            <a:br>
              <a:rPr lang="en-GB" sz="2800" dirty="0"/>
            </a:br>
            <a:endParaRPr lang="en-GB" sz="1800" b="1" dirty="0">
              <a:solidFill>
                <a:srgbClr val="C00000"/>
              </a:solidFill>
            </a:endParaRPr>
          </a:p>
        </p:txBody>
      </p:sp>
      <p:pic>
        <p:nvPicPr>
          <p:cNvPr id="4" name="Picture 3"/>
          <p:cNvPicPr>
            <a:picLocks noChangeAspect="1"/>
          </p:cNvPicPr>
          <p:nvPr/>
        </p:nvPicPr>
        <p:blipFill>
          <a:blip r:embed="rId3"/>
          <a:stretch>
            <a:fillRect/>
          </a:stretch>
        </p:blipFill>
        <p:spPr>
          <a:xfrm>
            <a:off x="330406" y="180605"/>
            <a:ext cx="1910018" cy="10494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2594" y="95832"/>
            <a:ext cx="1179927" cy="1413699"/>
          </a:xfrm>
          <a:prstGeom prst="rect">
            <a:avLst/>
          </a:prstGeom>
        </p:spPr>
      </p:pic>
      <p:pic>
        <p:nvPicPr>
          <p:cNvPr id="1026" name="Picture 2" descr="https://scontent-cdg2-1.xx.fbcdn.net/hphotos-xtl1/v/t1.0-9/12342579_192082111134440_4442764060320893516_n.jpg?oh=29baef0e56c211fb3f92345de67e93c8&amp;oe=570A1AA3"/>
          <p:cNvPicPr>
            <a:picLocks noChangeAspect="1" noChangeArrowheads="1"/>
          </p:cNvPicPr>
          <p:nvPr/>
        </p:nvPicPr>
        <p:blipFill>
          <a:blip r:embed="rId5">
            <a:extLst>
              <a:ext uri="{28A0092B-C50C-407E-A947-70E740481C1C}">
                <a14:useLocalDpi xmlns:a14="http://schemas.microsoft.com/office/drawing/2010/main" val="0"/>
              </a:ext>
            </a:extLst>
          </a:blip>
          <a:srcRect l="34032"/>
          <a:stretch>
            <a:fillRect/>
          </a:stretch>
        </p:blipFill>
        <p:spPr bwMode="auto">
          <a:xfrm>
            <a:off x="9211022" y="360158"/>
            <a:ext cx="1600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22516" y="1509531"/>
            <a:ext cx="10845305" cy="4832092"/>
          </a:xfrm>
          <a:prstGeom prst="rect">
            <a:avLst/>
          </a:prstGeom>
          <a:noFill/>
        </p:spPr>
        <p:txBody>
          <a:bodyPr wrap="square" rtlCol="0">
            <a:spAutoFit/>
          </a:bodyPr>
          <a:lstStyle/>
          <a:p>
            <a:pPr marL="285750" indent="-285750">
              <a:buFont typeface="Arial" panose="020B0604020202020204" pitchFamily="34" charset="0"/>
              <a:buChar char="•"/>
            </a:pPr>
            <a:r>
              <a:rPr lang="es-ES" sz="2800" dirty="0"/>
              <a:t>Sigue un servicio publico esencial a nivel municipal</a:t>
            </a:r>
          </a:p>
          <a:p>
            <a:pPr marL="285750" indent="-285750">
              <a:buFont typeface="Arial" panose="020B0604020202020204" pitchFamily="34" charset="0"/>
              <a:buChar char="•"/>
            </a:pPr>
            <a:r>
              <a:rPr lang="es-ES" sz="2800" dirty="0"/>
              <a:t>Forma de financiamiento del sistema y su durabilidad conexa a calidad del servicio y condiciones laborales </a:t>
            </a:r>
            <a:endParaRPr lang="en-GB" sz="2800" dirty="0"/>
          </a:p>
          <a:p>
            <a:pPr marL="285750" indent="-285750">
              <a:buFont typeface="Arial" panose="020B0604020202020204" pitchFamily="34" charset="0"/>
              <a:buChar char="•"/>
            </a:pPr>
            <a:r>
              <a:rPr lang="es-ES" sz="2800" dirty="0"/>
              <a:t>Coordinación institucional y coherencia entre las políticas locales, provinciales y nacionales necesarias</a:t>
            </a:r>
          </a:p>
          <a:p>
            <a:pPr marL="285750" indent="-285750">
              <a:buFont typeface="Arial" panose="020B0604020202020204" pitchFamily="34" charset="0"/>
              <a:buChar char="•"/>
            </a:pPr>
            <a:r>
              <a:rPr lang="es-ES" sz="2800" dirty="0"/>
              <a:t>Todavía son servicios municipales (públicos) directos la forma predominante de servicios de manejo de basura. </a:t>
            </a:r>
          </a:p>
          <a:p>
            <a:pPr marL="285750" indent="-285750">
              <a:buFont typeface="Arial" panose="020B0604020202020204" pitchFamily="34" charset="0"/>
              <a:buChar char="•"/>
            </a:pPr>
            <a:r>
              <a:rPr lang="es-ES" sz="2800" dirty="0"/>
              <a:t>Las cooperativas sociales de recolectores de residuos desempeñan un papel relativamente menor pero en crecimiento</a:t>
            </a:r>
          </a:p>
          <a:p>
            <a:pPr marL="285750" indent="-285750">
              <a:buFont typeface="Arial" panose="020B0604020202020204" pitchFamily="34" charset="0"/>
              <a:buChar char="•"/>
            </a:pPr>
            <a:r>
              <a:rPr lang="es-ES" sz="2800" dirty="0"/>
              <a:t>La legislación nacional rara vez menciona a los trabajadores de residuos municipales. </a:t>
            </a:r>
          </a:p>
        </p:txBody>
      </p:sp>
    </p:spTree>
    <p:extLst>
      <p:ext uri="{BB962C8B-B14F-4D97-AF65-F5344CB8AC3E}">
        <p14:creationId xmlns:p14="http://schemas.microsoft.com/office/powerpoint/2010/main" val="2153273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595" y="148237"/>
            <a:ext cx="8410478" cy="1115259"/>
          </a:xfrm>
        </p:spPr>
        <p:txBody>
          <a:bodyPr>
            <a:noAutofit/>
          </a:bodyPr>
          <a:lstStyle/>
          <a:p>
            <a:r>
              <a:rPr lang="es-ES" sz="3600" b="1" dirty="0">
                <a:solidFill>
                  <a:srgbClr val="C00000"/>
                </a:solidFill>
              </a:rPr>
              <a:t>Conclusiones II</a:t>
            </a:r>
            <a:br>
              <a:rPr lang="en-GB" sz="2800" dirty="0"/>
            </a:br>
            <a:endParaRPr lang="en-GB" sz="1800" b="1" dirty="0">
              <a:solidFill>
                <a:srgbClr val="C00000"/>
              </a:solidFill>
            </a:endParaRPr>
          </a:p>
        </p:txBody>
      </p:sp>
      <p:pic>
        <p:nvPicPr>
          <p:cNvPr id="4" name="Picture 3"/>
          <p:cNvPicPr>
            <a:picLocks noChangeAspect="1"/>
          </p:cNvPicPr>
          <p:nvPr/>
        </p:nvPicPr>
        <p:blipFill>
          <a:blip r:embed="rId3"/>
          <a:stretch>
            <a:fillRect/>
          </a:stretch>
        </p:blipFill>
        <p:spPr>
          <a:xfrm>
            <a:off x="246586" y="214059"/>
            <a:ext cx="1910018" cy="10494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2594" y="95832"/>
            <a:ext cx="1179927" cy="1413699"/>
          </a:xfrm>
          <a:prstGeom prst="rect">
            <a:avLst/>
          </a:prstGeom>
        </p:spPr>
      </p:pic>
      <p:pic>
        <p:nvPicPr>
          <p:cNvPr id="1026" name="Picture 2" descr="https://scontent-cdg2-1.xx.fbcdn.net/hphotos-xtl1/v/t1.0-9/12342579_192082111134440_4442764060320893516_n.jpg?oh=29baef0e56c211fb3f92345de67e93c8&amp;oe=570A1AA3"/>
          <p:cNvPicPr>
            <a:picLocks noChangeAspect="1" noChangeArrowheads="1"/>
          </p:cNvPicPr>
          <p:nvPr/>
        </p:nvPicPr>
        <p:blipFill>
          <a:blip r:embed="rId5">
            <a:extLst>
              <a:ext uri="{28A0092B-C50C-407E-A947-70E740481C1C}">
                <a14:useLocalDpi xmlns:a14="http://schemas.microsoft.com/office/drawing/2010/main" val="0"/>
              </a:ext>
            </a:extLst>
          </a:blip>
          <a:srcRect l="34032"/>
          <a:stretch>
            <a:fillRect/>
          </a:stretch>
        </p:blipFill>
        <p:spPr bwMode="auto">
          <a:xfrm>
            <a:off x="9211022" y="360158"/>
            <a:ext cx="1600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04856" y="1263496"/>
            <a:ext cx="10358965" cy="5293757"/>
          </a:xfrm>
          <a:prstGeom prst="rect">
            <a:avLst/>
          </a:prstGeom>
          <a:noFill/>
        </p:spPr>
        <p:txBody>
          <a:bodyPr wrap="square" rtlCol="0">
            <a:spAutoFit/>
          </a:bodyPr>
          <a:lstStyle/>
          <a:p>
            <a:pPr marL="285750" indent="-285750">
              <a:buFont typeface="Arial" panose="020B0604020202020204" pitchFamily="34" charset="0"/>
              <a:buChar char="•"/>
            </a:pPr>
            <a:r>
              <a:rPr lang="es-ES" sz="2600" dirty="0"/>
              <a:t>Municipios integran cada vez más trabajadores de recogida/recolectores informales. Los trabajadores municipales no parecen recibir la misma atención.</a:t>
            </a:r>
          </a:p>
          <a:p>
            <a:pPr marL="285750" indent="-285750">
              <a:buFont typeface="Arial" panose="020B0604020202020204" pitchFamily="34" charset="0"/>
              <a:buChar char="•"/>
            </a:pPr>
            <a:r>
              <a:rPr lang="es-ES" sz="2600" dirty="0"/>
              <a:t>Material y protocoles de protección son esenciales para prevenir y a reducir los riesgos para la salud relacionados con el trabajo en el sector de residuos. </a:t>
            </a:r>
          </a:p>
          <a:p>
            <a:pPr marL="285750" indent="-285750">
              <a:buFont typeface="Arial" panose="020B0604020202020204" pitchFamily="34" charset="0"/>
              <a:buChar char="•"/>
            </a:pPr>
            <a:r>
              <a:rPr lang="es-ES" sz="2600" dirty="0"/>
              <a:t>Las condiciones sanitarias y laborales de los trabajadores de recogida de residuos pueden beneficiarse en gran medida de la representación sindical y de la creación de comités de SST compuestos.</a:t>
            </a:r>
          </a:p>
          <a:p>
            <a:pPr marL="285750" indent="-285750">
              <a:buFont typeface="Arial" panose="020B0604020202020204" pitchFamily="34" charset="0"/>
              <a:buChar char="•"/>
            </a:pPr>
            <a:r>
              <a:rPr lang="es-ES" sz="2600" dirty="0"/>
              <a:t>Todos los trabajadores de la basura, tanto los del sector municipal como privado e informales, necesitan mejorar sus salarios y sus condiciones laborales. </a:t>
            </a:r>
          </a:p>
          <a:p>
            <a:endParaRPr lang="en-GB" sz="2600" dirty="0"/>
          </a:p>
        </p:txBody>
      </p:sp>
    </p:spTree>
    <p:extLst>
      <p:ext uri="{BB962C8B-B14F-4D97-AF65-F5344CB8AC3E}">
        <p14:creationId xmlns:p14="http://schemas.microsoft.com/office/powerpoint/2010/main" val="526121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595" y="148237"/>
            <a:ext cx="8410478" cy="1115259"/>
          </a:xfrm>
        </p:spPr>
        <p:txBody>
          <a:bodyPr>
            <a:noAutofit/>
          </a:bodyPr>
          <a:lstStyle/>
          <a:p>
            <a:r>
              <a:rPr lang="es-ES" sz="3600" b="1" dirty="0">
                <a:solidFill>
                  <a:srgbClr val="C00000"/>
                </a:solidFill>
              </a:rPr>
              <a:t>Conclusiones III</a:t>
            </a:r>
            <a:br>
              <a:rPr lang="en-GB" sz="2800" dirty="0"/>
            </a:br>
            <a:endParaRPr lang="en-GB" sz="1800" b="1" dirty="0">
              <a:solidFill>
                <a:srgbClr val="C00000"/>
              </a:solidFill>
            </a:endParaRPr>
          </a:p>
        </p:txBody>
      </p:sp>
      <p:pic>
        <p:nvPicPr>
          <p:cNvPr id="4" name="Picture 3"/>
          <p:cNvPicPr>
            <a:picLocks noChangeAspect="1"/>
          </p:cNvPicPr>
          <p:nvPr/>
        </p:nvPicPr>
        <p:blipFill>
          <a:blip r:embed="rId3"/>
          <a:stretch>
            <a:fillRect/>
          </a:stretch>
        </p:blipFill>
        <p:spPr>
          <a:xfrm>
            <a:off x="246586" y="214059"/>
            <a:ext cx="1910018" cy="10494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2594" y="95832"/>
            <a:ext cx="1179927" cy="1413699"/>
          </a:xfrm>
          <a:prstGeom prst="rect">
            <a:avLst/>
          </a:prstGeom>
        </p:spPr>
      </p:pic>
      <p:pic>
        <p:nvPicPr>
          <p:cNvPr id="1026" name="Picture 2" descr="https://scontent-cdg2-1.xx.fbcdn.net/hphotos-xtl1/v/t1.0-9/12342579_192082111134440_4442764060320893516_n.jpg?oh=29baef0e56c211fb3f92345de67e93c8&amp;oe=570A1AA3"/>
          <p:cNvPicPr>
            <a:picLocks noChangeAspect="1" noChangeArrowheads="1"/>
          </p:cNvPicPr>
          <p:nvPr/>
        </p:nvPicPr>
        <p:blipFill>
          <a:blip r:embed="rId5">
            <a:extLst>
              <a:ext uri="{28A0092B-C50C-407E-A947-70E740481C1C}">
                <a14:useLocalDpi xmlns:a14="http://schemas.microsoft.com/office/drawing/2010/main" val="0"/>
              </a:ext>
            </a:extLst>
          </a:blip>
          <a:srcRect l="34032"/>
          <a:stretch>
            <a:fillRect/>
          </a:stretch>
        </p:blipFill>
        <p:spPr bwMode="auto">
          <a:xfrm>
            <a:off x="9211022" y="360158"/>
            <a:ext cx="1600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04856" y="1263496"/>
            <a:ext cx="10473684" cy="5262979"/>
          </a:xfrm>
          <a:prstGeom prst="rect">
            <a:avLst/>
          </a:prstGeom>
          <a:noFill/>
        </p:spPr>
        <p:txBody>
          <a:bodyPr wrap="square" rtlCol="0">
            <a:spAutoFit/>
          </a:bodyPr>
          <a:lstStyle/>
          <a:p>
            <a:pPr marL="285750" indent="-285750">
              <a:buFont typeface="Arial" panose="020B0604020202020204" pitchFamily="34" charset="0"/>
              <a:buChar char="•"/>
            </a:pPr>
            <a:r>
              <a:rPr lang="es-ES" sz="2800" dirty="0"/>
              <a:t>Los gobiernos, sobre todo las administraciones locales y regionales/municipales tienen responsabilidad de proporcionar  mejores condiciones laborales tanto para los trabajadores formales como para los recicladores informales.</a:t>
            </a:r>
          </a:p>
          <a:p>
            <a:endParaRPr lang="es-ES" sz="2800" dirty="0"/>
          </a:p>
          <a:p>
            <a:pPr marL="285750" indent="-285750">
              <a:buFont typeface="Arial" panose="020B0604020202020204" pitchFamily="34" charset="0"/>
              <a:buChar char="•"/>
            </a:pPr>
            <a:r>
              <a:rPr lang="es-ES" sz="2800" dirty="0"/>
              <a:t>Oportunidades de políticas publicas municipales sociales existen: </a:t>
            </a:r>
          </a:p>
          <a:p>
            <a:r>
              <a:rPr lang="es-ES" sz="2800" dirty="0"/>
              <a:t>	(1) la contratación pública responsable; </a:t>
            </a:r>
          </a:p>
          <a:p>
            <a:r>
              <a:rPr lang="es-ES" sz="2800" dirty="0"/>
              <a:t>	(2) la promoción de la participación democrática a los planes 	municipales de gestión de la basura.</a:t>
            </a:r>
          </a:p>
          <a:p>
            <a:r>
              <a:rPr lang="es-ES" sz="2800" dirty="0"/>
              <a:t>	(3) Pactos locales tripartitos</a:t>
            </a:r>
          </a:p>
          <a:p>
            <a:r>
              <a:rPr lang="es-ES" sz="2800" dirty="0"/>
              <a:t>….cabe la </a:t>
            </a:r>
            <a:r>
              <a:rPr lang="es-ES" sz="2800"/>
              <a:t>voluntad política……</a:t>
            </a:r>
            <a:br>
              <a:rPr lang="en-GB" sz="2800" dirty="0"/>
            </a:br>
            <a:endParaRPr lang="en-GB" sz="2800" dirty="0"/>
          </a:p>
        </p:txBody>
      </p:sp>
    </p:spTree>
    <p:extLst>
      <p:ext uri="{BB962C8B-B14F-4D97-AF65-F5344CB8AC3E}">
        <p14:creationId xmlns:p14="http://schemas.microsoft.com/office/powerpoint/2010/main" val="542511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1450" y="877351"/>
            <a:ext cx="7369912" cy="1115259"/>
          </a:xfrm>
        </p:spPr>
        <p:txBody>
          <a:bodyPr>
            <a:noAutofit/>
          </a:bodyPr>
          <a:lstStyle/>
          <a:p>
            <a:r>
              <a:rPr lang="es-ES" sz="3200" b="1" dirty="0">
                <a:solidFill>
                  <a:srgbClr val="C00000"/>
                </a:solidFill>
              </a:rPr>
              <a:t>Un sector en crecimiento</a:t>
            </a:r>
            <a:br>
              <a:rPr lang="en-GB" sz="2400" dirty="0"/>
            </a:br>
            <a:endParaRPr lang="en-GB" sz="1600" b="1" dirty="0">
              <a:solidFill>
                <a:srgbClr val="C00000"/>
              </a:solidFill>
            </a:endParaRPr>
          </a:p>
        </p:txBody>
      </p:sp>
      <p:pic>
        <p:nvPicPr>
          <p:cNvPr id="4" name="Picture 3"/>
          <p:cNvPicPr>
            <a:picLocks noChangeAspect="1"/>
          </p:cNvPicPr>
          <p:nvPr/>
        </p:nvPicPr>
        <p:blipFill>
          <a:blip r:embed="rId3"/>
          <a:stretch>
            <a:fillRect/>
          </a:stretch>
        </p:blipFill>
        <p:spPr>
          <a:xfrm>
            <a:off x="246586" y="214059"/>
            <a:ext cx="1910018" cy="10494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2594" y="95832"/>
            <a:ext cx="1179927" cy="1413699"/>
          </a:xfrm>
          <a:prstGeom prst="rect">
            <a:avLst/>
          </a:prstGeom>
        </p:spPr>
      </p:pic>
      <p:pic>
        <p:nvPicPr>
          <p:cNvPr id="1026" name="Picture 2" descr="https://scontent-cdg2-1.xx.fbcdn.net/hphotos-xtl1/v/t1.0-9/12342579_192082111134440_4442764060320893516_n.jpg?oh=29baef0e56c211fb3f92345de67e93c8&amp;oe=570A1AA3"/>
          <p:cNvPicPr>
            <a:picLocks noChangeAspect="1" noChangeArrowheads="1"/>
          </p:cNvPicPr>
          <p:nvPr/>
        </p:nvPicPr>
        <p:blipFill>
          <a:blip r:embed="rId5">
            <a:extLst>
              <a:ext uri="{28A0092B-C50C-407E-A947-70E740481C1C}">
                <a14:useLocalDpi xmlns:a14="http://schemas.microsoft.com/office/drawing/2010/main" val="0"/>
              </a:ext>
            </a:extLst>
          </a:blip>
          <a:srcRect l="34032"/>
          <a:stretch>
            <a:fillRect/>
          </a:stretch>
        </p:blipFill>
        <p:spPr bwMode="auto">
          <a:xfrm>
            <a:off x="9211022" y="360158"/>
            <a:ext cx="1600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23640" y="2238592"/>
            <a:ext cx="6450032" cy="3539430"/>
          </a:xfrm>
          <a:prstGeom prst="rect">
            <a:avLst/>
          </a:prstGeom>
          <a:noFill/>
        </p:spPr>
        <p:txBody>
          <a:bodyPr wrap="square" rtlCol="0">
            <a:spAutoFit/>
          </a:bodyPr>
          <a:lstStyle/>
          <a:p>
            <a:pPr marL="285750" indent="-285750">
              <a:buFont typeface="Arial" panose="020B0604020202020204" pitchFamily="34" charset="0"/>
              <a:buChar char="•"/>
            </a:pPr>
            <a:r>
              <a:rPr lang="en-GB" sz="2800" dirty="0" err="1"/>
              <a:t>Urbanisacion</a:t>
            </a:r>
            <a:r>
              <a:rPr lang="en-GB" sz="2800" dirty="0"/>
              <a:t>, </a:t>
            </a:r>
            <a:r>
              <a:rPr lang="en-GB" sz="2800" dirty="0" err="1"/>
              <a:t>crescimiento</a:t>
            </a:r>
            <a:r>
              <a:rPr lang="en-GB" sz="2800" dirty="0"/>
              <a:t> </a:t>
            </a:r>
            <a:r>
              <a:rPr lang="en-GB" sz="2800" dirty="0" err="1"/>
              <a:t>demografico</a:t>
            </a:r>
            <a:endParaRPr lang="en-GB" sz="2800" dirty="0"/>
          </a:p>
          <a:p>
            <a:pPr marL="285750" indent="-285750">
              <a:buFont typeface="Arial" panose="020B0604020202020204" pitchFamily="34" charset="0"/>
              <a:buChar char="•"/>
            </a:pPr>
            <a:r>
              <a:rPr lang="en-GB" sz="2800" dirty="0" err="1"/>
              <a:t>Aumento</a:t>
            </a:r>
            <a:r>
              <a:rPr lang="en-GB" sz="2800" dirty="0"/>
              <a:t> </a:t>
            </a:r>
            <a:r>
              <a:rPr lang="en-GB" sz="2800" dirty="0" err="1"/>
              <a:t>ingresos</a:t>
            </a:r>
            <a:r>
              <a:rPr lang="en-GB" sz="2800" dirty="0"/>
              <a:t> medio </a:t>
            </a:r>
            <a:r>
              <a:rPr lang="en-GB" sz="2800" dirty="0" err="1"/>
              <a:t>por</a:t>
            </a:r>
            <a:r>
              <a:rPr lang="en-GB" sz="2800" dirty="0"/>
              <a:t> </a:t>
            </a:r>
            <a:r>
              <a:rPr lang="en-GB" sz="2800" dirty="0" err="1"/>
              <a:t>hogar</a:t>
            </a:r>
            <a:endParaRPr lang="en-GB" sz="2800" dirty="0"/>
          </a:p>
          <a:p>
            <a:pPr marL="285750" indent="-285750">
              <a:buFont typeface="Arial" panose="020B0604020202020204" pitchFamily="34" charset="0"/>
              <a:buChar char="•"/>
            </a:pPr>
            <a:r>
              <a:rPr lang="en-GB" sz="2800" dirty="0" err="1"/>
              <a:t>Difusion</a:t>
            </a:r>
            <a:r>
              <a:rPr lang="en-GB" sz="2800" dirty="0"/>
              <a:t> de la </a:t>
            </a:r>
            <a:r>
              <a:rPr lang="en-GB" sz="2800" dirty="0" err="1"/>
              <a:t>grande</a:t>
            </a:r>
            <a:r>
              <a:rPr lang="en-GB" sz="2800" dirty="0"/>
              <a:t> </a:t>
            </a:r>
            <a:r>
              <a:rPr lang="en-GB" sz="2800" dirty="0" err="1"/>
              <a:t>distribucion</a:t>
            </a:r>
            <a:endParaRPr lang="en-GB" sz="2800" dirty="0"/>
          </a:p>
          <a:p>
            <a:pPr marL="285750" indent="-285750">
              <a:buFont typeface="Arial" panose="020B0604020202020204" pitchFamily="34" charset="0"/>
              <a:buChar char="•"/>
            </a:pPr>
            <a:r>
              <a:rPr lang="en-GB" sz="2800" dirty="0" err="1"/>
              <a:t>Embalajes</a:t>
            </a:r>
            <a:r>
              <a:rPr lang="en-GB" sz="2800" dirty="0"/>
              <a:t>, </a:t>
            </a:r>
            <a:r>
              <a:rPr lang="en-GB" sz="2800" dirty="0" err="1"/>
              <a:t>productos</a:t>
            </a:r>
            <a:r>
              <a:rPr lang="en-GB" sz="2800" dirty="0"/>
              <a:t> </a:t>
            </a:r>
            <a:r>
              <a:rPr lang="en-GB" sz="2800" dirty="0" err="1"/>
              <a:t>listos</a:t>
            </a:r>
            <a:r>
              <a:rPr lang="en-GB" sz="2800" dirty="0"/>
              <a:t> para comer</a:t>
            </a:r>
          </a:p>
          <a:p>
            <a:pPr marL="285750" indent="-285750">
              <a:buFont typeface="Arial" panose="020B0604020202020204" pitchFamily="34" charset="0"/>
              <a:buChar char="•"/>
            </a:pPr>
            <a:r>
              <a:rPr lang="en-GB" sz="2800" dirty="0" err="1"/>
              <a:t>Residuos</a:t>
            </a:r>
            <a:r>
              <a:rPr lang="en-GB" sz="2800" dirty="0"/>
              <a:t> medicos, </a:t>
            </a:r>
            <a:r>
              <a:rPr lang="en-GB" sz="2800" dirty="0" err="1"/>
              <a:t>industriales</a:t>
            </a:r>
            <a:r>
              <a:rPr lang="en-GB" sz="2800" dirty="0"/>
              <a:t>, </a:t>
            </a:r>
            <a:r>
              <a:rPr lang="en-GB" sz="2800" dirty="0" err="1"/>
              <a:t>quimicos</a:t>
            </a:r>
            <a:r>
              <a:rPr lang="en-GB" sz="2800" dirty="0"/>
              <a:t> extractives, </a:t>
            </a:r>
            <a:r>
              <a:rPr lang="en-GB" sz="2800" dirty="0" err="1"/>
              <a:t>agroindustria</a:t>
            </a:r>
            <a:endParaRPr lang="en-GB" sz="2800" dirty="0"/>
          </a:p>
          <a:p>
            <a:pPr marL="285750" indent="-285750">
              <a:buFont typeface="Arial" panose="020B0604020202020204" pitchFamily="34" charset="0"/>
              <a:buChar char="•"/>
            </a:pPr>
            <a:r>
              <a:rPr lang="en-GB" sz="2800" dirty="0" err="1"/>
              <a:t>Residuos</a:t>
            </a:r>
            <a:r>
              <a:rPr lang="en-GB" sz="2800" dirty="0"/>
              <a:t> </a:t>
            </a:r>
            <a:r>
              <a:rPr lang="en-GB" sz="2800" dirty="0" err="1"/>
              <a:t>digitales</a:t>
            </a:r>
            <a:br>
              <a:rPr lang="en-GB" sz="2800" dirty="0"/>
            </a:br>
            <a:endParaRPr lang="en-GB" sz="2800" dirty="0"/>
          </a:p>
        </p:txBody>
      </p:sp>
      <p:pic>
        <p:nvPicPr>
          <p:cNvPr id="5" name="Picture 2" descr="Resultado de imagen para urbaniz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8632" y="2411538"/>
            <a:ext cx="5017816" cy="22735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ready mea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1092" y="4697790"/>
            <a:ext cx="225742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s food supermarket ready meal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0701" y="4672294"/>
            <a:ext cx="2760391" cy="207029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eWast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4" descr="eWaste"/>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16" descr="eWas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1132" y="481209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57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8857" y="738906"/>
            <a:ext cx="7369912" cy="1115259"/>
          </a:xfrm>
        </p:spPr>
        <p:txBody>
          <a:bodyPr>
            <a:noAutofit/>
          </a:bodyPr>
          <a:lstStyle/>
          <a:p>
            <a:r>
              <a:rPr lang="es-ES" sz="3600" b="1" dirty="0">
                <a:solidFill>
                  <a:srgbClr val="C00000"/>
                </a:solidFill>
              </a:rPr>
              <a:t>Un servicio publico esencial municipal</a:t>
            </a:r>
            <a:br>
              <a:rPr lang="en-GB" sz="2800" dirty="0"/>
            </a:br>
            <a:endParaRPr lang="en-GB" sz="1800" b="1" dirty="0">
              <a:solidFill>
                <a:srgbClr val="C00000"/>
              </a:solidFill>
            </a:endParaRPr>
          </a:p>
        </p:txBody>
      </p:sp>
      <p:pic>
        <p:nvPicPr>
          <p:cNvPr id="4" name="Picture 3"/>
          <p:cNvPicPr>
            <a:picLocks noChangeAspect="1"/>
          </p:cNvPicPr>
          <p:nvPr/>
        </p:nvPicPr>
        <p:blipFill>
          <a:blip r:embed="rId3"/>
          <a:stretch>
            <a:fillRect/>
          </a:stretch>
        </p:blipFill>
        <p:spPr>
          <a:xfrm>
            <a:off x="246586" y="214059"/>
            <a:ext cx="1910018" cy="10494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2594" y="95832"/>
            <a:ext cx="1179927" cy="1413699"/>
          </a:xfrm>
          <a:prstGeom prst="rect">
            <a:avLst/>
          </a:prstGeom>
        </p:spPr>
      </p:pic>
      <p:pic>
        <p:nvPicPr>
          <p:cNvPr id="1026" name="Picture 2" descr="https://scontent-cdg2-1.xx.fbcdn.net/hphotos-xtl1/v/t1.0-9/12342579_192082111134440_4442764060320893516_n.jpg?oh=29baef0e56c211fb3f92345de67e93c8&amp;oe=570A1AA3"/>
          <p:cNvPicPr>
            <a:picLocks noChangeAspect="1" noChangeArrowheads="1"/>
          </p:cNvPicPr>
          <p:nvPr/>
        </p:nvPicPr>
        <p:blipFill>
          <a:blip r:embed="rId5">
            <a:extLst>
              <a:ext uri="{28A0092B-C50C-407E-A947-70E740481C1C}">
                <a14:useLocalDpi xmlns:a14="http://schemas.microsoft.com/office/drawing/2010/main" val="0"/>
              </a:ext>
            </a:extLst>
          </a:blip>
          <a:srcRect l="34032"/>
          <a:stretch>
            <a:fillRect/>
          </a:stretch>
        </p:blipFill>
        <p:spPr bwMode="auto">
          <a:xfrm>
            <a:off x="9211022" y="360158"/>
            <a:ext cx="1600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91085" y="1847090"/>
            <a:ext cx="10115243" cy="4524315"/>
          </a:xfrm>
          <a:prstGeom prst="rect">
            <a:avLst/>
          </a:prstGeom>
          <a:noFill/>
        </p:spPr>
        <p:txBody>
          <a:bodyPr wrap="square" rtlCol="0">
            <a:spAutoFit/>
          </a:bodyPr>
          <a:lstStyle/>
          <a:p>
            <a:pPr marL="285750" indent="-285750">
              <a:buFont typeface="Arial" panose="020B0604020202020204" pitchFamily="34" charset="0"/>
              <a:buChar char="•"/>
            </a:pPr>
            <a:r>
              <a:rPr lang="en-GB" sz="2400" b="1" dirty="0" err="1"/>
              <a:t>Beneficios</a:t>
            </a:r>
            <a:r>
              <a:rPr lang="en-GB" sz="2400" dirty="0"/>
              <a:t>: </a:t>
            </a:r>
            <a:r>
              <a:rPr lang="en-GB" sz="2400" dirty="0" err="1"/>
              <a:t>Salud</a:t>
            </a:r>
            <a:r>
              <a:rPr lang="en-GB" sz="2400" dirty="0"/>
              <a:t> </a:t>
            </a:r>
            <a:r>
              <a:rPr lang="en-GB" sz="2400" dirty="0" err="1"/>
              <a:t>publica</a:t>
            </a:r>
            <a:r>
              <a:rPr lang="en-GB" sz="2400" dirty="0"/>
              <a:t>, </a:t>
            </a:r>
            <a:r>
              <a:rPr lang="en-GB" sz="2400" dirty="0" err="1"/>
              <a:t>espacios</a:t>
            </a:r>
            <a:r>
              <a:rPr lang="en-GB" sz="2400" dirty="0"/>
              <a:t> </a:t>
            </a:r>
            <a:r>
              <a:rPr lang="en-GB" sz="2400" dirty="0" err="1"/>
              <a:t>publicos</a:t>
            </a:r>
            <a:r>
              <a:rPr lang="en-GB" sz="2400" dirty="0"/>
              <a:t> y </a:t>
            </a:r>
            <a:r>
              <a:rPr lang="en-GB" sz="2400" dirty="0" err="1"/>
              <a:t>verdes</a:t>
            </a:r>
            <a:r>
              <a:rPr lang="en-GB" sz="2400" dirty="0"/>
              <a:t>, </a:t>
            </a:r>
            <a:r>
              <a:rPr lang="en-GB" sz="2400" dirty="0" err="1"/>
              <a:t>actividad</a:t>
            </a:r>
            <a:r>
              <a:rPr lang="en-GB" sz="2400" dirty="0"/>
              <a:t> </a:t>
            </a:r>
            <a:r>
              <a:rPr lang="en-GB" sz="2400" dirty="0" err="1"/>
              <a:t>economica</a:t>
            </a:r>
            <a:r>
              <a:rPr lang="en-GB" sz="2400" dirty="0"/>
              <a:t> y social, </a:t>
            </a:r>
            <a:r>
              <a:rPr lang="en-GB" sz="2400" dirty="0" err="1"/>
              <a:t>proteccion</a:t>
            </a:r>
            <a:r>
              <a:rPr lang="en-GB" sz="2400" dirty="0"/>
              <a:t> </a:t>
            </a:r>
            <a:r>
              <a:rPr lang="en-GB" sz="2400" dirty="0" err="1"/>
              <a:t>ambiental</a:t>
            </a:r>
            <a:r>
              <a:rPr lang="en-GB" sz="2400" dirty="0"/>
              <a:t> y de </a:t>
            </a:r>
            <a:r>
              <a:rPr lang="en-GB" sz="2400" dirty="0" err="1"/>
              <a:t>desastres</a:t>
            </a:r>
            <a:endParaRPr lang="en-GB" sz="2400" dirty="0"/>
          </a:p>
          <a:p>
            <a:endParaRPr lang="en-GB" sz="2400" dirty="0"/>
          </a:p>
          <a:p>
            <a:pPr marL="285750" indent="-285750">
              <a:buFont typeface="Arial" panose="020B0604020202020204" pitchFamily="34" charset="0"/>
              <a:buChar char="•"/>
            </a:pPr>
            <a:r>
              <a:rPr lang="en-GB" sz="2400" b="1" dirty="0" err="1"/>
              <a:t>Riesgos</a:t>
            </a:r>
            <a:r>
              <a:rPr lang="en-GB" sz="2400" dirty="0"/>
              <a:t>: </a:t>
            </a:r>
            <a:r>
              <a:rPr lang="es-ES" sz="2400" dirty="0"/>
              <a:t>enfermedades, explosiones de gas, contaminación atmosférica, acuática y marina, emisiones de carbono y otros gases contribuyen a cambio climático</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endParaRPr lang="en-GB" sz="2400" dirty="0"/>
          </a:p>
          <a:p>
            <a:pPr marL="285750" indent="-285750">
              <a:buFont typeface="Arial" panose="020B0604020202020204" pitchFamily="34" charset="0"/>
              <a:buChar char="•"/>
            </a:pPr>
            <a:endParaRPr lang="en-GB" sz="2400" dirty="0"/>
          </a:p>
          <a:p>
            <a:br>
              <a:rPr lang="en-GB" sz="2400" dirty="0"/>
            </a:br>
            <a:endParaRPr lang="en-GB" sz="2400" dirty="0"/>
          </a:p>
        </p:txBody>
      </p:sp>
      <p:pic>
        <p:nvPicPr>
          <p:cNvPr id="3074" name="Picture 2" descr="https://www.planetizen.com/files/ampusmartiu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63" y="4297503"/>
            <a:ext cx="3469587" cy="23615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street mark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3466" y="4325789"/>
            <a:ext cx="3720694" cy="23615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Garbagepic-suj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3976" y="4269216"/>
            <a:ext cx="1813581" cy="241810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n relaciona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7372" y="4325789"/>
            <a:ext cx="2406977" cy="233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1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conomía circular sobre rue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9190"/>
            <a:ext cx="6065520" cy="31745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903640" y="1117396"/>
            <a:ext cx="7891293" cy="1115259"/>
          </a:xfrm>
        </p:spPr>
        <p:txBody>
          <a:bodyPr>
            <a:noAutofit/>
          </a:bodyPr>
          <a:lstStyle/>
          <a:p>
            <a:r>
              <a:rPr lang="es-ES" sz="3600" b="1" dirty="0">
                <a:solidFill>
                  <a:srgbClr val="C00000"/>
                </a:solidFill>
              </a:rPr>
              <a:t>Interés creciente en el sector de residuos,</a:t>
            </a:r>
            <a:br>
              <a:rPr lang="es-ES" sz="3600" b="1" dirty="0">
                <a:solidFill>
                  <a:srgbClr val="C00000"/>
                </a:solidFill>
              </a:rPr>
            </a:br>
            <a:endParaRPr lang="en-GB" sz="1800" b="1" dirty="0">
              <a:solidFill>
                <a:srgbClr val="C00000"/>
              </a:solidFill>
            </a:endParaRPr>
          </a:p>
        </p:txBody>
      </p:sp>
      <p:pic>
        <p:nvPicPr>
          <p:cNvPr id="4" name="Picture 3"/>
          <p:cNvPicPr>
            <a:picLocks noChangeAspect="1"/>
          </p:cNvPicPr>
          <p:nvPr/>
        </p:nvPicPr>
        <p:blipFill>
          <a:blip r:embed="rId4"/>
          <a:stretch>
            <a:fillRect/>
          </a:stretch>
        </p:blipFill>
        <p:spPr>
          <a:xfrm>
            <a:off x="246586" y="214059"/>
            <a:ext cx="1910018" cy="104943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2594" y="95832"/>
            <a:ext cx="1179927" cy="1413699"/>
          </a:xfrm>
          <a:prstGeom prst="rect">
            <a:avLst/>
          </a:prstGeom>
        </p:spPr>
      </p:pic>
      <p:pic>
        <p:nvPicPr>
          <p:cNvPr id="1026" name="Picture 2" descr="https://scontent-cdg2-1.xx.fbcdn.net/hphotos-xtl1/v/t1.0-9/12342579_192082111134440_4442764060320893516_n.jpg?oh=29baef0e56c211fb3f92345de67e93c8&amp;oe=570A1AA3"/>
          <p:cNvPicPr>
            <a:picLocks noChangeAspect="1" noChangeArrowheads="1"/>
          </p:cNvPicPr>
          <p:nvPr/>
        </p:nvPicPr>
        <p:blipFill>
          <a:blip r:embed="rId6">
            <a:extLst>
              <a:ext uri="{28A0092B-C50C-407E-A947-70E740481C1C}">
                <a14:useLocalDpi xmlns:a14="http://schemas.microsoft.com/office/drawing/2010/main" val="0"/>
              </a:ext>
            </a:extLst>
          </a:blip>
          <a:srcRect l="34032"/>
          <a:stretch>
            <a:fillRect/>
          </a:stretch>
        </p:blipFill>
        <p:spPr bwMode="auto">
          <a:xfrm>
            <a:off x="9211022" y="360158"/>
            <a:ext cx="1600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15415" y="2090172"/>
            <a:ext cx="6227142" cy="5262979"/>
          </a:xfrm>
          <a:prstGeom prst="rect">
            <a:avLst/>
          </a:prstGeom>
          <a:noFill/>
        </p:spPr>
        <p:txBody>
          <a:bodyPr wrap="square" rtlCol="0">
            <a:spAutoFit/>
          </a:bodyPr>
          <a:lstStyle/>
          <a:p>
            <a:pPr marL="285750" indent="-285750">
              <a:buFont typeface="Arial" panose="020B0604020202020204" pitchFamily="34" charset="0"/>
              <a:buChar char="•"/>
            </a:pPr>
            <a:r>
              <a:rPr lang="en-GB" sz="2400" dirty="0"/>
              <a:t>“Economia circular”, </a:t>
            </a:r>
            <a:r>
              <a:rPr lang="en-GB" sz="2400" dirty="0" err="1"/>
              <a:t>cadena</a:t>
            </a:r>
            <a:r>
              <a:rPr lang="en-GB" sz="2400" dirty="0"/>
              <a:t> de </a:t>
            </a:r>
            <a:r>
              <a:rPr lang="en-GB" sz="2400" dirty="0" err="1"/>
              <a:t>valor</a:t>
            </a:r>
            <a:r>
              <a:rPr lang="en-GB" sz="2400" dirty="0"/>
              <a:t> de </a:t>
            </a:r>
            <a:r>
              <a:rPr lang="en-GB" sz="2400" dirty="0" err="1"/>
              <a:t>residuos</a:t>
            </a:r>
            <a:endParaRPr lang="en-GB" sz="2400" dirty="0"/>
          </a:p>
          <a:p>
            <a:pPr marL="285750" indent="-285750">
              <a:buFont typeface="Arial" panose="020B0604020202020204" pitchFamily="34" charset="0"/>
              <a:buChar char="•"/>
            </a:pPr>
            <a:r>
              <a:rPr lang="en-GB" sz="2400" dirty="0" err="1"/>
              <a:t>Materiales</a:t>
            </a:r>
            <a:r>
              <a:rPr lang="en-GB" sz="2400" dirty="0"/>
              <a:t> </a:t>
            </a:r>
            <a:r>
              <a:rPr lang="en-GB" sz="2400" dirty="0" err="1"/>
              <a:t>recliclables</a:t>
            </a:r>
            <a:r>
              <a:rPr lang="en-GB" sz="2400" dirty="0"/>
              <a:t> (p. </a:t>
            </a:r>
            <a:r>
              <a:rPr lang="en-GB" sz="2400" dirty="0" err="1"/>
              <a:t>ej</a:t>
            </a:r>
            <a:r>
              <a:rPr lang="en-GB" sz="2400" dirty="0"/>
              <a:t>. </a:t>
            </a:r>
            <a:r>
              <a:rPr lang="en-GB" sz="2400" dirty="0" err="1"/>
              <a:t>papel</a:t>
            </a:r>
            <a:r>
              <a:rPr lang="en-GB" sz="2400" dirty="0"/>
              <a:t>, </a:t>
            </a:r>
            <a:r>
              <a:rPr lang="en-GB" sz="2400" dirty="0" err="1"/>
              <a:t>vidrio</a:t>
            </a:r>
            <a:r>
              <a:rPr lang="en-GB" sz="2400" dirty="0"/>
              <a:t>, </a:t>
            </a:r>
            <a:r>
              <a:rPr lang="en-GB" sz="2400" dirty="0" err="1"/>
              <a:t>plastico</a:t>
            </a:r>
            <a:r>
              <a:rPr lang="en-GB" sz="2400" dirty="0"/>
              <a:t> PET, </a:t>
            </a:r>
            <a:r>
              <a:rPr lang="en-GB" sz="2400" dirty="0" err="1"/>
              <a:t>aluminio</a:t>
            </a:r>
            <a:r>
              <a:rPr lang="en-GB" sz="2400" dirty="0"/>
              <a:t>, </a:t>
            </a:r>
            <a:r>
              <a:rPr lang="en-GB" sz="2400" dirty="0" err="1"/>
              <a:t>hierro</a:t>
            </a:r>
            <a:r>
              <a:rPr lang="en-GB" sz="2400" dirty="0"/>
              <a:t>, </a:t>
            </a:r>
            <a:r>
              <a:rPr lang="en-GB" sz="2400" dirty="0" err="1"/>
              <a:t>tela</a:t>
            </a:r>
            <a:r>
              <a:rPr lang="en-GB" sz="2400" dirty="0"/>
              <a:t>, etc.)</a:t>
            </a:r>
          </a:p>
          <a:p>
            <a:pPr marL="285750" indent="-285750">
              <a:buFont typeface="Arial" panose="020B0604020202020204" pitchFamily="34" charset="0"/>
              <a:buChar char="•"/>
            </a:pPr>
            <a:r>
              <a:rPr lang="es-ES" sz="2400" dirty="0"/>
              <a:t>Producción energía (p. ej. biomasa e incineración para generar gas, calor, compost y electricidad).</a:t>
            </a:r>
            <a:endParaRPr lang="en-GB" sz="2400" dirty="0"/>
          </a:p>
          <a:p>
            <a:pPr marL="285750" indent="-285750">
              <a:buFont typeface="Arial" panose="020B0604020202020204" pitchFamily="34" charset="0"/>
              <a:buChar char="•"/>
            </a:pPr>
            <a:r>
              <a:rPr lang="en-GB" sz="2400" dirty="0" err="1"/>
              <a:t>Empleo</a:t>
            </a:r>
            <a:r>
              <a:rPr lang="en-GB" sz="2400" dirty="0"/>
              <a:t>, </a:t>
            </a:r>
            <a:r>
              <a:rPr lang="en-GB" sz="2400" dirty="0" err="1"/>
              <a:t>actividad</a:t>
            </a:r>
            <a:r>
              <a:rPr lang="en-GB" sz="2400" dirty="0"/>
              <a:t> </a:t>
            </a:r>
            <a:r>
              <a:rPr lang="en-GB" sz="2400" dirty="0" err="1"/>
              <a:t>economica</a:t>
            </a:r>
            <a:endParaRPr lang="en-GB" sz="2400" dirty="0"/>
          </a:p>
          <a:p>
            <a:pPr marL="285750" indent="-285750">
              <a:buFont typeface="Arial" panose="020B0604020202020204" pitchFamily="34" charset="0"/>
              <a:buChar char="•"/>
            </a:pPr>
            <a:r>
              <a:rPr lang="en-GB" sz="2400" dirty="0" err="1"/>
              <a:t>Negocio</a:t>
            </a:r>
            <a:r>
              <a:rPr lang="en-GB" sz="2400" dirty="0"/>
              <a:t> </a:t>
            </a:r>
            <a:r>
              <a:rPr lang="en-GB" sz="2400" dirty="0" err="1"/>
              <a:t>muy</a:t>
            </a:r>
            <a:r>
              <a:rPr lang="en-GB" sz="2400" dirty="0"/>
              <a:t> </a:t>
            </a:r>
            <a:r>
              <a:rPr lang="en-GB" sz="2400" dirty="0" err="1"/>
              <a:t>interesante</a:t>
            </a:r>
            <a:r>
              <a:rPr lang="en-GB" sz="2400" dirty="0"/>
              <a:t> para </a:t>
            </a:r>
            <a:r>
              <a:rPr lang="en-GB" sz="2400" dirty="0" err="1"/>
              <a:t>empresas</a:t>
            </a:r>
            <a:r>
              <a:rPr lang="en-GB" sz="2400" dirty="0"/>
              <a:t> e </a:t>
            </a:r>
            <a:r>
              <a:rPr lang="en-GB" sz="2400" dirty="0" err="1"/>
              <a:t>inversionistas</a:t>
            </a:r>
            <a:r>
              <a:rPr lang="en-GB" sz="2400" dirty="0"/>
              <a:t> </a:t>
            </a:r>
            <a:r>
              <a:rPr lang="en-GB" sz="2400" dirty="0" err="1"/>
              <a:t>privados</a:t>
            </a:r>
            <a:endParaRPr lang="en-GB" sz="2400" dirty="0"/>
          </a:p>
          <a:p>
            <a:pPr marL="285750" indent="-285750">
              <a:buFont typeface="Arial" panose="020B0604020202020204" pitchFamily="34" charset="0"/>
              <a:buChar char="•"/>
            </a:pPr>
            <a:r>
              <a:rPr lang="en-GB" sz="2400" dirty="0" err="1"/>
              <a:t>Politicas</a:t>
            </a:r>
            <a:r>
              <a:rPr lang="en-GB" sz="2400" dirty="0"/>
              <a:t> </a:t>
            </a:r>
            <a:r>
              <a:rPr lang="en-GB" sz="2400" dirty="0" err="1"/>
              <a:t>globales</a:t>
            </a:r>
            <a:r>
              <a:rPr lang="en-GB" sz="2400" dirty="0"/>
              <a:t> (</a:t>
            </a:r>
            <a:r>
              <a:rPr lang="en-GB" sz="2400" dirty="0" err="1"/>
              <a:t>Objetivos</a:t>
            </a:r>
            <a:r>
              <a:rPr lang="en-GB" sz="2400" dirty="0"/>
              <a:t> de </a:t>
            </a:r>
            <a:r>
              <a:rPr lang="en-GB" sz="2400" dirty="0" err="1"/>
              <a:t>desarrollo</a:t>
            </a:r>
            <a:r>
              <a:rPr lang="en-GB" sz="2400" dirty="0"/>
              <a:t> y</a:t>
            </a:r>
          </a:p>
          <a:p>
            <a:pPr marL="285750" indent="-285750">
              <a:buFont typeface="Arial" panose="020B0604020202020204" pitchFamily="34" charset="0"/>
              <a:buChar char="•"/>
            </a:pPr>
            <a:r>
              <a:rPr lang="en-GB" sz="2400" dirty="0"/>
              <a:t>Marcos </a:t>
            </a:r>
            <a:r>
              <a:rPr lang="en-GB" sz="2400" dirty="0" err="1"/>
              <a:t>legislativos</a:t>
            </a:r>
            <a:r>
              <a:rPr lang="en-GB" sz="2400" dirty="0"/>
              <a:t> </a:t>
            </a:r>
            <a:r>
              <a:rPr lang="en-GB" sz="2400" dirty="0" err="1"/>
              <a:t>nacionales</a:t>
            </a:r>
            <a:r>
              <a:rPr lang="en-GB" sz="2400" dirty="0"/>
              <a:t> y </a:t>
            </a:r>
            <a:r>
              <a:rPr lang="en-GB" sz="2400" dirty="0" err="1"/>
              <a:t>municipales</a:t>
            </a:r>
            <a:endParaRPr lang="en-GB" sz="2400" dirty="0"/>
          </a:p>
          <a:p>
            <a:br>
              <a:rPr lang="en-GB" sz="2400" dirty="0"/>
            </a:br>
            <a:endParaRPr lang="en-GB" sz="2400" dirty="0"/>
          </a:p>
        </p:txBody>
      </p:sp>
      <p:sp>
        <p:nvSpPr>
          <p:cNvPr id="5" name="AutoShape 2" descr="Resultado de imagen para economia circula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04957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595" y="802681"/>
            <a:ext cx="9414662" cy="1115259"/>
          </a:xfrm>
        </p:spPr>
        <p:txBody>
          <a:bodyPr>
            <a:noAutofit/>
          </a:bodyPr>
          <a:lstStyle/>
          <a:p>
            <a:r>
              <a:rPr lang="es-ES" sz="3600" b="1" dirty="0">
                <a:solidFill>
                  <a:srgbClr val="C00000"/>
                </a:solidFill>
              </a:rPr>
              <a:t>?Quien produce mas residuos en América Latina?</a:t>
            </a:r>
            <a:endParaRPr lang="en-GB" sz="1800" b="1" dirty="0">
              <a:solidFill>
                <a:srgbClr val="C00000"/>
              </a:solidFill>
            </a:endParaRPr>
          </a:p>
        </p:txBody>
      </p:sp>
      <p:pic>
        <p:nvPicPr>
          <p:cNvPr id="4" name="Picture 3"/>
          <p:cNvPicPr>
            <a:picLocks noChangeAspect="1"/>
          </p:cNvPicPr>
          <p:nvPr/>
        </p:nvPicPr>
        <p:blipFill>
          <a:blip r:embed="rId3"/>
          <a:stretch>
            <a:fillRect/>
          </a:stretch>
        </p:blipFill>
        <p:spPr>
          <a:xfrm>
            <a:off x="246586" y="214059"/>
            <a:ext cx="1910018" cy="10494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2594" y="95832"/>
            <a:ext cx="1179927" cy="1413699"/>
          </a:xfrm>
          <a:prstGeom prst="rect">
            <a:avLst/>
          </a:prstGeom>
        </p:spPr>
      </p:pic>
      <p:pic>
        <p:nvPicPr>
          <p:cNvPr id="1026" name="Picture 2" descr="https://scontent-cdg2-1.xx.fbcdn.net/hphotos-xtl1/v/t1.0-9/12342579_192082111134440_4442764060320893516_n.jpg?oh=29baef0e56c211fb3f92345de67e93c8&amp;oe=570A1AA3"/>
          <p:cNvPicPr>
            <a:picLocks noChangeAspect="1" noChangeArrowheads="1"/>
          </p:cNvPicPr>
          <p:nvPr/>
        </p:nvPicPr>
        <p:blipFill>
          <a:blip r:embed="rId5">
            <a:extLst>
              <a:ext uri="{28A0092B-C50C-407E-A947-70E740481C1C}">
                <a14:useLocalDpi xmlns:a14="http://schemas.microsoft.com/office/drawing/2010/main" val="0"/>
              </a:ext>
            </a:extLst>
          </a:blip>
          <a:srcRect l="34032"/>
          <a:stretch>
            <a:fillRect/>
          </a:stretch>
        </p:blipFill>
        <p:spPr bwMode="auto">
          <a:xfrm>
            <a:off x="9211022" y="360158"/>
            <a:ext cx="1600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30051" y="2091063"/>
            <a:ext cx="4946850" cy="3785652"/>
          </a:xfrm>
          <a:prstGeom prst="rect">
            <a:avLst/>
          </a:prstGeom>
          <a:noFill/>
        </p:spPr>
        <p:txBody>
          <a:bodyPr wrap="square" rtlCol="0">
            <a:spAutoFit/>
          </a:bodyPr>
          <a:lstStyle/>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s-ES" sz="2400" dirty="0"/>
              <a:t>Total: 436 000 toneladas de residuos con un promedio de 0.93 kg/persona/día</a:t>
            </a:r>
          </a:p>
          <a:p>
            <a:pPr marL="285750" indent="-285750">
              <a:buFont typeface="Arial" panose="020B0604020202020204" pitchFamily="34" charset="0"/>
              <a:buChar char="•"/>
            </a:pPr>
            <a:r>
              <a:rPr lang="es-ES" sz="2400" dirty="0"/>
              <a:t>Guatemala: mas alto con 2 kg/persona/día</a:t>
            </a:r>
          </a:p>
          <a:p>
            <a:pPr marL="285750" indent="-285750">
              <a:buFont typeface="Arial" panose="020B0604020202020204" pitchFamily="34" charset="0"/>
              <a:buChar char="•"/>
            </a:pPr>
            <a:r>
              <a:rPr lang="es-ES" sz="2400" dirty="0"/>
              <a:t>Uruguay y Bolivia: mas bajos con  0,11 kg/persona/día y 0,33 kg/persona/día, respectivamente</a:t>
            </a:r>
            <a:br>
              <a:rPr lang="en-GB" sz="2400" dirty="0"/>
            </a:br>
            <a:endParaRPr lang="en-GB" sz="2400" dirty="0"/>
          </a:p>
        </p:txBody>
      </p:sp>
      <p:pic>
        <p:nvPicPr>
          <p:cNvPr id="10242" name="Picture 2" descr="Litter in ba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1117" y="2260283"/>
            <a:ext cx="4650105" cy="310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72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8291" y="951901"/>
            <a:ext cx="8410478" cy="1115259"/>
          </a:xfrm>
        </p:spPr>
        <p:txBody>
          <a:bodyPr>
            <a:noAutofit/>
          </a:bodyPr>
          <a:lstStyle/>
          <a:p>
            <a:r>
              <a:rPr lang="es-ES" sz="3600" b="1" dirty="0">
                <a:solidFill>
                  <a:srgbClr val="C00000"/>
                </a:solidFill>
              </a:rPr>
              <a:t>Varios sistemas de recolección y gestión </a:t>
            </a:r>
            <a:br>
              <a:rPr lang="en-GB" sz="2800" dirty="0"/>
            </a:br>
            <a:endParaRPr lang="en-GB" sz="1800" b="1" dirty="0">
              <a:solidFill>
                <a:srgbClr val="C00000"/>
              </a:solidFill>
            </a:endParaRPr>
          </a:p>
        </p:txBody>
      </p:sp>
      <p:pic>
        <p:nvPicPr>
          <p:cNvPr id="4" name="Picture 3"/>
          <p:cNvPicPr>
            <a:picLocks noChangeAspect="1"/>
          </p:cNvPicPr>
          <p:nvPr/>
        </p:nvPicPr>
        <p:blipFill>
          <a:blip r:embed="rId3"/>
          <a:stretch>
            <a:fillRect/>
          </a:stretch>
        </p:blipFill>
        <p:spPr>
          <a:xfrm>
            <a:off x="246586" y="214059"/>
            <a:ext cx="1910018" cy="10494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2594" y="95832"/>
            <a:ext cx="1179927" cy="1413699"/>
          </a:xfrm>
          <a:prstGeom prst="rect">
            <a:avLst/>
          </a:prstGeom>
        </p:spPr>
      </p:pic>
      <p:pic>
        <p:nvPicPr>
          <p:cNvPr id="1026" name="Picture 2" descr="https://scontent-cdg2-1.xx.fbcdn.net/hphotos-xtl1/v/t1.0-9/12342579_192082111134440_4442764060320893516_n.jpg?oh=29baef0e56c211fb3f92345de67e93c8&amp;oe=570A1AA3"/>
          <p:cNvPicPr>
            <a:picLocks noChangeAspect="1" noChangeArrowheads="1"/>
          </p:cNvPicPr>
          <p:nvPr/>
        </p:nvPicPr>
        <p:blipFill>
          <a:blip r:embed="rId5">
            <a:extLst>
              <a:ext uri="{28A0092B-C50C-407E-A947-70E740481C1C}">
                <a14:useLocalDpi xmlns:a14="http://schemas.microsoft.com/office/drawing/2010/main" val="0"/>
              </a:ext>
            </a:extLst>
          </a:blip>
          <a:srcRect l="34032"/>
          <a:stretch>
            <a:fillRect/>
          </a:stretch>
        </p:blipFill>
        <p:spPr bwMode="auto">
          <a:xfrm>
            <a:off x="9211022" y="360158"/>
            <a:ext cx="1600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01616" y="1757720"/>
            <a:ext cx="10358965" cy="3046988"/>
          </a:xfrm>
          <a:prstGeom prst="rect">
            <a:avLst/>
          </a:prstGeom>
          <a:noFill/>
        </p:spPr>
        <p:txBody>
          <a:bodyPr wrap="square" rtlCol="0">
            <a:spAutoFit/>
          </a:bodyPr>
          <a:lstStyle/>
          <a:p>
            <a:pPr marL="285750" indent="-285750">
              <a:buFont typeface="Arial" panose="020B0604020202020204" pitchFamily="34" charset="0"/>
              <a:buChar char="•"/>
            </a:pPr>
            <a:r>
              <a:rPr lang="es-ES" sz="2400" dirty="0"/>
              <a:t>Planes de gestión de residuos municipales </a:t>
            </a:r>
          </a:p>
          <a:p>
            <a:pPr marL="285750" indent="-285750">
              <a:buFont typeface="Arial" panose="020B0604020202020204" pitchFamily="34" charset="0"/>
              <a:buChar char="•"/>
            </a:pPr>
            <a:r>
              <a:rPr lang="es-ES" sz="2400" b="1" dirty="0"/>
              <a:t>Fases</a:t>
            </a:r>
            <a:r>
              <a:rPr lang="es-ES" sz="2400" dirty="0"/>
              <a:t>: Recogida, transporte, separación, procesamiento y eliminación</a:t>
            </a:r>
          </a:p>
          <a:p>
            <a:pPr marL="285750" indent="-285750">
              <a:buFont typeface="Arial" panose="020B0604020202020204" pitchFamily="34" charset="0"/>
              <a:buChar char="•"/>
            </a:pPr>
            <a:r>
              <a:rPr lang="es-ES" sz="2400" b="1" dirty="0"/>
              <a:t>Actores</a:t>
            </a:r>
            <a:r>
              <a:rPr lang="es-ES" sz="2400" dirty="0"/>
              <a:t>: hogares, comunidades, trabajadores, empresas y autoridades municipales (raramente: provinciales y nacionales)</a:t>
            </a:r>
          </a:p>
          <a:p>
            <a:pPr marL="285750" indent="-285750">
              <a:buFont typeface="Arial" panose="020B0604020202020204" pitchFamily="34" charset="0"/>
              <a:buChar char="•"/>
            </a:pPr>
            <a:r>
              <a:rPr lang="es-ES" sz="2400" b="1" dirty="0" err="1"/>
              <a:t>Gestion</a:t>
            </a:r>
            <a:r>
              <a:rPr lang="es-ES" sz="2400" b="1" dirty="0"/>
              <a:t> final</a:t>
            </a:r>
            <a:r>
              <a:rPr lang="es-ES" sz="2400" dirty="0"/>
              <a:t>: botadero abierto, vertedero, la incineración, la separación, el compostaje y el reciclaje.</a:t>
            </a:r>
          </a:p>
          <a:p>
            <a:endParaRPr lang="es-ES" sz="2400" dirty="0"/>
          </a:p>
          <a:p>
            <a:r>
              <a:rPr lang="es-ES" sz="2400" dirty="0"/>
              <a:t>	</a:t>
            </a:r>
            <a:endParaRPr lang="en-GB" sz="2400" dirty="0"/>
          </a:p>
        </p:txBody>
      </p:sp>
      <p:sp>
        <p:nvSpPr>
          <p:cNvPr id="7" name="Title 1"/>
          <p:cNvSpPr txBox="1">
            <a:spLocks/>
          </p:cNvSpPr>
          <p:nvPr/>
        </p:nvSpPr>
        <p:spPr>
          <a:xfrm>
            <a:off x="181660" y="3845239"/>
            <a:ext cx="8410478" cy="11152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solidFill>
                  <a:srgbClr val="C00000"/>
                </a:solidFill>
              </a:rPr>
              <a:t>Varios sistemas de financiación</a:t>
            </a:r>
            <a:br>
              <a:rPr lang="en-GB" sz="2800" dirty="0"/>
            </a:br>
            <a:endParaRPr lang="en-GB" sz="1800" b="1" dirty="0">
              <a:solidFill>
                <a:srgbClr val="C00000"/>
              </a:solidFill>
            </a:endParaRPr>
          </a:p>
        </p:txBody>
      </p:sp>
      <p:sp>
        <p:nvSpPr>
          <p:cNvPr id="8" name="TextBox 7"/>
          <p:cNvSpPr txBox="1"/>
          <p:nvPr/>
        </p:nvSpPr>
        <p:spPr>
          <a:xfrm>
            <a:off x="825974" y="5021701"/>
            <a:ext cx="6230145" cy="1569660"/>
          </a:xfrm>
          <a:prstGeom prst="rect">
            <a:avLst/>
          </a:prstGeom>
          <a:noFill/>
        </p:spPr>
        <p:txBody>
          <a:bodyPr wrap="square" rtlCol="0">
            <a:spAutoFit/>
          </a:bodyPr>
          <a:lstStyle/>
          <a:p>
            <a:pPr marL="285750" indent="-285750">
              <a:buFont typeface="Arial" panose="020B0604020202020204" pitchFamily="34" charset="0"/>
              <a:buChar char="•"/>
            </a:pPr>
            <a:r>
              <a:rPr lang="es-ES" sz="2400" dirty="0"/>
              <a:t>Impuestos sobre la propiedad, las facturas de electricidad o de agua, o la facturación directa del cliente, o combinación </a:t>
            </a:r>
            <a:br>
              <a:rPr lang="en-GB" sz="2400" dirty="0"/>
            </a:br>
            <a:endParaRPr lang="en-GB" sz="2400" dirty="0"/>
          </a:p>
        </p:txBody>
      </p:sp>
      <p:pic>
        <p:nvPicPr>
          <p:cNvPr id="4098" name="Picture 2" descr="Resultado de imagen para finan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4764" y="4588731"/>
            <a:ext cx="352167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19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9243060" y="6437784"/>
            <a:ext cx="1215996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Fuente: BID/OPS/AIDIS EVAL Software 2010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3" name="Title 1"/>
          <p:cNvSpPr>
            <a:spLocks noGrp="1"/>
          </p:cNvSpPr>
          <p:nvPr>
            <p:ph type="ctrTitle"/>
          </p:nvPr>
        </p:nvSpPr>
        <p:spPr>
          <a:xfrm>
            <a:off x="1242060" y="345167"/>
            <a:ext cx="9448800" cy="576854"/>
          </a:xfrm>
        </p:spPr>
        <p:txBody>
          <a:bodyPr>
            <a:noAutofit/>
          </a:bodyPr>
          <a:lstStyle/>
          <a:p>
            <a:r>
              <a:rPr lang="es-ES" sz="3600" dirty="0">
                <a:solidFill>
                  <a:srgbClr val="C00000"/>
                </a:solidFill>
                <a:latin typeface="+mn-lt"/>
              </a:rPr>
              <a:t>Empleo en los servicios de gestión de residuos </a:t>
            </a:r>
            <a:br>
              <a:rPr lang="en-GB" sz="2800" dirty="0">
                <a:latin typeface="+mn-lt"/>
              </a:rPr>
            </a:br>
            <a:endParaRPr lang="en-GB" sz="1800" dirty="0">
              <a:solidFill>
                <a:srgbClr val="C00000"/>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2947596104"/>
              </p:ext>
            </p:extLst>
          </p:nvPr>
        </p:nvGraphicFramePr>
        <p:xfrm>
          <a:off x="1684020" y="776722"/>
          <a:ext cx="8382240" cy="5688978"/>
        </p:xfrm>
        <a:graphic>
          <a:graphicData uri="http://schemas.openxmlformats.org/drawingml/2006/table">
            <a:tbl>
              <a:tblPr firstRow="1" firstCol="1" bandRow="1">
                <a:tableStyleId>{5C22544A-7EE6-4342-B048-85BDC9FD1C3A}</a:tableStyleId>
              </a:tblPr>
              <a:tblGrid>
                <a:gridCol w="2442402">
                  <a:extLst>
                    <a:ext uri="{9D8B030D-6E8A-4147-A177-3AD203B41FA5}">
                      <a16:colId xmlns:a16="http://schemas.microsoft.com/office/drawing/2014/main" val="1595984330"/>
                    </a:ext>
                  </a:extLst>
                </a:gridCol>
                <a:gridCol w="64814">
                  <a:extLst>
                    <a:ext uri="{9D8B030D-6E8A-4147-A177-3AD203B41FA5}">
                      <a16:colId xmlns:a16="http://schemas.microsoft.com/office/drawing/2014/main" val="3507220725"/>
                    </a:ext>
                  </a:extLst>
                </a:gridCol>
                <a:gridCol w="1849704">
                  <a:extLst>
                    <a:ext uri="{9D8B030D-6E8A-4147-A177-3AD203B41FA5}">
                      <a16:colId xmlns:a16="http://schemas.microsoft.com/office/drawing/2014/main" val="3519503269"/>
                    </a:ext>
                  </a:extLst>
                </a:gridCol>
                <a:gridCol w="2547832">
                  <a:extLst>
                    <a:ext uri="{9D8B030D-6E8A-4147-A177-3AD203B41FA5}">
                      <a16:colId xmlns:a16="http://schemas.microsoft.com/office/drawing/2014/main" val="1231586389"/>
                    </a:ext>
                  </a:extLst>
                </a:gridCol>
                <a:gridCol w="1432381">
                  <a:extLst>
                    <a:ext uri="{9D8B030D-6E8A-4147-A177-3AD203B41FA5}">
                      <a16:colId xmlns:a16="http://schemas.microsoft.com/office/drawing/2014/main" val="875286134"/>
                    </a:ext>
                  </a:extLst>
                </a:gridCol>
                <a:gridCol w="45107">
                  <a:extLst>
                    <a:ext uri="{9D8B030D-6E8A-4147-A177-3AD203B41FA5}">
                      <a16:colId xmlns:a16="http://schemas.microsoft.com/office/drawing/2014/main" val="164113242"/>
                    </a:ext>
                  </a:extLst>
                </a:gridCol>
              </a:tblGrid>
              <a:tr h="1675297">
                <a:tc gridSpan="2">
                  <a:txBody>
                    <a:bodyPr/>
                    <a:lstStyle/>
                    <a:p>
                      <a:pPr fontAlgn="auto">
                        <a:lnSpc>
                          <a:spcPct val="115000"/>
                        </a:lnSpc>
                        <a:spcAft>
                          <a:spcPts val="0"/>
                        </a:spcAft>
                      </a:pPr>
                      <a:r>
                        <a:rPr lang="en-GB" sz="1800" dirty="0">
                          <a:solidFill>
                            <a:schemeClr val="accent2">
                              <a:lumMod val="75000"/>
                            </a:schemeClr>
                          </a:solidFill>
                          <a:effectLst/>
                        </a:rPr>
                        <a:t> </a:t>
                      </a:r>
                      <a:r>
                        <a:rPr lang="es-ES" sz="1800" dirty="0">
                          <a:solidFill>
                            <a:schemeClr val="accent2">
                              <a:lumMod val="75000"/>
                            </a:schemeClr>
                          </a:solidFill>
                          <a:effectLst/>
                        </a:rPr>
                        <a:t>País</a:t>
                      </a:r>
                      <a:endParaRPr lang="en-GB"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40000"/>
                        <a:lumOff val="60000"/>
                      </a:schemeClr>
                    </a:solidFill>
                  </a:tcPr>
                </a:tc>
                <a:tc hMerge="1">
                  <a:txBody>
                    <a:bodyPr/>
                    <a:lstStyle/>
                    <a:p>
                      <a:endParaRPr lang="en-GB"/>
                    </a:p>
                  </a:txBody>
                  <a:tcPr/>
                </a:tc>
                <a:tc>
                  <a:txBody>
                    <a:bodyPr/>
                    <a:lstStyle/>
                    <a:p>
                      <a:pPr fontAlgn="auto">
                        <a:lnSpc>
                          <a:spcPct val="115000"/>
                        </a:lnSpc>
                        <a:spcAft>
                          <a:spcPts val="0"/>
                        </a:spcAft>
                      </a:pPr>
                      <a:r>
                        <a:rPr lang="es-ES" sz="1800" dirty="0">
                          <a:solidFill>
                            <a:schemeClr val="accent2">
                              <a:lumMod val="75000"/>
                            </a:schemeClr>
                          </a:solidFill>
                          <a:effectLst/>
                        </a:rPr>
                        <a:t>Servicio municipal directo -Número estimado de trabajadores</a:t>
                      </a:r>
                      <a:endParaRPr lang="en-GB"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s-ES" sz="1800">
                          <a:solidFill>
                            <a:schemeClr val="accent2">
                              <a:lumMod val="75000"/>
                            </a:schemeClr>
                          </a:solidFill>
                          <a:effectLst/>
                        </a:rPr>
                        <a:t>Servicio contratado – Número estimado de trabajadores</a:t>
                      </a:r>
                      <a:endParaRPr lang="en-GB" sz="1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gridSpan="2">
                  <a:txBody>
                    <a:bodyPr/>
                    <a:lstStyle/>
                    <a:p>
                      <a:pPr fontAlgn="auto">
                        <a:lnSpc>
                          <a:spcPct val="115000"/>
                        </a:lnSpc>
                        <a:spcAft>
                          <a:spcPts val="0"/>
                        </a:spcAft>
                      </a:pPr>
                      <a:r>
                        <a:rPr lang="es-ES" sz="1800" dirty="0">
                          <a:solidFill>
                            <a:schemeClr val="accent2">
                              <a:lumMod val="75000"/>
                            </a:schemeClr>
                          </a:solidFill>
                          <a:effectLst/>
                        </a:rPr>
                        <a:t>Número total de trabajadores</a:t>
                      </a:r>
                      <a:endParaRPr lang="en-GB"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2735988944"/>
                  </a:ext>
                </a:extLst>
              </a:tr>
              <a:tr h="305686">
                <a:tc>
                  <a:txBody>
                    <a:bodyPr/>
                    <a:lstStyle/>
                    <a:p>
                      <a:pPr fontAlgn="auto">
                        <a:lnSpc>
                          <a:spcPct val="115000"/>
                        </a:lnSpc>
                        <a:spcAft>
                          <a:spcPts val="0"/>
                        </a:spcAft>
                      </a:pPr>
                      <a:r>
                        <a:rPr lang="en-GB" sz="1800">
                          <a:solidFill>
                            <a:schemeClr val="accent2">
                              <a:lumMod val="75000"/>
                            </a:schemeClr>
                          </a:solidFill>
                          <a:effectLst/>
                        </a:rPr>
                        <a:t>Argentina</a:t>
                      </a:r>
                      <a:endParaRPr lang="en-GB" sz="1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40000"/>
                        <a:lumOff val="60000"/>
                      </a:schemeClr>
                    </a:solidFill>
                  </a:tcPr>
                </a:tc>
                <a:tc>
                  <a:txBody>
                    <a:bodyPr/>
                    <a:lstStyle/>
                    <a:p>
                      <a:endParaRPr lang="en-GB"/>
                    </a:p>
                  </a:txBody>
                  <a:tcPr marL="19707" marR="19707" marT="0" marB="0"/>
                </a:tc>
                <a:tc>
                  <a:txBody>
                    <a:bodyPr/>
                    <a:lstStyle/>
                    <a:p>
                      <a:pPr fontAlgn="auto">
                        <a:lnSpc>
                          <a:spcPct val="115000"/>
                        </a:lnSpc>
                        <a:spcAft>
                          <a:spcPts val="0"/>
                        </a:spcAft>
                      </a:pPr>
                      <a:r>
                        <a:rPr lang="en-GB" sz="1800">
                          <a:effectLst/>
                        </a:rPr>
                        <a:t>14,541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11,081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25,622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a:lnSpc>
                          <a:spcPct val="115000"/>
                        </a:lnSpc>
                        <a:spcAft>
                          <a:spcPts val="100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86801690"/>
                  </a:ext>
                </a:extLst>
              </a:tr>
              <a:tr h="305686">
                <a:tc>
                  <a:txBody>
                    <a:bodyPr/>
                    <a:lstStyle/>
                    <a:p>
                      <a:pPr fontAlgn="auto">
                        <a:lnSpc>
                          <a:spcPct val="115000"/>
                        </a:lnSpc>
                        <a:spcAft>
                          <a:spcPts val="0"/>
                        </a:spcAft>
                      </a:pPr>
                      <a:r>
                        <a:rPr lang="en-GB" sz="1800">
                          <a:solidFill>
                            <a:schemeClr val="accent2">
                              <a:lumMod val="75000"/>
                            </a:schemeClr>
                          </a:solidFill>
                          <a:effectLst/>
                        </a:rPr>
                        <a:t>Bolivia</a:t>
                      </a:r>
                      <a:endParaRPr lang="en-GB" sz="1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40000"/>
                        <a:lumOff val="60000"/>
                      </a:schemeClr>
                    </a:solidFill>
                  </a:tcPr>
                </a:tc>
                <a:tc>
                  <a:txBody>
                    <a:bodyPr/>
                    <a:lstStyle/>
                    <a:p>
                      <a:endParaRPr lang="en-GB"/>
                    </a:p>
                  </a:txBody>
                  <a:tcPr marL="19707" marR="19707" marT="0" marB="0"/>
                </a:tc>
                <a:tc>
                  <a:txBody>
                    <a:bodyPr/>
                    <a:lstStyle/>
                    <a:p>
                      <a:pPr fontAlgn="auto">
                        <a:lnSpc>
                          <a:spcPct val="115000"/>
                        </a:lnSpc>
                        <a:spcAft>
                          <a:spcPts val="0"/>
                        </a:spcAft>
                      </a:pPr>
                      <a:r>
                        <a:rPr lang="en-GB" sz="1800">
                          <a:effectLst/>
                        </a:rPr>
                        <a:t>1,501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572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2,073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a:lnSpc>
                          <a:spcPct val="115000"/>
                        </a:lnSpc>
                        <a:spcAft>
                          <a:spcPts val="100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09110483"/>
                  </a:ext>
                </a:extLst>
              </a:tr>
              <a:tr h="345449">
                <a:tc>
                  <a:txBody>
                    <a:bodyPr/>
                    <a:lstStyle/>
                    <a:p>
                      <a:pPr fontAlgn="auto">
                        <a:lnSpc>
                          <a:spcPct val="115000"/>
                        </a:lnSpc>
                        <a:spcAft>
                          <a:spcPts val="0"/>
                        </a:spcAft>
                      </a:pPr>
                      <a:r>
                        <a:rPr lang="en-GB" sz="1800">
                          <a:solidFill>
                            <a:schemeClr val="accent2">
                              <a:lumMod val="75000"/>
                            </a:schemeClr>
                          </a:solidFill>
                          <a:effectLst/>
                        </a:rPr>
                        <a:t>Brasil</a:t>
                      </a:r>
                      <a:endParaRPr lang="en-GB" sz="1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40000"/>
                        <a:lumOff val="60000"/>
                      </a:schemeClr>
                    </a:solidFill>
                  </a:tcPr>
                </a:tc>
                <a:tc>
                  <a:txBody>
                    <a:bodyPr/>
                    <a:lstStyle/>
                    <a:p>
                      <a:endParaRPr lang="en-GB"/>
                    </a:p>
                  </a:txBody>
                  <a:tcPr marL="19707" marR="19707" marT="0" marB="0"/>
                </a:tc>
                <a:tc>
                  <a:txBody>
                    <a:bodyPr/>
                    <a:lstStyle/>
                    <a:p>
                      <a:pPr fontAlgn="auto">
                        <a:lnSpc>
                          <a:spcPct val="115000"/>
                        </a:lnSpc>
                        <a:spcAft>
                          <a:spcPts val="0"/>
                        </a:spcAft>
                      </a:pPr>
                      <a:r>
                        <a:rPr lang="en-GB" sz="1800">
                          <a:effectLst/>
                        </a:rPr>
                        <a:t>64,771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50,654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115,425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a:lnSpc>
                          <a:spcPct val="115000"/>
                        </a:lnSpc>
                        <a:spcAft>
                          <a:spcPts val="100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27679937"/>
                  </a:ext>
                </a:extLst>
              </a:tr>
              <a:tr h="305686">
                <a:tc>
                  <a:txBody>
                    <a:bodyPr/>
                    <a:lstStyle/>
                    <a:p>
                      <a:pPr fontAlgn="auto">
                        <a:lnSpc>
                          <a:spcPct val="115000"/>
                        </a:lnSpc>
                        <a:spcAft>
                          <a:spcPts val="0"/>
                        </a:spcAft>
                      </a:pPr>
                      <a:r>
                        <a:rPr lang="en-GB" sz="1800">
                          <a:solidFill>
                            <a:schemeClr val="accent2">
                              <a:lumMod val="75000"/>
                            </a:schemeClr>
                          </a:solidFill>
                          <a:effectLst/>
                        </a:rPr>
                        <a:t>Chile</a:t>
                      </a:r>
                      <a:endParaRPr lang="en-GB" sz="1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40000"/>
                        <a:lumOff val="60000"/>
                      </a:schemeClr>
                    </a:solidFill>
                  </a:tcPr>
                </a:tc>
                <a:tc>
                  <a:txBody>
                    <a:bodyPr/>
                    <a:lstStyle/>
                    <a:p>
                      <a:endParaRPr lang="en-GB"/>
                    </a:p>
                  </a:txBody>
                  <a:tcPr marL="19707" marR="19707" marT="0" marB="0"/>
                </a:tc>
                <a:tc>
                  <a:txBody>
                    <a:bodyPr/>
                    <a:lstStyle/>
                    <a:p>
                      <a:pPr fontAlgn="auto">
                        <a:lnSpc>
                          <a:spcPct val="115000"/>
                        </a:lnSpc>
                        <a:spcAft>
                          <a:spcPts val="0"/>
                        </a:spcAft>
                      </a:pPr>
                      <a:r>
                        <a:rPr lang="en-GB" sz="1800">
                          <a:effectLst/>
                        </a:rPr>
                        <a:t>554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3,776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4,330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a:lnSpc>
                          <a:spcPct val="115000"/>
                        </a:lnSpc>
                        <a:spcAft>
                          <a:spcPts val="100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83626816"/>
                  </a:ext>
                </a:extLst>
              </a:tr>
              <a:tr h="305686">
                <a:tc>
                  <a:txBody>
                    <a:bodyPr/>
                    <a:lstStyle/>
                    <a:p>
                      <a:pPr fontAlgn="auto">
                        <a:lnSpc>
                          <a:spcPct val="115000"/>
                        </a:lnSpc>
                        <a:spcAft>
                          <a:spcPts val="0"/>
                        </a:spcAft>
                      </a:pPr>
                      <a:r>
                        <a:rPr lang="en-GB" sz="1800">
                          <a:solidFill>
                            <a:schemeClr val="accent2">
                              <a:lumMod val="75000"/>
                            </a:schemeClr>
                          </a:solidFill>
                          <a:effectLst/>
                        </a:rPr>
                        <a:t>Colombia</a:t>
                      </a:r>
                      <a:endParaRPr lang="en-GB" sz="1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40000"/>
                        <a:lumOff val="60000"/>
                      </a:schemeClr>
                    </a:solidFill>
                  </a:tcPr>
                </a:tc>
                <a:tc>
                  <a:txBody>
                    <a:bodyPr/>
                    <a:lstStyle/>
                    <a:p>
                      <a:endParaRPr lang="en-GB"/>
                    </a:p>
                  </a:txBody>
                  <a:tcPr marL="19707" marR="19707" marT="0" marB="0"/>
                </a:tc>
                <a:tc>
                  <a:txBody>
                    <a:bodyPr/>
                    <a:lstStyle/>
                    <a:p>
                      <a:pPr fontAlgn="auto">
                        <a:lnSpc>
                          <a:spcPct val="115000"/>
                        </a:lnSpc>
                        <a:spcAft>
                          <a:spcPts val="0"/>
                        </a:spcAft>
                      </a:pPr>
                      <a:r>
                        <a:rPr lang="en-GB" sz="1800">
                          <a:effectLst/>
                        </a:rPr>
                        <a:t>9,817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10,497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20,314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a:lnSpc>
                          <a:spcPct val="115000"/>
                        </a:lnSpc>
                        <a:spcAft>
                          <a:spcPts val="100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43498727"/>
                  </a:ext>
                </a:extLst>
              </a:tr>
              <a:tr h="305686">
                <a:tc>
                  <a:txBody>
                    <a:bodyPr/>
                    <a:lstStyle/>
                    <a:p>
                      <a:pPr fontAlgn="auto">
                        <a:lnSpc>
                          <a:spcPct val="115000"/>
                        </a:lnSpc>
                        <a:spcAft>
                          <a:spcPts val="0"/>
                        </a:spcAft>
                      </a:pPr>
                      <a:r>
                        <a:rPr lang="en-GB" sz="1800">
                          <a:solidFill>
                            <a:schemeClr val="accent2">
                              <a:lumMod val="75000"/>
                            </a:schemeClr>
                          </a:solidFill>
                          <a:effectLst/>
                        </a:rPr>
                        <a:t>Costa Rica</a:t>
                      </a:r>
                      <a:endParaRPr lang="en-GB" sz="1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40000"/>
                        <a:lumOff val="60000"/>
                      </a:schemeClr>
                    </a:solidFill>
                  </a:tcPr>
                </a:tc>
                <a:tc>
                  <a:txBody>
                    <a:bodyPr/>
                    <a:lstStyle/>
                    <a:p>
                      <a:endParaRPr lang="en-GB"/>
                    </a:p>
                  </a:txBody>
                  <a:tcPr marL="19707" marR="19707" marT="0" marB="0"/>
                </a:tc>
                <a:tc>
                  <a:txBody>
                    <a:bodyPr/>
                    <a:lstStyle/>
                    <a:p>
                      <a:pPr fontAlgn="auto">
                        <a:lnSpc>
                          <a:spcPct val="115000"/>
                        </a:lnSpc>
                        <a:spcAft>
                          <a:spcPts val="0"/>
                        </a:spcAft>
                      </a:pPr>
                      <a:r>
                        <a:rPr lang="en-GB" sz="1800">
                          <a:effectLst/>
                        </a:rPr>
                        <a:t>1,041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355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1,396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a:lnSpc>
                          <a:spcPct val="115000"/>
                        </a:lnSpc>
                        <a:spcAft>
                          <a:spcPts val="100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06898160"/>
                  </a:ext>
                </a:extLst>
              </a:tr>
              <a:tr h="305686">
                <a:tc>
                  <a:txBody>
                    <a:bodyPr/>
                    <a:lstStyle/>
                    <a:p>
                      <a:pPr fontAlgn="auto">
                        <a:lnSpc>
                          <a:spcPct val="115000"/>
                        </a:lnSpc>
                        <a:spcAft>
                          <a:spcPts val="0"/>
                        </a:spcAft>
                      </a:pPr>
                      <a:r>
                        <a:rPr lang="en-GB" sz="1800">
                          <a:solidFill>
                            <a:schemeClr val="accent2">
                              <a:lumMod val="75000"/>
                            </a:schemeClr>
                          </a:solidFill>
                          <a:effectLst/>
                        </a:rPr>
                        <a:t>Ecuador</a:t>
                      </a:r>
                      <a:endParaRPr lang="en-GB" sz="1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40000"/>
                        <a:lumOff val="60000"/>
                      </a:schemeClr>
                    </a:solidFill>
                  </a:tcPr>
                </a:tc>
                <a:tc>
                  <a:txBody>
                    <a:bodyPr/>
                    <a:lstStyle/>
                    <a:p>
                      <a:endParaRPr lang="en-GB"/>
                    </a:p>
                  </a:txBody>
                  <a:tcPr marL="19707" marR="19707" marT="0" marB="0"/>
                </a:tc>
                <a:tc>
                  <a:txBody>
                    <a:bodyPr/>
                    <a:lstStyle/>
                    <a:p>
                      <a:pPr fontAlgn="auto">
                        <a:lnSpc>
                          <a:spcPct val="115000"/>
                        </a:lnSpc>
                        <a:spcAft>
                          <a:spcPts val="0"/>
                        </a:spcAft>
                      </a:pPr>
                      <a:r>
                        <a:rPr lang="en-GB" sz="1800">
                          <a:effectLst/>
                        </a:rPr>
                        <a:t>3,830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1,434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5,264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a:lnSpc>
                          <a:spcPct val="115000"/>
                        </a:lnSpc>
                        <a:spcAft>
                          <a:spcPts val="100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38996458"/>
                  </a:ext>
                </a:extLst>
              </a:tr>
              <a:tr h="305686">
                <a:tc>
                  <a:txBody>
                    <a:bodyPr/>
                    <a:lstStyle/>
                    <a:p>
                      <a:pPr fontAlgn="auto">
                        <a:lnSpc>
                          <a:spcPct val="115000"/>
                        </a:lnSpc>
                        <a:spcAft>
                          <a:spcPts val="0"/>
                        </a:spcAft>
                      </a:pPr>
                      <a:r>
                        <a:rPr lang="en-GB" sz="1800">
                          <a:solidFill>
                            <a:schemeClr val="accent2">
                              <a:lumMod val="75000"/>
                            </a:schemeClr>
                          </a:solidFill>
                          <a:effectLst/>
                        </a:rPr>
                        <a:t>Guatemala</a:t>
                      </a:r>
                      <a:endParaRPr lang="en-GB" sz="1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40000"/>
                        <a:lumOff val="60000"/>
                      </a:schemeClr>
                    </a:solidFill>
                  </a:tcPr>
                </a:tc>
                <a:tc>
                  <a:txBody>
                    <a:bodyPr/>
                    <a:lstStyle/>
                    <a:p>
                      <a:endParaRPr lang="en-GB"/>
                    </a:p>
                  </a:txBody>
                  <a:tcPr marL="19707" marR="19707" marT="0" marB="0"/>
                </a:tc>
                <a:tc>
                  <a:txBody>
                    <a:bodyPr/>
                    <a:lstStyle/>
                    <a:p>
                      <a:pPr fontAlgn="auto">
                        <a:lnSpc>
                          <a:spcPct val="115000"/>
                        </a:lnSpc>
                        <a:spcAft>
                          <a:spcPts val="0"/>
                        </a:spcAft>
                      </a:pPr>
                      <a:r>
                        <a:rPr lang="en-GB" sz="1800">
                          <a:effectLst/>
                        </a:rPr>
                        <a:t>2,392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2,029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4,421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a:lnSpc>
                          <a:spcPct val="115000"/>
                        </a:lnSpc>
                        <a:spcAft>
                          <a:spcPts val="100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77838902"/>
                  </a:ext>
                </a:extLst>
              </a:tr>
              <a:tr h="305686">
                <a:tc>
                  <a:txBody>
                    <a:bodyPr/>
                    <a:lstStyle/>
                    <a:p>
                      <a:pPr fontAlgn="auto">
                        <a:lnSpc>
                          <a:spcPct val="115000"/>
                        </a:lnSpc>
                        <a:spcAft>
                          <a:spcPts val="0"/>
                        </a:spcAft>
                      </a:pPr>
                      <a:r>
                        <a:rPr lang="en-GB" sz="1800">
                          <a:solidFill>
                            <a:schemeClr val="accent2">
                              <a:lumMod val="75000"/>
                            </a:schemeClr>
                          </a:solidFill>
                          <a:effectLst/>
                        </a:rPr>
                        <a:t>México</a:t>
                      </a:r>
                      <a:endParaRPr lang="en-GB" sz="1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40000"/>
                        <a:lumOff val="60000"/>
                      </a:schemeClr>
                    </a:solidFill>
                  </a:tcPr>
                </a:tc>
                <a:tc>
                  <a:txBody>
                    <a:bodyPr/>
                    <a:lstStyle/>
                    <a:p>
                      <a:endParaRPr lang="en-GB"/>
                    </a:p>
                  </a:txBody>
                  <a:tcPr marL="19707" marR="19707" marT="0" marB="0"/>
                </a:tc>
                <a:tc>
                  <a:txBody>
                    <a:bodyPr/>
                    <a:lstStyle/>
                    <a:p>
                      <a:pPr fontAlgn="auto">
                        <a:lnSpc>
                          <a:spcPct val="115000"/>
                        </a:lnSpc>
                        <a:spcAft>
                          <a:spcPts val="0"/>
                        </a:spcAft>
                      </a:pPr>
                      <a:r>
                        <a:rPr lang="en-GB" sz="1800">
                          <a:effectLst/>
                        </a:rPr>
                        <a:t>35,955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21,802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57,757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a:lnSpc>
                          <a:spcPct val="115000"/>
                        </a:lnSpc>
                        <a:spcAft>
                          <a:spcPts val="100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4980116"/>
                  </a:ext>
                </a:extLst>
              </a:tr>
              <a:tr h="305686">
                <a:tc>
                  <a:txBody>
                    <a:bodyPr/>
                    <a:lstStyle/>
                    <a:p>
                      <a:pPr fontAlgn="auto">
                        <a:lnSpc>
                          <a:spcPct val="115000"/>
                        </a:lnSpc>
                        <a:spcAft>
                          <a:spcPts val="0"/>
                        </a:spcAft>
                      </a:pPr>
                      <a:r>
                        <a:rPr lang="en-GB" sz="1800">
                          <a:solidFill>
                            <a:schemeClr val="accent2">
                              <a:lumMod val="75000"/>
                            </a:schemeClr>
                          </a:solidFill>
                          <a:effectLst/>
                        </a:rPr>
                        <a:t>Nicaragua</a:t>
                      </a:r>
                      <a:endParaRPr lang="en-GB" sz="1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40000"/>
                        <a:lumOff val="60000"/>
                      </a:schemeClr>
                    </a:solidFill>
                  </a:tcPr>
                </a:tc>
                <a:tc>
                  <a:txBody>
                    <a:bodyPr/>
                    <a:lstStyle/>
                    <a:p>
                      <a:endParaRPr lang="en-GB"/>
                    </a:p>
                  </a:txBody>
                  <a:tcPr marL="19707" marR="19707" marT="0" marB="0"/>
                </a:tc>
                <a:tc>
                  <a:txBody>
                    <a:bodyPr/>
                    <a:lstStyle/>
                    <a:p>
                      <a:pPr fontAlgn="auto">
                        <a:lnSpc>
                          <a:spcPct val="115000"/>
                        </a:lnSpc>
                        <a:spcAft>
                          <a:spcPts val="0"/>
                        </a:spcAft>
                      </a:pPr>
                      <a:r>
                        <a:rPr lang="en-GB" sz="1800">
                          <a:effectLst/>
                        </a:rPr>
                        <a:t>878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335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1,213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a:lnSpc>
                          <a:spcPct val="115000"/>
                        </a:lnSpc>
                        <a:spcAft>
                          <a:spcPts val="100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5010337"/>
                  </a:ext>
                </a:extLst>
              </a:tr>
              <a:tr h="305686">
                <a:tc>
                  <a:txBody>
                    <a:bodyPr/>
                    <a:lstStyle/>
                    <a:p>
                      <a:pPr fontAlgn="auto">
                        <a:lnSpc>
                          <a:spcPct val="115000"/>
                        </a:lnSpc>
                        <a:spcAft>
                          <a:spcPts val="0"/>
                        </a:spcAft>
                      </a:pPr>
                      <a:r>
                        <a:rPr lang="en-GB" sz="1800">
                          <a:solidFill>
                            <a:schemeClr val="accent2">
                              <a:lumMod val="75000"/>
                            </a:schemeClr>
                          </a:solidFill>
                          <a:effectLst/>
                        </a:rPr>
                        <a:t>Perú</a:t>
                      </a:r>
                      <a:endParaRPr lang="en-GB" sz="1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40000"/>
                        <a:lumOff val="60000"/>
                      </a:schemeClr>
                    </a:solidFill>
                  </a:tcPr>
                </a:tc>
                <a:tc>
                  <a:txBody>
                    <a:bodyPr/>
                    <a:lstStyle/>
                    <a:p>
                      <a:endParaRPr lang="en-GB"/>
                    </a:p>
                  </a:txBody>
                  <a:tcPr marL="19707" marR="19707" marT="0" marB="0"/>
                </a:tc>
                <a:tc>
                  <a:txBody>
                    <a:bodyPr/>
                    <a:lstStyle/>
                    <a:p>
                      <a:pPr fontAlgn="auto">
                        <a:lnSpc>
                          <a:spcPct val="115000"/>
                        </a:lnSpc>
                        <a:spcAft>
                          <a:spcPts val="0"/>
                        </a:spcAft>
                      </a:pPr>
                      <a:r>
                        <a:rPr lang="en-GB" sz="1800" dirty="0">
                          <a:effectLst/>
                        </a:rPr>
                        <a:t>3,369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349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a:effectLst/>
                        </a:rPr>
                        <a:t>3,718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a:lnSpc>
                          <a:spcPct val="115000"/>
                        </a:lnSpc>
                        <a:spcAft>
                          <a:spcPts val="100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98257466"/>
                  </a:ext>
                </a:extLst>
              </a:tr>
              <a:tr h="305686">
                <a:tc>
                  <a:txBody>
                    <a:bodyPr/>
                    <a:lstStyle/>
                    <a:p>
                      <a:pPr fontAlgn="auto">
                        <a:lnSpc>
                          <a:spcPct val="115000"/>
                        </a:lnSpc>
                        <a:spcAft>
                          <a:spcPts val="0"/>
                        </a:spcAft>
                      </a:pPr>
                      <a:r>
                        <a:rPr lang="en-GB" sz="1800">
                          <a:solidFill>
                            <a:schemeClr val="accent2">
                              <a:lumMod val="75000"/>
                            </a:schemeClr>
                          </a:solidFill>
                          <a:effectLst/>
                        </a:rPr>
                        <a:t>Uruguay</a:t>
                      </a:r>
                      <a:endParaRPr lang="en-GB" sz="1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40000"/>
                        <a:lumOff val="60000"/>
                      </a:schemeClr>
                    </a:solidFill>
                  </a:tcPr>
                </a:tc>
                <a:tc>
                  <a:txBody>
                    <a:bodyPr/>
                    <a:lstStyle/>
                    <a:p>
                      <a:endParaRPr lang="en-GB"/>
                    </a:p>
                  </a:txBody>
                  <a:tcPr marL="19707" marR="19707" marT="0" marB="0"/>
                </a:tc>
                <a:tc>
                  <a:txBody>
                    <a:bodyPr/>
                    <a:lstStyle/>
                    <a:p>
                      <a:pPr fontAlgn="auto">
                        <a:lnSpc>
                          <a:spcPct val="115000"/>
                        </a:lnSpc>
                        <a:spcAft>
                          <a:spcPts val="0"/>
                        </a:spcAft>
                      </a:pPr>
                      <a:r>
                        <a:rPr lang="en-GB" sz="1800" dirty="0">
                          <a:effectLst/>
                        </a:rPr>
                        <a:t>1,734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dirty="0">
                          <a:effectLst/>
                        </a:rPr>
                        <a:t>428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dirty="0">
                          <a:effectLst/>
                        </a:rPr>
                        <a:t>2,162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a:lnSpc>
                          <a:spcPct val="115000"/>
                        </a:lnSpc>
                        <a:spcAft>
                          <a:spcPts val="100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19460199"/>
                  </a:ext>
                </a:extLst>
              </a:tr>
              <a:tr h="305686">
                <a:tc>
                  <a:txBody>
                    <a:bodyPr/>
                    <a:lstStyle/>
                    <a:p>
                      <a:pPr fontAlgn="auto">
                        <a:lnSpc>
                          <a:spcPct val="115000"/>
                        </a:lnSpc>
                        <a:spcAft>
                          <a:spcPts val="0"/>
                        </a:spcAft>
                      </a:pPr>
                      <a:r>
                        <a:rPr lang="en-GB" sz="1800" dirty="0">
                          <a:solidFill>
                            <a:schemeClr val="accent2">
                              <a:lumMod val="75000"/>
                            </a:schemeClr>
                          </a:solidFill>
                          <a:effectLst/>
                        </a:rPr>
                        <a:t>Venezuela</a:t>
                      </a:r>
                      <a:endParaRPr lang="en-GB"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40000"/>
                        <a:lumOff val="60000"/>
                      </a:schemeClr>
                    </a:solidFill>
                  </a:tcPr>
                </a:tc>
                <a:tc>
                  <a:txBody>
                    <a:bodyPr/>
                    <a:lstStyle/>
                    <a:p>
                      <a:endParaRPr lang="en-GB"/>
                    </a:p>
                  </a:txBody>
                  <a:tcPr marL="19707" marR="19707" marT="0" marB="0"/>
                </a:tc>
                <a:tc>
                  <a:txBody>
                    <a:bodyPr/>
                    <a:lstStyle/>
                    <a:p>
                      <a:pPr fontAlgn="auto">
                        <a:lnSpc>
                          <a:spcPct val="115000"/>
                        </a:lnSpc>
                        <a:spcAft>
                          <a:spcPts val="0"/>
                        </a:spcAft>
                      </a:pPr>
                      <a:r>
                        <a:rPr lang="en-GB" sz="1800">
                          <a:effectLst/>
                        </a:rPr>
                        <a:t>8,946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dirty="0">
                          <a:effectLst/>
                        </a:rPr>
                        <a:t>6,709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fontAlgn="auto">
                        <a:lnSpc>
                          <a:spcPct val="115000"/>
                        </a:lnSpc>
                        <a:spcAft>
                          <a:spcPts val="0"/>
                        </a:spcAft>
                      </a:pPr>
                      <a:r>
                        <a:rPr lang="en-GB" sz="1800" dirty="0">
                          <a:effectLst/>
                        </a:rPr>
                        <a:t>15,655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9707" marR="19707" marT="0" marB="0">
                    <a:solidFill>
                      <a:schemeClr val="accent2">
                        <a:lumMod val="20000"/>
                        <a:lumOff val="80000"/>
                      </a:schemeClr>
                    </a:solidFill>
                  </a:tcPr>
                </a:tc>
                <a:tc>
                  <a:txBody>
                    <a:bodyPr/>
                    <a:lstStyle/>
                    <a:p>
                      <a:pPr>
                        <a:lnSpc>
                          <a:spcPct val="115000"/>
                        </a:lnSpc>
                        <a:spcAft>
                          <a:spcPts val="100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18200841"/>
                  </a:ext>
                </a:extLst>
              </a:tr>
            </a:tbl>
          </a:graphicData>
        </a:graphic>
      </p:graphicFrame>
    </p:spTree>
    <p:extLst>
      <p:ext uri="{BB962C8B-B14F-4D97-AF65-F5344CB8AC3E}">
        <p14:creationId xmlns:p14="http://schemas.microsoft.com/office/powerpoint/2010/main" val="3876803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23843259"/>
              </p:ext>
            </p:extLst>
          </p:nvPr>
        </p:nvGraphicFramePr>
        <p:xfrm>
          <a:off x="1402081" y="980911"/>
          <a:ext cx="8900159" cy="5678424"/>
        </p:xfrm>
        <a:graphic>
          <a:graphicData uri="http://schemas.openxmlformats.org/drawingml/2006/table">
            <a:tbl>
              <a:tblPr firstRow="1" firstCol="1" bandRow="1">
                <a:tableStyleId>{5C22544A-7EE6-4342-B048-85BDC9FD1C3A}</a:tableStyleId>
              </a:tblPr>
              <a:tblGrid>
                <a:gridCol w="1653771">
                  <a:extLst>
                    <a:ext uri="{9D8B030D-6E8A-4147-A177-3AD203B41FA5}">
                      <a16:colId xmlns:a16="http://schemas.microsoft.com/office/drawing/2014/main" val="713816871"/>
                    </a:ext>
                  </a:extLst>
                </a:gridCol>
                <a:gridCol w="1864392">
                  <a:extLst>
                    <a:ext uri="{9D8B030D-6E8A-4147-A177-3AD203B41FA5}">
                      <a16:colId xmlns:a16="http://schemas.microsoft.com/office/drawing/2014/main" val="3927182128"/>
                    </a:ext>
                  </a:extLst>
                </a:gridCol>
                <a:gridCol w="1535857">
                  <a:extLst>
                    <a:ext uri="{9D8B030D-6E8A-4147-A177-3AD203B41FA5}">
                      <a16:colId xmlns:a16="http://schemas.microsoft.com/office/drawing/2014/main" val="771392296"/>
                    </a:ext>
                  </a:extLst>
                </a:gridCol>
                <a:gridCol w="1731102">
                  <a:extLst>
                    <a:ext uri="{9D8B030D-6E8A-4147-A177-3AD203B41FA5}">
                      <a16:colId xmlns:a16="http://schemas.microsoft.com/office/drawing/2014/main" val="1374769890"/>
                    </a:ext>
                  </a:extLst>
                </a:gridCol>
                <a:gridCol w="2115037">
                  <a:extLst>
                    <a:ext uri="{9D8B030D-6E8A-4147-A177-3AD203B41FA5}">
                      <a16:colId xmlns:a16="http://schemas.microsoft.com/office/drawing/2014/main" val="908271743"/>
                    </a:ext>
                  </a:extLst>
                </a:gridCol>
              </a:tblGrid>
              <a:tr h="857246">
                <a:tc>
                  <a:txBody>
                    <a:bodyPr/>
                    <a:lstStyle/>
                    <a:p>
                      <a:pPr fontAlgn="auto">
                        <a:lnSpc>
                          <a:spcPct val="115000"/>
                        </a:lnSpc>
                        <a:spcAft>
                          <a:spcPts val="0"/>
                        </a:spcAft>
                      </a:pPr>
                      <a:r>
                        <a:rPr lang="es-ES" sz="2000" dirty="0">
                          <a:solidFill>
                            <a:schemeClr val="accent2">
                              <a:lumMod val="75000"/>
                            </a:schemeClr>
                          </a:solidFill>
                          <a:effectLst/>
                        </a:rPr>
                        <a:t>País</a:t>
                      </a:r>
                      <a:endParaRPr lang="en-GB"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1600" dirty="0">
                          <a:solidFill>
                            <a:schemeClr val="accent2">
                              <a:lumMod val="75000"/>
                            </a:schemeClr>
                          </a:solidFill>
                          <a:effectLst/>
                        </a:rPr>
                        <a:t>Servicio municipal directo (público)</a:t>
                      </a:r>
                      <a:endParaRPr lang="en-GB"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600" dirty="0">
                          <a:solidFill>
                            <a:schemeClr val="accent2">
                              <a:lumMod val="75000"/>
                            </a:schemeClr>
                          </a:solidFill>
                          <a:effectLst/>
                        </a:rPr>
                        <a:t>Servicio contratado privado lucrativo</a:t>
                      </a:r>
                      <a:endParaRPr lang="en-GB"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600" dirty="0">
                          <a:solidFill>
                            <a:schemeClr val="accent2">
                              <a:lumMod val="75000"/>
                            </a:schemeClr>
                          </a:solidFill>
                          <a:effectLst/>
                        </a:rPr>
                        <a:t>Cooperativas sociales de recolectores de residuos</a:t>
                      </a:r>
                      <a:endParaRPr lang="en-GB"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600" dirty="0">
                          <a:solidFill>
                            <a:schemeClr val="accent2">
                              <a:lumMod val="75000"/>
                            </a:schemeClr>
                          </a:solidFill>
                          <a:effectLst/>
                        </a:rPr>
                        <a:t>Otras instituciones públicas</a:t>
                      </a:r>
                      <a:endParaRPr lang="en-GB"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84930389"/>
                  </a:ext>
                </a:extLst>
              </a:tr>
              <a:tr h="334942">
                <a:tc>
                  <a:txBody>
                    <a:bodyPr/>
                    <a:lstStyle/>
                    <a:p>
                      <a:pPr fontAlgn="auto">
                        <a:lnSpc>
                          <a:spcPct val="115000"/>
                        </a:lnSpc>
                        <a:spcAft>
                          <a:spcPts val="0"/>
                        </a:spcAft>
                      </a:pPr>
                      <a:r>
                        <a:rPr lang="es-ES" sz="2000">
                          <a:solidFill>
                            <a:schemeClr val="accent2">
                              <a:lumMod val="75000"/>
                            </a:schemeClr>
                          </a:solidFill>
                          <a:effectLst/>
                        </a:rPr>
                        <a:t>Argentina</a:t>
                      </a:r>
                      <a:endParaRPr lang="en-GB" sz="3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2000" b="1" dirty="0">
                          <a:effectLst/>
                        </a:rPr>
                        <a:t>45.6</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54.3</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0.1</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0</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93673397"/>
                  </a:ext>
                </a:extLst>
              </a:tr>
              <a:tr h="334942">
                <a:tc>
                  <a:txBody>
                    <a:bodyPr/>
                    <a:lstStyle/>
                    <a:p>
                      <a:pPr fontAlgn="auto">
                        <a:lnSpc>
                          <a:spcPct val="115000"/>
                        </a:lnSpc>
                        <a:spcAft>
                          <a:spcPts val="0"/>
                        </a:spcAft>
                      </a:pPr>
                      <a:r>
                        <a:rPr lang="es-ES" sz="2000">
                          <a:solidFill>
                            <a:schemeClr val="accent2">
                              <a:lumMod val="75000"/>
                            </a:schemeClr>
                          </a:solidFill>
                          <a:effectLst/>
                        </a:rPr>
                        <a:t>Bolivia</a:t>
                      </a:r>
                      <a:endParaRPr lang="en-GB" sz="3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2000" b="1" dirty="0">
                          <a:effectLst/>
                        </a:rPr>
                        <a:t>53.7</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37.9</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8.4</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0</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84294974"/>
                  </a:ext>
                </a:extLst>
              </a:tr>
              <a:tr h="334942">
                <a:tc>
                  <a:txBody>
                    <a:bodyPr/>
                    <a:lstStyle/>
                    <a:p>
                      <a:pPr fontAlgn="auto">
                        <a:lnSpc>
                          <a:spcPct val="115000"/>
                        </a:lnSpc>
                        <a:spcAft>
                          <a:spcPts val="0"/>
                        </a:spcAft>
                      </a:pPr>
                      <a:r>
                        <a:rPr lang="es-ES" sz="2000">
                          <a:solidFill>
                            <a:schemeClr val="accent2">
                              <a:lumMod val="75000"/>
                            </a:schemeClr>
                          </a:solidFill>
                          <a:effectLst/>
                        </a:rPr>
                        <a:t>Brasil</a:t>
                      </a:r>
                      <a:endParaRPr lang="en-GB" sz="3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2000" b="1" dirty="0">
                          <a:effectLst/>
                        </a:rPr>
                        <a:t>41.9</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54.3</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1.3</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0</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58945401"/>
                  </a:ext>
                </a:extLst>
              </a:tr>
              <a:tr h="334942">
                <a:tc>
                  <a:txBody>
                    <a:bodyPr/>
                    <a:lstStyle/>
                    <a:p>
                      <a:pPr fontAlgn="auto">
                        <a:lnSpc>
                          <a:spcPct val="115000"/>
                        </a:lnSpc>
                        <a:spcAft>
                          <a:spcPts val="0"/>
                        </a:spcAft>
                      </a:pPr>
                      <a:r>
                        <a:rPr lang="es-ES" sz="2000">
                          <a:solidFill>
                            <a:schemeClr val="accent2">
                              <a:lumMod val="75000"/>
                            </a:schemeClr>
                          </a:solidFill>
                          <a:effectLst/>
                        </a:rPr>
                        <a:t>Chile</a:t>
                      </a:r>
                      <a:endParaRPr lang="en-GB" sz="3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2000" b="1">
                          <a:effectLst/>
                        </a:rPr>
                        <a:t>18.8</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81.2</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0</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0</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965332170"/>
                  </a:ext>
                </a:extLst>
              </a:tr>
              <a:tr h="334942">
                <a:tc>
                  <a:txBody>
                    <a:bodyPr/>
                    <a:lstStyle/>
                    <a:p>
                      <a:pPr fontAlgn="auto">
                        <a:lnSpc>
                          <a:spcPct val="115000"/>
                        </a:lnSpc>
                        <a:spcAft>
                          <a:spcPts val="0"/>
                        </a:spcAft>
                      </a:pPr>
                      <a:r>
                        <a:rPr lang="es-ES" sz="2000">
                          <a:solidFill>
                            <a:schemeClr val="accent2">
                              <a:lumMod val="75000"/>
                            </a:schemeClr>
                          </a:solidFill>
                          <a:effectLst/>
                        </a:rPr>
                        <a:t>Colombia</a:t>
                      </a:r>
                      <a:endParaRPr lang="en-GB" sz="3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2000" b="1" dirty="0">
                          <a:effectLst/>
                        </a:rPr>
                        <a:t>30.6</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69</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0.4</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0</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744355344"/>
                  </a:ext>
                </a:extLst>
              </a:tr>
              <a:tr h="334942">
                <a:tc>
                  <a:txBody>
                    <a:bodyPr/>
                    <a:lstStyle/>
                    <a:p>
                      <a:pPr fontAlgn="auto">
                        <a:lnSpc>
                          <a:spcPct val="115000"/>
                        </a:lnSpc>
                        <a:spcAft>
                          <a:spcPts val="0"/>
                        </a:spcAft>
                      </a:pPr>
                      <a:r>
                        <a:rPr lang="es-ES" sz="2000">
                          <a:solidFill>
                            <a:schemeClr val="accent2">
                              <a:lumMod val="75000"/>
                            </a:schemeClr>
                          </a:solidFill>
                          <a:effectLst/>
                        </a:rPr>
                        <a:t>Costa Rica</a:t>
                      </a:r>
                      <a:endParaRPr lang="en-GB" sz="3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2000" b="1">
                          <a:effectLst/>
                        </a:rPr>
                        <a:t>72.3</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27.7</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0</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0</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094524331"/>
                  </a:ext>
                </a:extLst>
              </a:tr>
              <a:tr h="334942">
                <a:tc>
                  <a:txBody>
                    <a:bodyPr/>
                    <a:lstStyle/>
                    <a:p>
                      <a:pPr fontAlgn="auto">
                        <a:lnSpc>
                          <a:spcPct val="115000"/>
                        </a:lnSpc>
                        <a:spcAft>
                          <a:spcPts val="0"/>
                        </a:spcAft>
                      </a:pPr>
                      <a:r>
                        <a:rPr lang="es-ES" sz="2000">
                          <a:solidFill>
                            <a:schemeClr val="accent2">
                              <a:lumMod val="75000"/>
                            </a:schemeClr>
                          </a:solidFill>
                          <a:effectLst/>
                        </a:rPr>
                        <a:t>Ecuador</a:t>
                      </a:r>
                      <a:endParaRPr lang="en-GB" sz="3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2000" b="1">
                          <a:effectLst/>
                        </a:rPr>
                        <a:t>79.9</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19.9</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0.2</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0</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87482895"/>
                  </a:ext>
                </a:extLst>
              </a:tr>
              <a:tr h="334942">
                <a:tc>
                  <a:txBody>
                    <a:bodyPr/>
                    <a:lstStyle/>
                    <a:p>
                      <a:pPr fontAlgn="auto">
                        <a:lnSpc>
                          <a:spcPct val="115000"/>
                        </a:lnSpc>
                        <a:spcAft>
                          <a:spcPts val="0"/>
                        </a:spcAft>
                      </a:pPr>
                      <a:r>
                        <a:rPr lang="es-ES" sz="2000">
                          <a:solidFill>
                            <a:schemeClr val="accent2">
                              <a:lumMod val="75000"/>
                            </a:schemeClr>
                          </a:solidFill>
                          <a:effectLst/>
                        </a:rPr>
                        <a:t>Guatemala</a:t>
                      </a:r>
                      <a:endParaRPr lang="en-GB" sz="3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2000" b="1">
                          <a:effectLst/>
                        </a:rPr>
                        <a:t>55.6</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25.2</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19.2</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0</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641903485"/>
                  </a:ext>
                </a:extLst>
              </a:tr>
              <a:tr h="334942">
                <a:tc>
                  <a:txBody>
                    <a:bodyPr/>
                    <a:lstStyle/>
                    <a:p>
                      <a:pPr fontAlgn="auto">
                        <a:lnSpc>
                          <a:spcPct val="115000"/>
                        </a:lnSpc>
                        <a:spcAft>
                          <a:spcPts val="0"/>
                        </a:spcAft>
                      </a:pPr>
                      <a:r>
                        <a:rPr lang="es-ES" sz="2000">
                          <a:solidFill>
                            <a:schemeClr val="accent2">
                              <a:lumMod val="75000"/>
                            </a:schemeClr>
                          </a:solidFill>
                          <a:effectLst/>
                        </a:rPr>
                        <a:t>México</a:t>
                      </a:r>
                      <a:endParaRPr lang="en-GB" sz="3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2000" b="1">
                          <a:effectLst/>
                        </a:rPr>
                        <a:t>66.5</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25.3</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8.2</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0</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031016955"/>
                  </a:ext>
                </a:extLst>
              </a:tr>
              <a:tr h="334942">
                <a:tc>
                  <a:txBody>
                    <a:bodyPr/>
                    <a:lstStyle/>
                    <a:p>
                      <a:pPr fontAlgn="auto">
                        <a:lnSpc>
                          <a:spcPct val="115000"/>
                        </a:lnSpc>
                        <a:spcAft>
                          <a:spcPts val="0"/>
                        </a:spcAft>
                      </a:pPr>
                      <a:r>
                        <a:rPr lang="es-ES" sz="2000">
                          <a:solidFill>
                            <a:schemeClr val="accent2">
                              <a:lumMod val="75000"/>
                            </a:schemeClr>
                          </a:solidFill>
                          <a:effectLst/>
                        </a:rPr>
                        <a:t>Nicaragua</a:t>
                      </a:r>
                      <a:endParaRPr lang="en-GB" sz="3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2000" b="1">
                          <a:effectLst/>
                        </a:rPr>
                        <a:t>73.7</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22.1</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4.2</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0</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881792967"/>
                  </a:ext>
                </a:extLst>
              </a:tr>
              <a:tr h="334942">
                <a:tc>
                  <a:txBody>
                    <a:bodyPr/>
                    <a:lstStyle/>
                    <a:p>
                      <a:pPr fontAlgn="auto">
                        <a:lnSpc>
                          <a:spcPct val="115000"/>
                        </a:lnSpc>
                        <a:spcAft>
                          <a:spcPts val="0"/>
                        </a:spcAft>
                      </a:pPr>
                      <a:r>
                        <a:rPr lang="es-ES" sz="2000">
                          <a:solidFill>
                            <a:schemeClr val="accent2">
                              <a:lumMod val="75000"/>
                            </a:schemeClr>
                          </a:solidFill>
                          <a:effectLst/>
                        </a:rPr>
                        <a:t>Perú</a:t>
                      </a:r>
                      <a:endParaRPr lang="en-GB" sz="3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2000" b="1">
                          <a:effectLst/>
                        </a:rPr>
                        <a:t>66.1</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33.9</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0</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0</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328138404"/>
                  </a:ext>
                </a:extLst>
              </a:tr>
              <a:tr h="334942">
                <a:tc>
                  <a:txBody>
                    <a:bodyPr/>
                    <a:lstStyle/>
                    <a:p>
                      <a:pPr fontAlgn="auto">
                        <a:lnSpc>
                          <a:spcPct val="115000"/>
                        </a:lnSpc>
                        <a:spcAft>
                          <a:spcPts val="0"/>
                        </a:spcAft>
                      </a:pPr>
                      <a:r>
                        <a:rPr lang="es-ES" sz="2000">
                          <a:solidFill>
                            <a:schemeClr val="accent2">
                              <a:lumMod val="75000"/>
                            </a:schemeClr>
                          </a:solidFill>
                          <a:effectLst/>
                        </a:rPr>
                        <a:t>Uruguay</a:t>
                      </a:r>
                      <a:endParaRPr lang="en-GB" sz="32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2000" b="1">
                          <a:effectLst/>
                        </a:rPr>
                        <a:t>78.3</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21.2</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a:effectLst/>
                        </a:rPr>
                        <a:t>0.5</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0</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67810832"/>
                  </a:ext>
                </a:extLst>
              </a:tr>
              <a:tr h="334942">
                <a:tc>
                  <a:txBody>
                    <a:bodyPr/>
                    <a:lstStyle/>
                    <a:p>
                      <a:pPr fontAlgn="auto">
                        <a:lnSpc>
                          <a:spcPct val="115000"/>
                        </a:lnSpc>
                        <a:spcAft>
                          <a:spcPts val="0"/>
                        </a:spcAft>
                      </a:pPr>
                      <a:r>
                        <a:rPr lang="es-ES" sz="2000" dirty="0">
                          <a:solidFill>
                            <a:schemeClr val="accent2">
                              <a:lumMod val="75000"/>
                            </a:schemeClr>
                          </a:solidFill>
                          <a:effectLst/>
                        </a:rPr>
                        <a:t>Venezuela</a:t>
                      </a:r>
                      <a:endParaRPr lang="en-GB"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2000" b="1" dirty="0">
                          <a:effectLst/>
                        </a:rPr>
                        <a:t>59.9</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24.1</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12</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2000" b="1" dirty="0">
                          <a:effectLst/>
                        </a:rPr>
                        <a:t>4</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469815732"/>
                  </a:ext>
                </a:extLst>
              </a:tr>
            </a:tbl>
          </a:graphicData>
        </a:graphic>
      </p:graphicFrame>
      <p:sp>
        <p:nvSpPr>
          <p:cNvPr id="12" name="Rectangle 1"/>
          <p:cNvSpPr>
            <a:spLocks noChangeArrowheads="1"/>
          </p:cNvSpPr>
          <p:nvPr/>
        </p:nvSpPr>
        <p:spPr bwMode="auto">
          <a:xfrm>
            <a:off x="9211022" y="6400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Fuente: BID/OPS/AIDIS EVAL Software 2010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5" name="Title 1"/>
          <p:cNvSpPr txBox="1">
            <a:spLocks/>
          </p:cNvSpPr>
          <p:nvPr/>
        </p:nvSpPr>
        <p:spPr>
          <a:xfrm>
            <a:off x="605790" y="124186"/>
            <a:ext cx="10233660" cy="11152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solidFill>
                  <a:srgbClr val="C00000"/>
                </a:solidFill>
              </a:rPr>
              <a:t>Tipo de servicio para recolección de residuos</a:t>
            </a:r>
            <a:br>
              <a:rPr lang="en-GB" sz="2800" dirty="0"/>
            </a:br>
            <a:endParaRPr lang="en-GB" sz="1800" b="1" dirty="0">
              <a:solidFill>
                <a:srgbClr val="C00000"/>
              </a:solidFill>
            </a:endParaRPr>
          </a:p>
        </p:txBody>
      </p:sp>
    </p:spTree>
    <p:extLst>
      <p:ext uri="{BB962C8B-B14F-4D97-AF65-F5344CB8AC3E}">
        <p14:creationId xmlns:p14="http://schemas.microsoft.com/office/powerpoint/2010/main" val="26297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59580328"/>
              </p:ext>
            </p:extLst>
          </p:nvPr>
        </p:nvGraphicFramePr>
        <p:xfrm>
          <a:off x="1242059" y="1371006"/>
          <a:ext cx="9243060" cy="5376648"/>
        </p:xfrm>
        <a:graphic>
          <a:graphicData uri="http://schemas.openxmlformats.org/drawingml/2006/table">
            <a:tbl>
              <a:tblPr firstRow="1" firstCol="1" bandRow="1">
                <a:tableStyleId>{5C22544A-7EE6-4342-B048-85BDC9FD1C3A}</a:tableStyleId>
              </a:tblPr>
              <a:tblGrid>
                <a:gridCol w="1680348">
                  <a:extLst>
                    <a:ext uri="{9D8B030D-6E8A-4147-A177-3AD203B41FA5}">
                      <a16:colId xmlns:a16="http://schemas.microsoft.com/office/drawing/2014/main" val="2339190470"/>
                    </a:ext>
                  </a:extLst>
                </a:gridCol>
                <a:gridCol w="1922879">
                  <a:extLst>
                    <a:ext uri="{9D8B030D-6E8A-4147-A177-3AD203B41FA5}">
                      <a16:colId xmlns:a16="http://schemas.microsoft.com/office/drawing/2014/main" val="3933493331"/>
                    </a:ext>
                  </a:extLst>
                </a:gridCol>
                <a:gridCol w="1532011">
                  <a:extLst>
                    <a:ext uri="{9D8B030D-6E8A-4147-A177-3AD203B41FA5}">
                      <a16:colId xmlns:a16="http://schemas.microsoft.com/office/drawing/2014/main" val="2824644209"/>
                    </a:ext>
                  </a:extLst>
                </a:gridCol>
                <a:gridCol w="1958796">
                  <a:extLst>
                    <a:ext uri="{9D8B030D-6E8A-4147-A177-3AD203B41FA5}">
                      <a16:colId xmlns:a16="http://schemas.microsoft.com/office/drawing/2014/main" val="149175958"/>
                    </a:ext>
                  </a:extLst>
                </a:gridCol>
                <a:gridCol w="2149026">
                  <a:extLst>
                    <a:ext uri="{9D8B030D-6E8A-4147-A177-3AD203B41FA5}">
                      <a16:colId xmlns:a16="http://schemas.microsoft.com/office/drawing/2014/main" val="1967427697"/>
                    </a:ext>
                  </a:extLst>
                </a:gridCol>
              </a:tblGrid>
              <a:tr h="438405">
                <a:tc>
                  <a:txBody>
                    <a:bodyPr/>
                    <a:lstStyle/>
                    <a:p>
                      <a:pPr fontAlgn="auto">
                        <a:lnSpc>
                          <a:spcPct val="115000"/>
                        </a:lnSpc>
                        <a:spcAft>
                          <a:spcPts val="0"/>
                        </a:spcAft>
                      </a:pPr>
                      <a:r>
                        <a:rPr lang="es-ES" sz="1800">
                          <a:solidFill>
                            <a:schemeClr val="accent2">
                              <a:lumMod val="75000"/>
                            </a:schemeClr>
                          </a:solidFill>
                          <a:effectLst/>
                        </a:rPr>
                        <a:t>País</a:t>
                      </a:r>
                      <a:endParaRPr lang="en-GB" sz="2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1800">
                          <a:solidFill>
                            <a:schemeClr val="accent2">
                              <a:lumMod val="75000"/>
                            </a:schemeClr>
                          </a:solidFill>
                          <a:effectLst/>
                        </a:rPr>
                        <a:t>Servicio municipal directo (público)</a:t>
                      </a:r>
                      <a:endParaRPr lang="en-GB" sz="2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a:solidFill>
                            <a:schemeClr val="accent2">
                              <a:lumMod val="75000"/>
                            </a:schemeClr>
                          </a:solidFill>
                          <a:effectLst/>
                        </a:rPr>
                        <a:t>Servicio contratado (privado)</a:t>
                      </a:r>
                      <a:endParaRPr lang="en-GB" sz="2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a:solidFill>
                            <a:schemeClr val="accent2">
                              <a:lumMod val="75000"/>
                            </a:schemeClr>
                          </a:solidFill>
                          <a:effectLst/>
                        </a:rPr>
                        <a:t>Cooperativas sociales</a:t>
                      </a:r>
                      <a:endParaRPr lang="en-GB" sz="2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dirty="0">
                          <a:solidFill>
                            <a:schemeClr val="accent2">
                              <a:lumMod val="75000"/>
                            </a:schemeClr>
                          </a:solidFill>
                          <a:effectLst/>
                        </a:rPr>
                        <a:t>Otras instituciones públicas</a:t>
                      </a:r>
                      <a:endParaRPr lang="en-GB" sz="2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259315047"/>
                  </a:ext>
                </a:extLst>
              </a:tr>
              <a:tr h="340788">
                <a:tc>
                  <a:txBody>
                    <a:bodyPr/>
                    <a:lstStyle/>
                    <a:p>
                      <a:pPr fontAlgn="auto">
                        <a:lnSpc>
                          <a:spcPct val="115000"/>
                        </a:lnSpc>
                        <a:spcAft>
                          <a:spcPts val="0"/>
                        </a:spcAft>
                      </a:pPr>
                      <a:r>
                        <a:rPr lang="es-ES" sz="1800">
                          <a:solidFill>
                            <a:schemeClr val="accent2">
                              <a:lumMod val="75000"/>
                            </a:schemeClr>
                          </a:solidFill>
                          <a:effectLst/>
                        </a:rPr>
                        <a:t>Argentina</a:t>
                      </a:r>
                      <a:endParaRPr lang="en-GB" sz="2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1800" b="1" dirty="0">
                          <a:effectLst/>
                        </a:rPr>
                        <a:t>45.2</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24.1</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0.1</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30.7</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553031314"/>
                  </a:ext>
                </a:extLst>
              </a:tr>
              <a:tr h="340788">
                <a:tc>
                  <a:txBody>
                    <a:bodyPr/>
                    <a:lstStyle/>
                    <a:p>
                      <a:pPr fontAlgn="auto">
                        <a:lnSpc>
                          <a:spcPct val="115000"/>
                        </a:lnSpc>
                        <a:spcAft>
                          <a:spcPts val="0"/>
                        </a:spcAft>
                      </a:pPr>
                      <a:r>
                        <a:rPr lang="es-ES" sz="1800">
                          <a:solidFill>
                            <a:schemeClr val="accent2">
                              <a:lumMod val="75000"/>
                            </a:schemeClr>
                          </a:solidFill>
                          <a:effectLst/>
                        </a:rPr>
                        <a:t>Bolivia</a:t>
                      </a:r>
                      <a:endParaRPr lang="en-GB" sz="2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1800" b="1">
                          <a:effectLst/>
                        </a:rPr>
                        <a:t>70.8</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29.9</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129151995"/>
                  </a:ext>
                </a:extLst>
              </a:tr>
              <a:tr h="340788">
                <a:tc>
                  <a:txBody>
                    <a:bodyPr/>
                    <a:lstStyle/>
                    <a:p>
                      <a:pPr fontAlgn="auto">
                        <a:lnSpc>
                          <a:spcPct val="115000"/>
                        </a:lnSpc>
                        <a:spcAft>
                          <a:spcPts val="0"/>
                        </a:spcAft>
                      </a:pPr>
                      <a:r>
                        <a:rPr lang="es-ES" sz="1800">
                          <a:solidFill>
                            <a:schemeClr val="accent2">
                              <a:lumMod val="75000"/>
                            </a:schemeClr>
                          </a:solidFill>
                          <a:effectLst/>
                        </a:rPr>
                        <a:t>Brasil</a:t>
                      </a:r>
                      <a:endParaRPr lang="en-GB" sz="2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1800" b="1">
                          <a:effectLst/>
                        </a:rPr>
                        <a:t>50.3</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49.3</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0.4</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149195055"/>
                  </a:ext>
                </a:extLst>
              </a:tr>
              <a:tr h="340788">
                <a:tc>
                  <a:txBody>
                    <a:bodyPr/>
                    <a:lstStyle/>
                    <a:p>
                      <a:pPr fontAlgn="auto">
                        <a:lnSpc>
                          <a:spcPct val="115000"/>
                        </a:lnSpc>
                        <a:spcAft>
                          <a:spcPts val="0"/>
                        </a:spcAft>
                      </a:pPr>
                      <a:r>
                        <a:rPr lang="es-ES" sz="1800">
                          <a:solidFill>
                            <a:schemeClr val="accent2">
                              <a:lumMod val="75000"/>
                            </a:schemeClr>
                          </a:solidFill>
                          <a:effectLst/>
                        </a:rPr>
                        <a:t>Chile</a:t>
                      </a:r>
                      <a:endParaRPr lang="en-GB" sz="2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1800" b="1">
                          <a:effectLst/>
                        </a:rPr>
                        <a:t>17.1</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82.9</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548550799"/>
                  </a:ext>
                </a:extLst>
              </a:tr>
              <a:tr h="340788">
                <a:tc>
                  <a:txBody>
                    <a:bodyPr/>
                    <a:lstStyle/>
                    <a:p>
                      <a:pPr fontAlgn="auto">
                        <a:lnSpc>
                          <a:spcPct val="115000"/>
                        </a:lnSpc>
                        <a:spcAft>
                          <a:spcPts val="0"/>
                        </a:spcAft>
                      </a:pPr>
                      <a:r>
                        <a:rPr lang="es-ES" sz="1800">
                          <a:solidFill>
                            <a:schemeClr val="accent2">
                              <a:lumMod val="75000"/>
                            </a:schemeClr>
                          </a:solidFill>
                          <a:effectLst/>
                        </a:rPr>
                        <a:t>Colombia</a:t>
                      </a:r>
                      <a:endParaRPr lang="en-GB" sz="2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1800" b="1">
                          <a:effectLst/>
                        </a:rPr>
                        <a:t>17.3</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82.4</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0.3</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406351613"/>
                  </a:ext>
                </a:extLst>
              </a:tr>
              <a:tr h="340788">
                <a:tc>
                  <a:txBody>
                    <a:bodyPr/>
                    <a:lstStyle/>
                    <a:p>
                      <a:pPr fontAlgn="auto">
                        <a:lnSpc>
                          <a:spcPct val="115000"/>
                        </a:lnSpc>
                        <a:spcAft>
                          <a:spcPts val="0"/>
                        </a:spcAft>
                      </a:pPr>
                      <a:r>
                        <a:rPr lang="es-ES" sz="1800">
                          <a:solidFill>
                            <a:schemeClr val="accent2">
                              <a:lumMod val="75000"/>
                            </a:schemeClr>
                          </a:solidFill>
                          <a:effectLst/>
                        </a:rPr>
                        <a:t>Costa Rica</a:t>
                      </a:r>
                      <a:endParaRPr lang="en-GB" sz="2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1800" b="1">
                          <a:effectLst/>
                        </a:rPr>
                        <a:t>32.5</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67.5</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4206178870"/>
                  </a:ext>
                </a:extLst>
              </a:tr>
              <a:tr h="340788">
                <a:tc>
                  <a:txBody>
                    <a:bodyPr/>
                    <a:lstStyle/>
                    <a:p>
                      <a:pPr fontAlgn="auto">
                        <a:lnSpc>
                          <a:spcPct val="115000"/>
                        </a:lnSpc>
                        <a:spcAft>
                          <a:spcPts val="0"/>
                        </a:spcAft>
                      </a:pPr>
                      <a:r>
                        <a:rPr lang="es-ES" sz="1800">
                          <a:solidFill>
                            <a:schemeClr val="accent2">
                              <a:lumMod val="75000"/>
                            </a:schemeClr>
                          </a:solidFill>
                          <a:effectLst/>
                        </a:rPr>
                        <a:t>Ecuador</a:t>
                      </a:r>
                      <a:endParaRPr lang="en-GB" sz="2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1800" b="1">
                          <a:effectLst/>
                        </a:rPr>
                        <a:t>74.8</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25.2</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974249947"/>
                  </a:ext>
                </a:extLst>
              </a:tr>
              <a:tr h="340788">
                <a:tc>
                  <a:txBody>
                    <a:bodyPr/>
                    <a:lstStyle/>
                    <a:p>
                      <a:pPr fontAlgn="auto">
                        <a:lnSpc>
                          <a:spcPct val="115000"/>
                        </a:lnSpc>
                        <a:spcAft>
                          <a:spcPts val="0"/>
                        </a:spcAft>
                      </a:pPr>
                      <a:r>
                        <a:rPr lang="es-ES" sz="1800">
                          <a:solidFill>
                            <a:schemeClr val="accent2">
                              <a:lumMod val="75000"/>
                            </a:schemeClr>
                          </a:solidFill>
                          <a:effectLst/>
                        </a:rPr>
                        <a:t>Guatemala</a:t>
                      </a:r>
                      <a:endParaRPr lang="en-GB" sz="2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1800" b="1">
                          <a:effectLst/>
                        </a:rPr>
                        <a:t>80.8</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1</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18.2</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995929025"/>
                  </a:ext>
                </a:extLst>
              </a:tr>
              <a:tr h="340788">
                <a:tc>
                  <a:txBody>
                    <a:bodyPr/>
                    <a:lstStyle/>
                    <a:p>
                      <a:pPr fontAlgn="auto">
                        <a:lnSpc>
                          <a:spcPct val="115000"/>
                        </a:lnSpc>
                        <a:spcAft>
                          <a:spcPts val="0"/>
                        </a:spcAft>
                      </a:pPr>
                      <a:r>
                        <a:rPr lang="es-ES" sz="1800">
                          <a:solidFill>
                            <a:schemeClr val="accent2">
                              <a:lumMod val="75000"/>
                            </a:schemeClr>
                          </a:solidFill>
                          <a:effectLst/>
                        </a:rPr>
                        <a:t>México</a:t>
                      </a:r>
                      <a:endParaRPr lang="en-GB" sz="2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1800" b="1">
                          <a:effectLst/>
                        </a:rPr>
                        <a:t>65.7</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22.3</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0.3</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11.7</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083021516"/>
                  </a:ext>
                </a:extLst>
              </a:tr>
              <a:tr h="340788">
                <a:tc>
                  <a:txBody>
                    <a:bodyPr/>
                    <a:lstStyle/>
                    <a:p>
                      <a:pPr fontAlgn="auto">
                        <a:lnSpc>
                          <a:spcPct val="115000"/>
                        </a:lnSpc>
                        <a:spcAft>
                          <a:spcPts val="0"/>
                        </a:spcAft>
                      </a:pPr>
                      <a:r>
                        <a:rPr lang="es-ES" sz="1800">
                          <a:solidFill>
                            <a:schemeClr val="accent2">
                              <a:lumMod val="75000"/>
                            </a:schemeClr>
                          </a:solidFill>
                          <a:effectLst/>
                        </a:rPr>
                        <a:t>Nicaragua</a:t>
                      </a:r>
                      <a:endParaRPr lang="en-GB" sz="2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1800" b="1">
                          <a:effectLst/>
                        </a:rPr>
                        <a:t>63</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36.4</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0.6</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843417354"/>
                  </a:ext>
                </a:extLst>
              </a:tr>
              <a:tr h="340788">
                <a:tc>
                  <a:txBody>
                    <a:bodyPr/>
                    <a:lstStyle/>
                    <a:p>
                      <a:pPr fontAlgn="auto">
                        <a:lnSpc>
                          <a:spcPct val="115000"/>
                        </a:lnSpc>
                        <a:spcAft>
                          <a:spcPts val="0"/>
                        </a:spcAft>
                      </a:pPr>
                      <a:r>
                        <a:rPr lang="es-ES" sz="1800">
                          <a:solidFill>
                            <a:schemeClr val="accent2">
                              <a:lumMod val="75000"/>
                            </a:schemeClr>
                          </a:solidFill>
                          <a:effectLst/>
                        </a:rPr>
                        <a:t>Perú</a:t>
                      </a:r>
                      <a:endParaRPr lang="en-GB" sz="2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1800" b="1">
                          <a:effectLst/>
                        </a:rPr>
                        <a:t>67.4</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32.6</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dirty="0">
                          <a:effectLst/>
                        </a:rPr>
                        <a:t>0</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612321638"/>
                  </a:ext>
                </a:extLst>
              </a:tr>
              <a:tr h="340788">
                <a:tc>
                  <a:txBody>
                    <a:bodyPr/>
                    <a:lstStyle/>
                    <a:p>
                      <a:pPr fontAlgn="auto">
                        <a:lnSpc>
                          <a:spcPct val="115000"/>
                        </a:lnSpc>
                        <a:spcAft>
                          <a:spcPts val="0"/>
                        </a:spcAft>
                      </a:pPr>
                      <a:r>
                        <a:rPr lang="es-ES" sz="1800">
                          <a:solidFill>
                            <a:schemeClr val="accent2">
                              <a:lumMod val="75000"/>
                            </a:schemeClr>
                          </a:solidFill>
                          <a:effectLst/>
                        </a:rPr>
                        <a:t>Uruguay</a:t>
                      </a:r>
                      <a:endParaRPr lang="en-GB" sz="28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1800" b="1">
                          <a:effectLst/>
                        </a:rPr>
                        <a:t>96.2</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3.8</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0</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dirty="0">
                          <a:effectLst/>
                        </a:rPr>
                        <a:t>0</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4209397095"/>
                  </a:ext>
                </a:extLst>
              </a:tr>
              <a:tr h="340788">
                <a:tc>
                  <a:txBody>
                    <a:bodyPr/>
                    <a:lstStyle/>
                    <a:p>
                      <a:pPr fontAlgn="auto">
                        <a:lnSpc>
                          <a:spcPct val="115000"/>
                        </a:lnSpc>
                        <a:spcAft>
                          <a:spcPts val="0"/>
                        </a:spcAft>
                      </a:pPr>
                      <a:r>
                        <a:rPr lang="es-ES" sz="1800" dirty="0">
                          <a:solidFill>
                            <a:schemeClr val="accent2">
                              <a:lumMod val="75000"/>
                            </a:schemeClr>
                          </a:solidFill>
                          <a:effectLst/>
                        </a:rPr>
                        <a:t>Venezuela</a:t>
                      </a:r>
                      <a:endParaRPr lang="en-GB" sz="2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fontAlgn="auto">
                        <a:lnSpc>
                          <a:spcPct val="115000"/>
                        </a:lnSpc>
                        <a:spcAft>
                          <a:spcPts val="0"/>
                        </a:spcAft>
                      </a:pPr>
                      <a:r>
                        <a:rPr lang="es-ES" sz="1800" b="1" dirty="0">
                          <a:effectLst/>
                        </a:rPr>
                        <a:t>66.1</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22.1</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a:effectLst/>
                        </a:rPr>
                        <a:t>2.5</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fontAlgn="auto">
                        <a:lnSpc>
                          <a:spcPct val="115000"/>
                        </a:lnSpc>
                        <a:spcAft>
                          <a:spcPts val="0"/>
                        </a:spcAft>
                      </a:pPr>
                      <a:r>
                        <a:rPr lang="es-ES" sz="1800" b="1" dirty="0">
                          <a:effectLst/>
                        </a:rPr>
                        <a:t>9.4</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417459792"/>
                  </a:ext>
                </a:extLst>
              </a:tr>
            </a:tbl>
          </a:graphicData>
        </a:graphic>
      </p:graphicFrame>
      <p:sp>
        <p:nvSpPr>
          <p:cNvPr id="12" name="Rectangle 1"/>
          <p:cNvSpPr>
            <a:spLocks noChangeArrowheads="1"/>
          </p:cNvSpPr>
          <p:nvPr/>
        </p:nvSpPr>
        <p:spPr bwMode="auto">
          <a:xfrm>
            <a:off x="9243060" y="6437784"/>
            <a:ext cx="1215996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Fuente: BID/OPS/AIDIS EVAL Software 2010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3" name="Title 1"/>
          <p:cNvSpPr>
            <a:spLocks noGrp="1"/>
          </p:cNvSpPr>
          <p:nvPr>
            <p:ph type="ctrTitle"/>
          </p:nvPr>
        </p:nvSpPr>
        <p:spPr>
          <a:xfrm>
            <a:off x="1089954" y="345166"/>
            <a:ext cx="9600906" cy="1115259"/>
          </a:xfrm>
        </p:spPr>
        <p:txBody>
          <a:bodyPr>
            <a:noAutofit/>
          </a:bodyPr>
          <a:lstStyle/>
          <a:p>
            <a:r>
              <a:rPr lang="es-ES" sz="3600" dirty="0">
                <a:solidFill>
                  <a:srgbClr val="C00000"/>
                </a:solidFill>
                <a:latin typeface="+mn-lt"/>
              </a:rPr>
              <a:t>Tipo de servicio para eliminación final de residuos</a:t>
            </a:r>
            <a:br>
              <a:rPr lang="en-GB" sz="2800" dirty="0">
                <a:latin typeface="+mn-lt"/>
              </a:rPr>
            </a:br>
            <a:endParaRPr lang="en-GB" sz="1800" dirty="0">
              <a:solidFill>
                <a:srgbClr val="C00000"/>
              </a:solidFill>
              <a:latin typeface="+mn-lt"/>
            </a:endParaRPr>
          </a:p>
        </p:txBody>
      </p:sp>
    </p:spTree>
    <p:extLst>
      <p:ext uri="{BB962C8B-B14F-4D97-AF65-F5344CB8AC3E}">
        <p14:creationId xmlns:p14="http://schemas.microsoft.com/office/powerpoint/2010/main" val="2129841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TotalTime>
  <Words>2422</Words>
  <Application>Microsoft Office PowerPoint</Application>
  <PresentationFormat>Widescreen</PresentationFormat>
  <Paragraphs>386</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vt:lpstr>
      <vt:lpstr>Times New Roman</vt:lpstr>
      <vt:lpstr>Office Theme</vt:lpstr>
      <vt:lpstr>Sector de Residuos Solidos Municipales en América Latina, América Central y México:   un diagnostico inicial </vt:lpstr>
      <vt:lpstr>Un sector en crecimiento </vt:lpstr>
      <vt:lpstr>Un servicio publico esencial municipal </vt:lpstr>
      <vt:lpstr>Interés creciente en el sector de residuos, </vt:lpstr>
      <vt:lpstr>?Quien produce mas residuos en América Latina?</vt:lpstr>
      <vt:lpstr>Varios sistemas de recolección y gestión  </vt:lpstr>
      <vt:lpstr>Empleo en los servicios de gestión de residuos  </vt:lpstr>
      <vt:lpstr>PowerPoint Presentation</vt:lpstr>
      <vt:lpstr>Tipo de servicio para eliminación final de residuos </vt:lpstr>
      <vt:lpstr>Riesgos de salud y seguridad </vt:lpstr>
      <vt:lpstr>Tendencias de Privatización/Remunicipalización, Integración </vt:lpstr>
      <vt:lpstr>Conclusiones I </vt:lpstr>
      <vt:lpstr>Conclusiones II </vt:lpstr>
      <vt:lpstr>Conclusiones III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Daria Cibrario</dc:creator>
  <cp:lastModifiedBy>Daria Cibrario</cp:lastModifiedBy>
  <cp:revision>121</cp:revision>
  <dcterms:created xsi:type="dcterms:W3CDTF">2017-07-22T20:17:41Z</dcterms:created>
  <dcterms:modified xsi:type="dcterms:W3CDTF">2017-07-27T12:27:19Z</dcterms:modified>
</cp:coreProperties>
</file>